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9" r:id="rId3"/>
    <p:sldId id="257" r:id="rId4"/>
    <p:sldId id="260" r:id="rId5"/>
    <p:sldId id="262" r:id="rId6"/>
    <p:sldId id="285" r:id="rId7"/>
    <p:sldId id="259" r:id="rId8"/>
    <p:sldId id="264" r:id="rId9"/>
    <p:sldId id="263" r:id="rId10"/>
    <p:sldId id="258" r:id="rId11"/>
    <p:sldId id="271" r:id="rId12"/>
    <p:sldId id="272" r:id="rId13"/>
    <p:sldId id="277" r:id="rId14"/>
    <p:sldId id="278" r:id="rId15"/>
    <p:sldId id="273" r:id="rId16"/>
    <p:sldId id="274" r:id="rId17"/>
    <p:sldId id="275" r:id="rId18"/>
    <p:sldId id="276" r:id="rId19"/>
    <p:sldId id="279" r:id="rId20"/>
    <p:sldId id="280" r:id="rId21"/>
    <p:sldId id="282" r:id="rId22"/>
    <p:sldId id="284" r:id="rId23"/>
    <p:sldId id="270" r:id="rId24"/>
    <p:sldId id="283" r:id="rId25"/>
    <p:sldId id="266" r:id="rId26"/>
    <p:sldId id="267" r:id="rId27"/>
    <p:sldId id="26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8"/>
  </p:normalViewPr>
  <p:slideViewPr>
    <p:cSldViewPr snapToGrid="0">
      <p:cViewPr varScale="1">
        <p:scale>
          <a:sx n="92" d="100"/>
          <a:sy n="92" d="100"/>
        </p:scale>
        <p:origin x="1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BAA46-0B2D-5344-898B-E33F0855F20E}"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1C15A-A047-3B4D-A1DD-C03824E5A112}" type="slidenum">
              <a:rPr lang="en-US" smtClean="0"/>
              <a:t>‹#›</a:t>
            </a:fld>
            <a:endParaRPr lang="en-US"/>
          </a:p>
        </p:txBody>
      </p:sp>
    </p:spTree>
    <p:extLst>
      <p:ext uri="{BB962C8B-B14F-4D97-AF65-F5344CB8AC3E}">
        <p14:creationId xmlns:p14="http://schemas.microsoft.com/office/powerpoint/2010/main" val="218047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1C15A-A047-3B4D-A1DD-C03824E5A112}" type="slidenum">
              <a:rPr lang="en-US" smtClean="0"/>
              <a:t>7</a:t>
            </a:fld>
            <a:endParaRPr lang="en-US"/>
          </a:p>
        </p:txBody>
      </p:sp>
    </p:spTree>
    <p:extLst>
      <p:ext uri="{BB962C8B-B14F-4D97-AF65-F5344CB8AC3E}">
        <p14:creationId xmlns:p14="http://schemas.microsoft.com/office/powerpoint/2010/main" val="350210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1C15A-A047-3B4D-A1DD-C03824E5A112}" type="slidenum">
              <a:rPr lang="en-US" smtClean="0"/>
              <a:t>8</a:t>
            </a:fld>
            <a:endParaRPr lang="en-US"/>
          </a:p>
        </p:txBody>
      </p:sp>
    </p:spTree>
    <p:extLst>
      <p:ext uri="{BB962C8B-B14F-4D97-AF65-F5344CB8AC3E}">
        <p14:creationId xmlns:p14="http://schemas.microsoft.com/office/powerpoint/2010/main" val="3923673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51C15A-A047-3B4D-A1DD-C03824E5A112}" type="slidenum">
              <a:rPr lang="en-US" smtClean="0"/>
              <a:t>10</a:t>
            </a:fld>
            <a:endParaRPr lang="en-US"/>
          </a:p>
        </p:txBody>
      </p:sp>
    </p:spTree>
    <p:extLst>
      <p:ext uri="{BB962C8B-B14F-4D97-AF65-F5344CB8AC3E}">
        <p14:creationId xmlns:p14="http://schemas.microsoft.com/office/powerpoint/2010/main" val="243059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B670-A86B-8EB7-6B77-48715FE6B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5EB3E-3D01-E42C-5B10-FF50FF579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06F493-C2AF-C656-272E-6DD8E314B21B}"/>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5" name="Footer Placeholder 4">
            <a:extLst>
              <a:ext uri="{FF2B5EF4-FFF2-40B4-BE49-F238E27FC236}">
                <a16:creationId xmlns:a16="http://schemas.microsoft.com/office/drawing/2014/main" id="{3561D0F2-6A1D-7975-C441-715AAB2EB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1C43B-05E3-8D04-447B-EC6EFE389248}"/>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346248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14E8E-C8CA-A745-4CC1-29E95D848B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D2D891-875A-67E0-F80E-E0CB73874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8EC0A-D572-5614-C0F4-F8C6D5AD3B49}"/>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5" name="Footer Placeholder 4">
            <a:extLst>
              <a:ext uri="{FF2B5EF4-FFF2-40B4-BE49-F238E27FC236}">
                <a16:creationId xmlns:a16="http://schemas.microsoft.com/office/drawing/2014/main" id="{A74CBF5F-6BB8-3716-8057-303349873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A3451-4E82-08A8-39FF-C6E9CCDCD54A}"/>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2885618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96AD1C-379C-14D9-F0FC-52323A67F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3A0EBF-DEB0-30A6-E8E3-66AB4DA74E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1FD79-785F-E318-9E44-DE897873344D}"/>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5" name="Footer Placeholder 4">
            <a:extLst>
              <a:ext uri="{FF2B5EF4-FFF2-40B4-BE49-F238E27FC236}">
                <a16:creationId xmlns:a16="http://schemas.microsoft.com/office/drawing/2014/main" id="{F9E4AF3F-59A1-02C5-9639-F162D8938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7CF7-3173-B59E-1C5C-64F1F8881229}"/>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3356295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8A3AD-C568-1AE5-CE05-8DB6D2939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58E6-BED5-DBCC-7CC7-4C856B2A1A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20064A-3665-5945-0C99-D181F81EFF19}"/>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5" name="Footer Placeholder 4">
            <a:extLst>
              <a:ext uri="{FF2B5EF4-FFF2-40B4-BE49-F238E27FC236}">
                <a16:creationId xmlns:a16="http://schemas.microsoft.com/office/drawing/2014/main" id="{F6C81C1A-D406-55D5-C6FA-318FA1FD1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38380-825D-5958-F5E8-57534834820A}"/>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254893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6C192-06DD-0F7C-90AD-C989A3BE99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7E5C21-AC2A-AFA1-4CC8-EA325B3CB5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C774DC-20B8-D4AF-C558-13673501B87A}"/>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5" name="Footer Placeholder 4">
            <a:extLst>
              <a:ext uri="{FF2B5EF4-FFF2-40B4-BE49-F238E27FC236}">
                <a16:creationId xmlns:a16="http://schemas.microsoft.com/office/drawing/2014/main" id="{96A1312F-8089-EC04-F553-05AC69E24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BE3AA-48E1-53A2-C743-E4BA6E4DD7CF}"/>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3775149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7DE60-8C9C-60E1-4CA8-8D6187895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4FC6D4-52F6-9794-3545-5BE14609D6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45C3CA-D759-3767-5C4F-1A1C420572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15CAF4-1774-8399-5496-E25E5E2D81F9}"/>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6" name="Footer Placeholder 5">
            <a:extLst>
              <a:ext uri="{FF2B5EF4-FFF2-40B4-BE49-F238E27FC236}">
                <a16:creationId xmlns:a16="http://schemas.microsoft.com/office/drawing/2014/main" id="{B925DB20-F99C-B522-A4F3-F3545A2F1E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65362-88F5-0761-D28B-149770466B77}"/>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162421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8FF9-B6F6-A703-D9F8-87C2C6C3FC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E636C6-48C9-78B3-7455-F292E0CAB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62C273-5A4E-C71F-8ED1-428D769E7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C0EF33-8BD8-46AE-246E-82B5A43F8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2DF171-680C-95D0-61D8-BBBD118F9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42CCE0-FEF3-4043-1CC3-1DAD7EA63B7A}"/>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8" name="Footer Placeholder 7">
            <a:extLst>
              <a:ext uri="{FF2B5EF4-FFF2-40B4-BE49-F238E27FC236}">
                <a16:creationId xmlns:a16="http://schemas.microsoft.com/office/drawing/2014/main" id="{23F857F3-E0F0-F8D0-3F83-F57CF665B1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DAA64A-31EC-6ED7-1024-EA932395BFF6}"/>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75928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D1701-1285-1FA2-68BC-249DEB75A6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147218-7F8C-E432-9AA0-2BBCC5155A0D}"/>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4" name="Footer Placeholder 3">
            <a:extLst>
              <a:ext uri="{FF2B5EF4-FFF2-40B4-BE49-F238E27FC236}">
                <a16:creationId xmlns:a16="http://schemas.microsoft.com/office/drawing/2014/main" id="{1266142F-9DFF-87BE-298F-0E624432D0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562056-30A1-BE46-8E01-3EC92E8D222E}"/>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3044234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4427A-3EE4-2FA2-05B2-29802BCCC97F}"/>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3" name="Footer Placeholder 2">
            <a:extLst>
              <a:ext uri="{FF2B5EF4-FFF2-40B4-BE49-F238E27FC236}">
                <a16:creationId xmlns:a16="http://schemas.microsoft.com/office/drawing/2014/main" id="{A98EF67E-FF39-563C-CE53-8206716B63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C85EA4-C500-DB1A-D15F-3BCBC52D53DB}"/>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3629855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F21BC-243F-4AF7-1781-8DCABD817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C30BB5-9FF7-C3BD-AF1B-6DC2BCE1A2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BFAE72-836C-46D8-E88A-07DC16AFE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E9D58-BC54-FFCF-6B20-DAC8832C3E35}"/>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6" name="Footer Placeholder 5">
            <a:extLst>
              <a:ext uri="{FF2B5EF4-FFF2-40B4-BE49-F238E27FC236}">
                <a16:creationId xmlns:a16="http://schemas.microsoft.com/office/drawing/2014/main" id="{4A6E01B2-E757-54E1-C99B-0769BD351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648698-5AE8-C5F2-EB50-FE0AAFFBFF3A}"/>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57724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1F2D-4F72-82FA-E5BB-DAAC1638C5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3CFDA7-8AA7-52F6-4ED0-81ACFEB95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41C885-0D19-F538-81AF-4456A410D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ABF467-D6D5-EC7F-3C4D-D0797083FFF4}"/>
              </a:ext>
            </a:extLst>
          </p:cNvPr>
          <p:cNvSpPr>
            <a:spLocks noGrp="1"/>
          </p:cNvSpPr>
          <p:nvPr>
            <p:ph type="dt" sz="half" idx="10"/>
          </p:nvPr>
        </p:nvSpPr>
        <p:spPr/>
        <p:txBody>
          <a:bodyPr/>
          <a:lstStyle/>
          <a:p>
            <a:fld id="{2E98E7E2-BAC7-A048-9673-A16DE78E97F3}" type="datetimeFigureOut">
              <a:rPr lang="en-US" smtClean="0"/>
              <a:t>8/4/2025</a:t>
            </a:fld>
            <a:endParaRPr lang="en-US"/>
          </a:p>
        </p:txBody>
      </p:sp>
      <p:sp>
        <p:nvSpPr>
          <p:cNvPr id="6" name="Footer Placeholder 5">
            <a:extLst>
              <a:ext uri="{FF2B5EF4-FFF2-40B4-BE49-F238E27FC236}">
                <a16:creationId xmlns:a16="http://schemas.microsoft.com/office/drawing/2014/main" id="{34FD5A5E-D7AD-B14F-EA43-9CC40010A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79024-4178-E515-DF0D-130DB05B2EE0}"/>
              </a:ext>
            </a:extLst>
          </p:cNvPr>
          <p:cNvSpPr>
            <a:spLocks noGrp="1"/>
          </p:cNvSpPr>
          <p:nvPr>
            <p:ph type="sldNum" sz="quarter" idx="12"/>
          </p:nvPr>
        </p:nvSpPr>
        <p:spPr/>
        <p:txBody>
          <a:bodyPr/>
          <a:lstStyle/>
          <a:p>
            <a:fld id="{C24B1D98-9F6D-D742-B4A9-8ACFD38E882B}" type="slidenum">
              <a:rPr lang="en-US" smtClean="0"/>
              <a:t>‹#›</a:t>
            </a:fld>
            <a:endParaRPr lang="en-US"/>
          </a:p>
        </p:txBody>
      </p:sp>
    </p:spTree>
    <p:extLst>
      <p:ext uri="{BB962C8B-B14F-4D97-AF65-F5344CB8AC3E}">
        <p14:creationId xmlns:p14="http://schemas.microsoft.com/office/powerpoint/2010/main" val="284763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2B951C-5769-5CB7-3CB0-2FE09824A7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C0757C-6F71-BAF2-3F09-6983CB5A48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9E283D-8BDC-937A-35CF-6EE7AFA830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98E7E2-BAC7-A048-9673-A16DE78E97F3}" type="datetimeFigureOut">
              <a:rPr lang="en-US" smtClean="0"/>
              <a:t>8/4/2025</a:t>
            </a:fld>
            <a:endParaRPr lang="en-US"/>
          </a:p>
        </p:txBody>
      </p:sp>
      <p:sp>
        <p:nvSpPr>
          <p:cNvPr id="5" name="Footer Placeholder 4">
            <a:extLst>
              <a:ext uri="{FF2B5EF4-FFF2-40B4-BE49-F238E27FC236}">
                <a16:creationId xmlns:a16="http://schemas.microsoft.com/office/drawing/2014/main" id="{2447949E-01A4-574E-01F2-5F0A31B63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F77B9A6-BD5A-4E71-A40A-8E6C9E35C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4B1D98-9F6D-D742-B4A9-8ACFD38E882B}" type="slidenum">
              <a:rPr lang="en-US" smtClean="0"/>
              <a:t>‹#›</a:t>
            </a:fld>
            <a:endParaRPr lang="en-US"/>
          </a:p>
        </p:txBody>
      </p:sp>
    </p:spTree>
    <p:extLst>
      <p:ext uri="{BB962C8B-B14F-4D97-AF65-F5344CB8AC3E}">
        <p14:creationId xmlns:p14="http://schemas.microsoft.com/office/powerpoint/2010/main" val="1609187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2" name="Rectangle 1071">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28903-6C99-79BF-22B2-E61671B1F554}"/>
              </a:ext>
            </a:extLst>
          </p:cNvPr>
          <p:cNvSpPr>
            <a:spLocks noGrp="1"/>
          </p:cNvSpPr>
          <p:nvPr>
            <p:ph type="ctrTitle"/>
          </p:nvPr>
        </p:nvSpPr>
        <p:spPr>
          <a:xfrm>
            <a:off x="3648928" y="2064481"/>
            <a:ext cx="4894145" cy="1538491"/>
          </a:xfrm>
        </p:spPr>
        <p:txBody>
          <a:bodyPr>
            <a:noAutofit/>
          </a:bodyPr>
          <a:lstStyle/>
          <a:p>
            <a:r>
              <a:rPr lang="en-US" sz="4400" dirty="0">
                <a:solidFill>
                  <a:schemeClr val="bg1"/>
                </a:solidFill>
              </a:rPr>
              <a:t>MT P2 Program</a:t>
            </a:r>
            <a:br>
              <a:rPr lang="en-US" sz="4400" dirty="0">
                <a:solidFill>
                  <a:schemeClr val="bg1"/>
                </a:solidFill>
              </a:rPr>
            </a:br>
            <a:br>
              <a:rPr lang="en-US" sz="4400" dirty="0">
                <a:solidFill>
                  <a:schemeClr val="bg1"/>
                </a:solidFill>
              </a:rPr>
            </a:br>
            <a:r>
              <a:rPr lang="en-US" sz="4400" dirty="0">
                <a:solidFill>
                  <a:schemeClr val="bg1"/>
                </a:solidFill>
              </a:rPr>
              <a:t>MAP Brewing</a:t>
            </a:r>
            <a:br>
              <a:rPr lang="en-US" sz="4400" dirty="0">
                <a:solidFill>
                  <a:schemeClr val="bg1"/>
                </a:solidFill>
              </a:rPr>
            </a:br>
            <a:r>
              <a:rPr lang="en-US" sz="2800" dirty="0">
                <a:solidFill>
                  <a:schemeClr val="bg1"/>
                </a:solidFill>
              </a:rPr>
              <a:t>Established in 2015</a:t>
            </a:r>
          </a:p>
        </p:txBody>
      </p:sp>
      <p:sp>
        <p:nvSpPr>
          <p:cNvPr id="3" name="Subtitle 2">
            <a:extLst>
              <a:ext uri="{FF2B5EF4-FFF2-40B4-BE49-F238E27FC236}">
                <a16:creationId xmlns:a16="http://schemas.microsoft.com/office/drawing/2014/main" id="{2D255CC0-80D3-482C-189B-5ECE5ADA373C}"/>
              </a:ext>
            </a:extLst>
          </p:cNvPr>
          <p:cNvSpPr>
            <a:spLocks noGrp="1"/>
          </p:cNvSpPr>
          <p:nvPr>
            <p:ph type="subTitle" idx="1"/>
          </p:nvPr>
        </p:nvSpPr>
        <p:spPr>
          <a:xfrm>
            <a:off x="3686906" y="4964530"/>
            <a:ext cx="4894146" cy="1893460"/>
          </a:xfrm>
        </p:spPr>
        <p:txBody>
          <a:bodyPr>
            <a:normAutofit/>
          </a:bodyPr>
          <a:lstStyle/>
          <a:p>
            <a:r>
              <a:rPr lang="en-US" dirty="0">
                <a:solidFill>
                  <a:schemeClr val="bg1"/>
                </a:solidFill>
              </a:rPr>
              <a:t>Employer: James Patton</a:t>
            </a:r>
          </a:p>
          <a:p>
            <a:r>
              <a:rPr lang="en-US" dirty="0">
                <a:solidFill>
                  <a:schemeClr val="bg1"/>
                </a:solidFill>
              </a:rPr>
              <a:t>Intern: Nicholas Tumazi</a:t>
            </a:r>
          </a:p>
          <a:p>
            <a:r>
              <a:rPr lang="en-US" dirty="0">
                <a:solidFill>
                  <a:schemeClr val="bg1"/>
                </a:solidFill>
              </a:rPr>
              <a:t>Program Directors: Jenny &amp; Barb</a:t>
            </a:r>
          </a:p>
          <a:p>
            <a:r>
              <a:rPr lang="en-US" dirty="0">
                <a:solidFill>
                  <a:schemeClr val="bg1"/>
                </a:solidFill>
              </a:rPr>
              <a:t>MMEC advisor: Alistair Stewart</a:t>
            </a:r>
          </a:p>
        </p:txBody>
      </p:sp>
      <p:grpSp>
        <p:nvGrpSpPr>
          <p:cNvPr id="1074" name="Group 1073">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075" name="Freeform: Shape 1074">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Freeform: Shape 1075">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descr="A diagram of a waste management hierarchy&#10;&#10;Description automatically generated">
            <a:extLst>
              <a:ext uri="{FF2B5EF4-FFF2-40B4-BE49-F238E27FC236}">
                <a16:creationId xmlns:a16="http://schemas.microsoft.com/office/drawing/2014/main" id="{091172FA-DB00-4D3D-7562-1869462896C8}"/>
              </a:ext>
            </a:extLst>
          </p:cNvPr>
          <p:cNvPicPr>
            <a:picLocks noChangeAspect="1"/>
          </p:cNvPicPr>
          <p:nvPr/>
        </p:nvPicPr>
        <p:blipFill>
          <a:blip r:embed="rId2"/>
          <a:srcRect l="20256" r="18438"/>
          <a:stretch>
            <a:fillRect/>
          </a:stretch>
        </p:blipFill>
        <p:spPr>
          <a:xfrm>
            <a:off x="20" y="10"/>
            <a:ext cx="3986022"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1078" name="Group 1077">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1079" name="Freeform: Shape 1078">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0" name="Freeform: Shape 1079">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82" name="Group 1081">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1083" name="Freeform: Shape 1082">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4" name="Freeform: Shape 1083">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30" name="Picture 6" descr="Welcome | Map Brewing Company | Bozeman, MT">
            <a:extLst>
              <a:ext uri="{FF2B5EF4-FFF2-40B4-BE49-F238E27FC236}">
                <a16:creationId xmlns:a16="http://schemas.microsoft.com/office/drawing/2014/main" id="{CFD78CB7-D241-C040-EF23-0903CFE06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736" r="40179" b="-1"/>
          <a:stretch>
            <a:fillRect/>
          </a:stretch>
        </p:blipFill>
        <p:spPr bwMode="auto">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Lst>
        </p:spPr>
      </p:pic>
      <p:grpSp>
        <p:nvGrpSpPr>
          <p:cNvPr id="1086" name="Group 1085">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1087" name="Freeform: Shape 1086">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88" name="Freeform: Shape 1087">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46159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85"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12B3290A-D3BF-4B87-B55B-FD9A98B497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9030" cy="1576446"/>
            <a:chOff x="0" y="0"/>
            <a:chExt cx="12192002" cy="1576446"/>
          </a:xfrm>
        </p:grpSpPr>
        <p:sp>
          <p:nvSpPr>
            <p:cNvPr id="35" name="Rectangle 3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0BF16F2-6CF0-0CF5-133F-E31FF784DA98}"/>
              </a:ext>
            </a:extLst>
          </p:cNvPr>
          <p:cNvSpPr>
            <a:spLocks noGrp="1"/>
          </p:cNvSpPr>
          <p:nvPr>
            <p:ph type="title"/>
          </p:nvPr>
        </p:nvSpPr>
        <p:spPr>
          <a:xfrm>
            <a:off x="1371598" y="319314"/>
            <a:ext cx="9477377" cy="1077143"/>
          </a:xfrm>
        </p:spPr>
        <p:txBody>
          <a:bodyPr vert="horz" lIns="91440" tIns="45720" rIns="91440" bIns="45720" rtlCol="0" anchor="ctr">
            <a:noAutofit/>
          </a:bodyPr>
          <a:lstStyle/>
          <a:p>
            <a:pPr algn="ctr"/>
            <a:r>
              <a:rPr lang="en-US" sz="2800" dirty="0">
                <a:solidFill>
                  <a:srgbClr val="FFFFFF"/>
                </a:solidFill>
              </a:rPr>
              <a:t>Before I arrived, MAP was already below the national average on all of the true KPI’s (Key Performance Indicators) according to the Brewers Association. </a:t>
            </a:r>
          </a:p>
        </p:txBody>
      </p:sp>
      <p:pic>
        <p:nvPicPr>
          <p:cNvPr id="9" name="Picture 8" descr="A graph with blue balls and a red ball&#10;&#10;Description automatically generated">
            <a:extLst>
              <a:ext uri="{FF2B5EF4-FFF2-40B4-BE49-F238E27FC236}">
                <a16:creationId xmlns:a16="http://schemas.microsoft.com/office/drawing/2014/main" id="{B0C94CE5-9596-5096-664A-B8132197D770}"/>
              </a:ext>
            </a:extLst>
          </p:cNvPr>
          <p:cNvPicPr>
            <a:picLocks noChangeAspect="1"/>
          </p:cNvPicPr>
          <p:nvPr/>
        </p:nvPicPr>
        <p:blipFill>
          <a:blip r:embed="rId3"/>
          <a:stretch>
            <a:fillRect/>
          </a:stretch>
        </p:blipFill>
        <p:spPr>
          <a:xfrm>
            <a:off x="-7256" y="1575461"/>
            <a:ext cx="6103255" cy="3707378"/>
          </a:xfrm>
          <a:prstGeom prst="rect">
            <a:avLst/>
          </a:prstGeom>
        </p:spPr>
      </p:pic>
      <p:pic>
        <p:nvPicPr>
          <p:cNvPr id="13" name="Picture 12" descr="A graph with blue dots and a red ball&#10;&#10;Description automatically generated">
            <a:extLst>
              <a:ext uri="{FF2B5EF4-FFF2-40B4-BE49-F238E27FC236}">
                <a16:creationId xmlns:a16="http://schemas.microsoft.com/office/drawing/2014/main" id="{0B4B89C5-F515-6635-B42E-8F627E3BD56E}"/>
              </a:ext>
            </a:extLst>
          </p:cNvPr>
          <p:cNvPicPr>
            <a:picLocks noChangeAspect="1"/>
          </p:cNvPicPr>
          <p:nvPr/>
        </p:nvPicPr>
        <p:blipFill>
          <a:blip r:embed="rId4"/>
          <a:stretch>
            <a:fillRect/>
          </a:stretch>
        </p:blipFill>
        <p:spPr>
          <a:xfrm>
            <a:off x="6095887" y="1575160"/>
            <a:ext cx="6124681" cy="3707377"/>
          </a:xfrm>
          <a:prstGeom prst="rect">
            <a:avLst/>
          </a:prstGeom>
        </p:spPr>
      </p:pic>
      <p:sp>
        <p:nvSpPr>
          <p:cNvPr id="8" name="TextBox 7">
            <a:extLst>
              <a:ext uri="{FF2B5EF4-FFF2-40B4-BE49-F238E27FC236}">
                <a16:creationId xmlns:a16="http://schemas.microsoft.com/office/drawing/2014/main" id="{9CA54035-9A9A-C02F-4595-E28E9B2A9E5E}"/>
              </a:ext>
            </a:extLst>
          </p:cNvPr>
          <p:cNvSpPr txBox="1"/>
          <p:nvPr/>
        </p:nvSpPr>
        <p:spPr>
          <a:xfrm>
            <a:off x="512956" y="5461240"/>
            <a:ext cx="11273883" cy="1385266"/>
          </a:xfrm>
          <a:prstGeom prst="rect">
            <a:avLst/>
          </a:prstGeom>
        </p:spPr>
        <p:txBody>
          <a:bodyPr vert="horz" lIns="91440" tIns="45720" rIns="91440" bIns="45720" rtlCol="0">
            <a:noAutofit/>
          </a:bodyPr>
          <a:lstStyle/>
          <a:p>
            <a:pPr algn="ctr">
              <a:lnSpc>
                <a:spcPct val="90000"/>
              </a:lnSpc>
              <a:spcAft>
                <a:spcPts val="600"/>
              </a:spcAft>
            </a:pPr>
            <a:r>
              <a:rPr lang="en-US" sz="2400" dirty="0"/>
              <a:t>MAP’s utility bill covers both the kitchen and the taproom, which consume electricity and fuel. As a result, the actual KPIs for the brewing process are lower than what the graphs indicate.</a:t>
            </a:r>
          </a:p>
        </p:txBody>
      </p:sp>
    </p:spTree>
    <p:extLst>
      <p:ext uri="{BB962C8B-B14F-4D97-AF65-F5344CB8AC3E}">
        <p14:creationId xmlns:p14="http://schemas.microsoft.com/office/powerpoint/2010/main" val="404174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873338-FA0B-97AE-93F4-4E5281A2A869}"/>
              </a:ext>
            </a:extLst>
          </p:cNvPr>
          <p:cNvSpPr>
            <a:spLocks noGrp="1"/>
          </p:cNvSpPr>
          <p:nvPr>
            <p:ph type="title"/>
          </p:nvPr>
        </p:nvSpPr>
        <p:spPr>
          <a:xfrm>
            <a:off x="639656" y="246576"/>
            <a:ext cx="10909640" cy="878077"/>
          </a:xfrm>
        </p:spPr>
        <p:txBody>
          <a:bodyPr vert="horz" lIns="91440" tIns="45720" rIns="91440" bIns="45720" rtlCol="0" anchor="ctr">
            <a:normAutofit fontScale="90000"/>
          </a:bodyPr>
          <a:lstStyle/>
          <a:p>
            <a:pPr algn="ctr"/>
            <a:r>
              <a:rPr lang="en-US" sz="6600" dirty="0"/>
              <a:t>Proper Pack 6-pack holders </a:t>
            </a:r>
          </a:p>
        </p:txBody>
      </p:sp>
      <p:sp>
        <p:nvSpPr>
          <p:cNvPr id="16"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FA18C6-1CC8-63E8-30B1-6959E042D5B9}"/>
              </a:ext>
            </a:extLst>
          </p:cNvPr>
          <p:cNvSpPr txBox="1"/>
          <p:nvPr/>
        </p:nvSpPr>
        <p:spPr>
          <a:xfrm>
            <a:off x="237346" y="1371229"/>
            <a:ext cx="5957919" cy="6278642"/>
          </a:xfrm>
          <a:prstGeom prst="rect">
            <a:avLst/>
          </a:prstGeom>
          <a:noFill/>
        </p:spPr>
        <p:txBody>
          <a:bodyPr wrap="square" rtlCol="0">
            <a:spAutoFit/>
          </a:bodyPr>
          <a:lstStyle/>
          <a:p>
            <a:r>
              <a:rPr lang="en-US" sz="3200" b="1" dirty="0"/>
              <a:t>Pros</a:t>
            </a:r>
          </a:p>
          <a:p>
            <a:pPr marL="285750" indent="-285750">
              <a:buFont typeface="Arial" panose="020B0604020202020204" pitchFamily="34" charset="0"/>
              <a:buChar char="•"/>
            </a:pPr>
            <a:r>
              <a:rPr lang="en-US" sz="2000" dirty="0"/>
              <a:t>Each cardboard unit is cheaper than the current product by a cent and a half.</a:t>
            </a:r>
          </a:p>
          <a:p>
            <a:pPr marL="285750" indent="-285750">
              <a:buFont typeface="Arial" panose="020B0604020202020204" pitchFamily="34" charset="0"/>
              <a:buChar char="•"/>
            </a:pPr>
            <a:r>
              <a:rPr lang="en-US" sz="2000" dirty="0"/>
              <a:t>If MAP orders 183,333 units, which is roughly their yearly usage, they will save $2,750 per year.</a:t>
            </a:r>
          </a:p>
          <a:p>
            <a:pPr marL="285750" indent="-285750">
              <a:buFont typeface="Arial" panose="020B0604020202020204" pitchFamily="34" charset="0"/>
              <a:buChar char="•"/>
            </a:pPr>
            <a:r>
              <a:rPr lang="en-US" sz="2000" dirty="0"/>
              <a:t>They will also save 8,000 pounds of plastic from going into the landfill annually. </a:t>
            </a:r>
          </a:p>
          <a:p>
            <a:pPr marL="285750" indent="-285750">
              <a:buFont typeface="Arial" panose="020B0604020202020204" pitchFamily="34" charset="0"/>
              <a:buChar char="•"/>
            </a:pPr>
            <a:r>
              <a:rPr lang="en-US" sz="2000" dirty="0"/>
              <a:t>MAP would be able to choose a free design on the cardboard for marketing</a:t>
            </a:r>
          </a:p>
          <a:p>
            <a:pPr marL="285750" indent="-285750">
              <a:buFont typeface="Arial" panose="020B0604020202020204" pitchFamily="34" charset="0"/>
              <a:buChar char="•"/>
            </a:pPr>
            <a:r>
              <a:rPr lang="en-US" sz="2000" dirty="0"/>
              <a:t>MAP can sell its current applicator and use the money to buy the new applicator. Depending on how much they can sell their current applicator, they might pay for the new applicator right away. </a:t>
            </a:r>
          </a:p>
          <a:p>
            <a:pPr marL="285750" indent="-285750">
              <a:buFont typeface="Arial" panose="020B0604020202020204" pitchFamily="34" charset="0"/>
              <a:buChar char="•"/>
            </a:pPr>
            <a:r>
              <a:rPr lang="en-US" sz="2000" dirty="0"/>
              <a:t>Water does not ruin the cardboard; they hold strong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dirty="0"/>
          </a:p>
          <a:p>
            <a:endParaRPr lang="en-US" dirty="0"/>
          </a:p>
          <a:p>
            <a:endParaRPr lang="en-US" dirty="0"/>
          </a:p>
        </p:txBody>
      </p:sp>
      <p:sp>
        <p:nvSpPr>
          <p:cNvPr id="11" name="TextBox 10">
            <a:extLst>
              <a:ext uri="{FF2B5EF4-FFF2-40B4-BE49-F238E27FC236}">
                <a16:creationId xmlns:a16="http://schemas.microsoft.com/office/drawing/2014/main" id="{54DC9681-4015-1330-275A-4FCE5A028478}"/>
              </a:ext>
            </a:extLst>
          </p:cNvPr>
          <p:cNvSpPr txBox="1"/>
          <p:nvPr/>
        </p:nvSpPr>
        <p:spPr>
          <a:xfrm>
            <a:off x="6195265" y="4052649"/>
            <a:ext cx="5756341" cy="3077766"/>
          </a:xfrm>
          <a:prstGeom prst="rect">
            <a:avLst/>
          </a:prstGeom>
          <a:noFill/>
        </p:spPr>
        <p:txBody>
          <a:bodyPr wrap="square" rtlCol="0">
            <a:spAutoFit/>
          </a:bodyPr>
          <a:lstStyle/>
          <a:p>
            <a:r>
              <a:rPr lang="en-US" sz="3200" b="1" dirty="0"/>
              <a:t>Cons</a:t>
            </a:r>
          </a:p>
          <a:p>
            <a:pPr marL="285750" indent="-285750">
              <a:buFont typeface="Arial" panose="020B0604020202020204" pitchFamily="34" charset="0"/>
              <a:buChar char="•"/>
            </a:pPr>
            <a:r>
              <a:rPr lang="en-US" dirty="0"/>
              <a:t>The cardboard 6-pack holders are durable, but not as durable as the plastic holders.</a:t>
            </a:r>
          </a:p>
          <a:p>
            <a:pPr marL="285750" indent="-285750">
              <a:buFont typeface="Arial" panose="020B0604020202020204" pitchFamily="34" charset="0"/>
              <a:buChar char="•"/>
            </a:pPr>
            <a:r>
              <a:rPr lang="en-US" dirty="0"/>
              <a:t>The new automatic applicator can have issues applying. </a:t>
            </a:r>
          </a:p>
          <a:p>
            <a:pPr marL="285750" indent="-285750">
              <a:buFont typeface="Arial" panose="020B0604020202020204" pitchFamily="34" charset="0"/>
              <a:buChar char="•"/>
            </a:pPr>
            <a:r>
              <a:rPr lang="en-US" dirty="0"/>
              <a:t>Upfront cost might make finances difficult to navigate. </a:t>
            </a:r>
          </a:p>
          <a:p>
            <a:pPr marL="285750" indent="-285750">
              <a:buFont typeface="Arial" panose="020B0604020202020204" pitchFamily="34" charset="0"/>
              <a:buChar char="•"/>
            </a:pPr>
            <a:r>
              <a:rPr lang="en-US" dirty="0"/>
              <a:t>Selling the current applicator might be troublesome.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7" name="Picture 16" descr="A machine with a price list&#10;&#10;Description automatically generated with medium confidence">
            <a:extLst>
              <a:ext uri="{FF2B5EF4-FFF2-40B4-BE49-F238E27FC236}">
                <a16:creationId xmlns:a16="http://schemas.microsoft.com/office/drawing/2014/main" id="{7E5358B0-CF20-A98F-342D-5B0C5F7522AB}"/>
              </a:ext>
            </a:extLst>
          </p:cNvPr>
          <p:cNvPicPr>
            <a:picLocks noChangeAspect="1"/>
          </p:cNvPicPr>
          <p:nvPr/>
        </p:nvPicPr>
        <p:blipFill>
          <a:blip r:embed="rId2"/>
          <a:srcRect t="637" r="2" b="10719"/>
          <a:stretch>
            <a:fillRect/>
          </a:stretch>
        </p:blipFill>
        <p:spPr>
          <a:xfrm>
            <a:off x="6195265" y="1003762"/>
            <a:ext cx="5756341" cy="3048887"/>
          </a:xfrm>
          <a:prstGeom prst="rect">
            <a:avLst/>
          </a:prstGeom>
        </p:spPr>
      </p:pic>
    </p:spTree>
    <p:extLst>
      <p:ext uri="{BB962C8B-B14F-4D97-AF65-F5344CB8AC3E}">
        <p14:creationId xmlns:p14="http://schemas.microsoft.com/office/powerpoint/2010/main" val="3617136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8572A5-BC74-0D7E-D71C-A7E501A783B1}"/>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kern="1200">
                <a:solidFill>
                  <a:schemeClr val="tx1"/>
                </a:solidFill>
                <a:latin typeface="+mj-lt"/>
                <a:ea typeface="+mj-ea"/>
                <a:cs typeface="+mj-cs"/>
              </a:rPr>
              <a:t>More Proper Pack</a:t>
            </a:r>
          </a:p>
        </p:txBody>
      </p:sp>
      <p:pic>
        <p:nvPicPr>
          <p:cNvPr id="14" name="Picture 13" descr="A pack of beer cans&#10;&#10;Description automatically generated">
            <a:extLst>
              <a:ext uri="{FF2B5EF4-FFF2-40B4-BE49-F238E27FC236}">
                <a16:creationId xmlns:a16="http://schemas.microsoft.com/office/drawing/2014/main" id="{62D3A13D-5B4D-3B9B-DF4B-A3449F672062}"/>
              </a:ext>
            </a:extLst>
          </p:cNvPr>
          <p:cNvPicPr>
            <a:picLocks noChangeAspect="1"/>
          </p:cNvPicPr>
          <p:nvPr/>
        </p:nvPicPr>
        <p:blipFill>
          <a:blip r:embed="rId2"/>
          <a:srcRect t="3474" r="-3" b="19992"/>
          <a:stretch>
            <a:fillRect/>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4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stencil&#10;&#10;Description automatically generated">
            <a:extLst>
              <a:ext uri="{FF2B5EF4-FFF2-40B4-BE49-F238E27FC236}">
                <a16:creationId xmlns:a16="http://schemas.microsoft.com/office/drawing/2014/main" id="{1E57BBAF-02BB-A334-D4CD-D9422012E1A2}"/>
              </a:ext>
            </a:extLst>
          </p:cNvPr>
          <p:cNvPicPr>
            <a:picLocks noChangeAspect="1"/>
          </p:cNvPicPr>
          <p:nvPr/>
        </p:nvPicPr>
        <p:blipFill>
          <a:blip r:embed="rId3"/>
          <a:srcRect r="6182"/>
          <a:stretch>
            <a:fillRect/>
          </a:stretch>
        </p:blipFill>
        <p:spPr>
          <a:xfrm>
            <a:off x="1" y="4267200"/>
            <a:ext cx="4014215"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6" name="TextBox 5">
            <a:extLst>
              <a:ext uri="{FF2B5EF4-FFF2-40B4-BE49-F238E27FC236}">
                <a16:creationId xmlns:a16="http://schemas.microsoft.com/office/drawing/2014/main" id="{744F92D1-CD1B-44A4-9C66-BCA0151DF198}"/>
              </a:ext>
            </a:extLst>
          </p:cNvPr>
          <p:cNvSpPr txBox="1"/>
          <p:nvPr/>
        </p:nvSpPr>
        <p:spPr>
          <a:xfrm>
            <a:off x="4654296" y="2706624"/>
            <a:ext cx="6894576" cy="348386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200"/>
              <a:t>Right now, MAP is testing out the sample that we have been sent.</a:t>
            </a:r>
          </a:p>
          <a:p>
            <a:pPr marL="285750" indent="-228600">
              <a:lnSpc>
                <a:spcPct val="90000"/>
              </a:lnSpc>
              <a:spcAft>
                <a:spcPts val="600"/>
              </a:spcAft>
              <a:buFont typeface="Arial" panose="020B0604020202020204" pitchFamily="34" charset="0"/>
              <a:buChar char="•"/>
            </a:pPr>
            <a:r>
              <a:rPr lang="en-US" sz="2200"/>
              <a:t>After testing, MAP can order a case. </a:t>
            </a:r>
            <a:r>
              <a:rPr lang="en-US" sz="2200" b="0" i="0">
                <a:effectLst/>
              </a:rPr>
              <a:t>1 trial case (680 units @ $.17 per unit) of 6PK carriers. This shipment will include a manual applicator to apply the carriers for further testing.</a:t>
            </a:r>
          </a:p>
          <a:p>
            <a:pPr marL="285750" indent="-228600">
              <a:lnSpc>
                <a:spcPct val="90000"/>
              </a:lnSpc>
              <a:spcAft>
                <a:spcPts val="600"/>
              </a:spcAft>
              <a:buFont typeface="Arial" panose="020B0604020202020204" pitchFamily="34" charset="0"/>
              <a:buChar char="•"/>
            </a:pPr>
            <a:r>
              <a:rPr lang="en-US" sz="2200"/>
              <a:t>Then, </a:t>
            </a:r>
            <a:r>
              <a:rPr lang="en-US" sz="2200" b="0" i="0">
                <a:effectLst/>
              </a:rPr>
              <a:t>Proper Pack arranges for a local leasing firm to offer monthly financing of our automatic applicator</a:t>
            </a:r>
          </a:p>
          <a:p>
            <a:pPr marL="285750" indent="-228600">
              <a:lnSpc>
                <a:spcPct val="90000"/>
              </a:lnSpc>
              <a:spcAft>
                <a:spcPts val="600"/>
              </a:spcAft>
              <a:buFont typeface="Arial" panose="020B0604020202020204" pitchFamily="34" charset="0"/>
              <a:buChar char="•"/>
            </a:pPr>
            <a:r>
              <a:rPr lang="en-US" sz="2200"/>
              <a:t>Then, </a:t>
            </a:r>
            <a:r>
              <a:rPr lang="en-US" sz="2200" b="0" i="0">
                <a:effectLst/>
              </a:rPr>
              <a:t>Order custom-branded Map Brewing 6PK Proper Packs</a:t>
            </a:r>
            <a:endParaRPr lang="en-US" sz="2200"/>
          </a:p>
        </p:txBody>
      </p:sp>
    </p:spTree>
    <p:extLst>
      <p:ext uri="{BB962C8B-B14F-4D97-AF65-F5344CB8AC3E}">
        <p14:creationId xmlns:p14="http://schemas.microsoft.com/office/powerpoint/2010/main" val="2188702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4" name="Rectangle 1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6C094-5144-8A08-3EBA-5E2ED8795029}"/>
              </a:ext>
            </a:extLst>
          </p:cNvPr>
          <p:cNvSpPr>
            <a:spLocks noGrp="1"/>
          </p:cNvSpPr>
          <p:nvPr>
            <p:ph type="title"/>
          </p:nvPr>
        </p:nvSpPr>
        <p:spPr>
          <a:xfrm>
            <a:off x="761803" y="350196"/>
            <a:ext cx="4646904" cy="1624520"/>
          </a:xfrm>
        </p:spPr>
        <p:txBody>
          <a:bodyPr anchor="ctr">
            <a:normAutofit/>
          </a:bodyPr>
          <a:lstStyle/>
          <a:p>
            <a:r>
              <a:rPr lang="en-US" sz="4000"/>
              <a:t>Dalum CO2 recapture System</a:t>
            </a:r>
          </a:p>
        </p:txBody>
      </p:sp>
      <p:sp>
        <p:nvSpPr>
          <p:cNvPr id="3" name="Content Placeholder 2">
            <a:extLst>
              <a:ext uri="{FF2B5EF4-FFF2-40B4-BE49-F238E27FC236}">
                <a16:creationId xmlns:a16="http://schemas.microsoft.com/office/drawing/2014/main" id="{30282D74-E76B-6163-1A94-D70DAD187C7A}"/>
              </a:ext>
            </a:extLst>
          </p:cNvPr>
          <p:cNvSpPr>
            <a:spLocks noGrp="1"/>
          </p:cNvSpPr>
          <p:nvPr>
            <p:ph idx="1"/>
          </p:nvPr>
        </p:nvSpPr>
        <p:spPr>
          <a:xfrm>
            <a:off x="277792" y="2324912"/>
            <a:ext cx="5130915" cy="4031437"/>
          </a:xfrm>
        </p:spPr>
        <p:txBody>
          <a:bodyPr anchor="ctr">
            <a:normAutofit/>
          </a:bodyPr>
          <a:lstStyle/>
          <a:p>
            <a:r>
              <a:rPr lang="en-US" sz="1800" dirty="0"/>
              <a:t>Right now, MAP spends $1,819.45 per month on CO2 and delivery costs. Which is $21,828 per year.</a:t>
            </a:r>
          </a:p>
          <a:p>
            <a:r>
              <a:rPr lang="en-US" sz="1800" dirty="0"/>
              <a:t>This is for 52,355 pounds of CO2</a:t>
            </a:r>
          </a:p>
          <a:p>
            <a:r>
              <a:rPr lang="en-US" sz="1800" dirty="0"/>
              <a:t>At the same time, MAP blows off about 70,000 pounds of CO2 produced in the fermentation process. </a:t>
            </a:r>
          </a:p>
          <a:p>
            <a:r>
              <a:rPr lang="en-US" sz="1800" dirty="0"/>
              <a:t>By purchasing a Dalum CO2 recovery system, MAP would likely produce all of the CO2 that it uses for charging beers and purging tanks. </a:t>
            </a:r>
          </a:p>
          <a:p>
            <a:r>
              <a:rPr lang="en-US" sz="1800" dirty="0"/>
              <a:t>The additional CO2 that MAP produces can be vented off or sold to other breweries </a:t>
            </a:r>
          </a:p>
        </p:txBody>
      </p:sp>
      <p:pic>
        <p:nvPicPr>
          <p:cNvPr id="7" name="Picture 6" descr="A machine with tubes and tubes&#10;&#10;Description automatically generated">
            <a:extLst>
              <a:ext uri="{FF2B5EF4-FFF2-40B4-BE49-F238E27FC236}">
                <a16:creationId xmlns:a16="http://schemas.microsoft.com/office/drawing/2014/main" id="{C41E9687-8B31-C3F0-6347-DA230B1DFDDC}"/>
              </a:ext>
            </a:extLst>
          </p:cNvPr>
          <p:cNvPicPr>
            <a:picLocks noChangeAspect="1"/>
          </p:cNvPicPr>
          <p:nvPr/>
        </p:nvPicPr>
        <p:blipFill>
          <a:blip r:embed="rId2"/>
          <a:srcRect l="15868" r="17390"/>
          <a:stretch>
            <a:fillRect/>
          </a:stretch>
        </p:blipFill>
        <p:spPr>
          <a:xfrm>
            <a:off x="6096000" y="1"/>
            <a:ext cx="6102825" cy="6858000"/>
          </a:xfrm>
          <a:prstGeom prst="rect">
            <a:avLst/>
          </a:prstGeom>
        </p:spPr>
      </p:pic>
    </p:spTree>
    <p:extLst>
      <p:ext uri="{BB962C8B-B14F-4D97-AF65-F5344CB8AC3E}">
        <p14:creationId xmlns:p14="http://schemas.microsoft.com/office/powerpoint/2010/main" val="86488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1" name="Rectangle 2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099EE9-A727-BFBC-106E-7B8039129AE0}"/>
              </a:ext>
            </a:extLst>
          </p:cNvPr>
          <p:cNvSpPr>
            <a:spLocks noGrp="1"/>
          </p:cNvSpPr>
          <p:nvPr>
            <p:ph type="title"/>
          </p:nvPr>
        </p:nvSpPr>
        <p:spPr>
          <a:xfrm>
            <a:off x="136770" y="0"/>
            <a:ext cx="4646904" cy="844952"/>
          </a:xfrm>
        </p:spPr>
        <p:txBody>
          <a:bodyPr vert="horz" lIns="91440" tIns="45720" rIns="91440" bIns="45720" rtlCol="0" anchor="ctr">
            <a:normAutofit/>
          </a:bodyPr>
          <a:lstStyle/>
          <a:p>
            <a:r>
              <a:rPr lang="en-US" sz="4000" dirty="0"/>
              <a:t>CO2 continued…</a:t>
            </a:r>
          </a:p>
        </p:txBody>
      </p:sp>
      <p:sp>
        <p:nvSpPr>
          <p:cNvPr id="5" name="TextBox 4">
            <a:extLst>
              <a:ext uri="{FF2B5EF4-FFF2-40B4-BE49-F238E27FC236}">
                <a16:creationId xmlns:a16="http://schemas.microsoft.com/office/drawing/2014/main" id="{B8231D7F-8856-EFC0-8BAB-0C2936486722}"/>
              </a:ext>
            </a:extLst>
          </p:cNvPr>
          <p:cNvSpPr txBox="1"/>
          <p:nvPr/>
        </p:nvSpPr>
        <p:spPr>
          <a:xfrm>
            <a:off x="6790119" y="-43869"/>
            <a:ext cx="5288259" cy="6664588"/>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000" dirty="0"/>
              <a:t>The CO2 machine works by capturing CO2 from the fermenters and putting the CO2 into a foam trap where any contaminants or liquids can be trapped. From there, the CO2 is scrubbed, cleaned, and liquified. From there, the CO2 is put into a bulk tank.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MAP has the option to replace its large bulk tank with a smaller day tank. Leasing the current large tank costs more than leasing a smaller one. Since the smaller tank would be refilled regularly, it would be a more cost-effective and practical solution.</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CO2 recapture machine is 4 feet by 4 feet and stands 9 feet tall. The compact design allows MAP to fit into a tight space. 	</a:t>
            </a:r>
          </a:p>
        </p:txBody>
      </p:sp>
      <p:pic>
        <p:nvPicPr>
          <p:cNvPr id="4" name="Picture 3" descr="A diagram of a fermentation system&#10;&#10;Description automatically generated">
            <a:extLst>
              <a:ext uri="{FF2B5EF4-FFF2-40B4-BE49-F238E27FC236}">
                <a16:creationId xmlns:a16="http://schemas.microsoft.com/office/drawing/2014/main" id="{5B08B9CF-62BE-5C3C-032C-53D64A98AEBA}"/>
              </a:ext>
            </a:extLst>
          </p:cNvPr>
          <p:cNvPicPr>
            <a:picLocks noChangeAspect="1"/>
          </p:cNvPicPr>
          <p:nvPr/>
        </p:nvPicPr>
        <p:blipFill>
          <a:blip r:embed="rId2"/>
          <a:srcRect l="-352" t="-1" r="173" b="-1"/>
          <a:stretch/>
        </p:blipFill>
        <p:spPr>
          <a:xfrm>
            <a:off x="0" y="2079481"/>
            <a:ext cx="6790119" cy="4778519"/>
          </a:xfrm>
          <a:prstGeom prst="rect">
            <a:avLst/>
          </a:prstGeom>
        </p:spPr>
      </p:pic>
    </p:spTree>
    <p:extLst>
      <p:ext uri="{BB962C8B-B14F-4D97-AF65-F5344CB8AC3E}">
        <p14:creationId xmlns:p14="http://schemas.microsoft.com/office/powerpoint/2010/main" val="2945905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BCC1F9-D1B8-3BF3-DE33-954AC6E0A704}"/>
              </a:ext>
            </a:extLst>
          </p:cNvPr>
          <p:cNvSpPr>
            <a:spLocks noGrp="1"/>
          </p:cNvSpPr>
          <p:nvPr>
            <p:ph type="title"/>
          </p:nvPr>
        </p:nvSpPr>
        <p:spPr>
          <a:xfrm>
            <a:off x="630936" y="211122"/>
            <a:ext cx="4818888" cy="1910286"/>
          </a:xfrm>
        </p:spPr>
        <p:txBody>
          <a:bodyPr anchor="b">
            <a:normAutofit fontScale="90000"/>
          </a:bodyPr>
          <a:lstStyle/>
          <a:p>
            <a:r>
              <a:rPr lang="en-US" sz="5000" dirty="0"/>
              <a:t>Dalum CO2 recapture system Cost breakdown </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1CDDB6-6522-83F4-E93F-58CFE582A68B}"/>
              </a:ext>
            </a:extLst>
          </p:cNvPr>
          <p:cNvSpPr>
            <a:spLocks noGrp="1"/>
          </p:cNvSpPr>
          <p:nvPr>
            <p:ph idx="1"/>
          </p:nvPr>
        </p:nvSpPr>
        <p:spPr>
          <a:xfrm>
            <a:off x="313398" y="2487168"/>
            <a:ext cx="4818888" cy="4196286"/>
          </a:xfrm>
        </p:spPr>
        <p:txBody>
          <a:bodyPr anchor="t">
            <a:normAutofit/>
          </a:bodyPr>
          <a:lstStyle/>
          <a:p>
            <a:r>
              <a:rPr lang="en-US" sz="2200" b="1" dirty="0"/>
              <a:t>Total cost: $80,278</a:t>
            </a:r>
          </a:p>
          <a:p>
            <a:r>
              <a:rPr lang="en-US" sz="2200" dirty="0"/>
              <a:t>If MAP bought it outright, it would be $80,278. </a:t>
            </a:r>
          </a:p>
          <a:p>
            <a:r>
              <a:rPr lang="en-US" sz="2200" dirty="0"/>
              <a:t>7-year lease-to-own option at </a:t>
            </a:r>
            <a:r>
              <a:rPr lang="en-US" sz="2200" b="1" dirty="0"/>
              <a:t>$1,375/month</a:t>
            </a:r>
            <a:r>
              <a:rPr lang="en-US" sz="2200" dirty="0"/>
              <a:t>. With </a:t>
            </a:r>
            <a:r>
              <a:rPr lang="en-US" sz="2200" b="1" dirty="0"/>
              <a:t>$8,672 </a:t>
            </a:r>
            <a:r>
              <a:rPr lang="en-US" sz="2200" dirty="0"/>
              <a:t>down for shipping and other costs. </a:t>
            </a:r>
          </a:p>
          <a:p>
            <a:r>
              <a:rPr lang="en-US" sz="2200" dirty="0"/>
              <a:t>The 7-year lease-to-own option would cost $115,500 at the end of the 7 years. </a:t>
            </a:r>
          </a:p>
          <a:p>
            <a:r>
              <a:rPr lang="en-US" sz="2200" dirty="0"/>
              <a:t>This is a $35,222 increase due to interest.  </a:t>
            </a:r>
          </a:p>
          <a:p>
            <a:endParaRPr lang="en-US" sz="2200" dirty="0"/>
          </a:p>
        </p:txBody>
      </p:sp>
      <p:pic>
        <p:nvPicPr>
          <p:cNvPr id="4" name="Picture 3" descr="A screenshot of a document&#10;&#10;Description automatically generated">
            <a:extLst>
              <a:ext uri="{FF2B5EF4-FFF2-40B4-BE49-F238E27FC236}">
                <a16:creationId xmlns:a16="http://schemas.microsoft.com/office/drawing/2014/main" id="{9FCB9CB8-5495-F7C6-1F6E-6BAA3E48AD38}"/>
              </a:ext>
            </a:extLst>
          </p:cNvPr>
          <p:cNvPicPr>
            <a:picLocks noChangeAspect="1"/>
          </p:cNvPicPr>
          <p:nvPr/>
        </p:nvPicPr>
        <p:blipFill>
          <a:blip r:embed="rId2"/>
          <a:stretch>
            <a:fillRect/>
          </a:stretch>
        </p:blipFill>
        <p:spPr>
          <a:xfrm>
            <a:off x="5445683" y="0"/>
            <a:ext cx="6755463" cy="6400800"/>
          </a:xfrm>
          <a:prstGeom prst="rect">
            <a:avLst/>
          </a:prstGeom>
        </p:spPr>
      </p:pic>
    </p:spTree>
    <p:extLst>
      <p:ext uri="{BB962C8B-B14F-4D97-AF65-F5344CB8AC3E}">
        <p14:creationId xmlns:p14="http://schemas.microsoft.com/office/powerpoint/2010/main" val="2751097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Slide Background">
            <a:extLst>
              <a:ext uri="{FF2B5EF4-FFF2-40B4-BE49-F238E27FC236}">
                <a16:creationId xmlns:a16="http://schemas.microsoft.com/office/drawing/2014/main" id="{90D0877E-6CD0-4206-8A18-56CEE73EF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1" name="Rectangle 20">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2806021"/>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1780791-615B-6860-EE6F-0458FA4F3736}"/>
              </a:ext>
            </a:extLst>
          </p:cNvPr>
          <p:cNvSpPr>
            <a:spLocks noGrp="1"/>
          </p:cNvSpPr>
          <p:nvPr>
            <p:ph type="title"/>
          </p:nvPr>
        </p:nvSpPr>
        <p:spPr>
          <a:xfrm>
            <a:off x="0" y="755034"/>
            <a:ext cx="3769487" cy="2386580"/>
          </a:xfrm>
        </p:spPr>
        <p:txBody>
          <a:bodyPr vert="horz" lIns="91440" tIns="45720" rIns="91440" bIns="45720" rtlCol="0" anchor="ctr">
            <a:normAutofit/>
          </a:bodyPr>
          <a:lstStyle/>
          <a:p>
            <a:r>
              <a:rPr lang="en-US" sz="3200" kern="1200" dirty="0">
                <a:latin typeface="+mj-lt"/>
                <a:ea typeface="+mj-ea"/>
                <a:cs typeface="+mj-cs"/>
              </a:rPr>
              <a:t>Lease to own option</a:t>
            </a:r>
          </a:p>
        </p:txBody>
      </p:sp>
      <p:sp>
        <p:nvSpPr>
          <p:cNvPr id="3" name="Content Placeholder 2">
            <a:extLst>
              <a:ext uri="{FF2B5EF4-FFF2-40B4-BE49-F238E27FC236}">
                <a16:creationId xmlns:a16="http://schemas.microsoft.com/office/drawing/2014/main" id="{A1942F62-5C9B-2917-E098-701FD4915744}"/>
              </a:ext>
            </a:extLst>
          </p:cNvPr>
          <p:cNvSpPr>
            <a:spLocks noGrp="1"/>
          </p:cNvSpPr>
          <p:nvPr>
            <p:ph idx="1"/>
          </p:nvPr>
        </p:nvSpPr>
        <p:spPr>
          <a:xfrm>
            <a:off x="3769488" y="212510"/>
            <a:ext cx="7677874" cy="3931227"/>
          </a:xfrm>
        </p:spPr>
        <p:txBody>
          <a:bodyPr vert="horz" lIns="91440" tIns="45720" rIns="91440" bIns="45720" rtlCol="0" anchor="ctr">
            <a:noAutofit/>
          </a:bodyPr>
          <a:lstStyle/>
          <a:p>
            <a:r>
              <a:rPr lang="en-US" sz="2400" kern="1200" dirty="0">
                <a:latin typeface="+mn-lt"/>
                <a:ea typeface="+mn-ea"/>
                <a:cs typeface="+mn-cs"/>
              </a:rPr>
              <a:t>The lease-to-own option is $8,672 up front. After 21 months, they would save enough money to break even on the down payment. </a:t>
            </a:r>
            <a:r>
              <a:rPr lang="en-US" sz="2400" dirty="0"/>
              <a:t>After they break even, they will be saving $440.32 per month until the machine is paid off in 7 years. </a:t>
            </a:r>
          </a:p>
          <a:p>
            <a:r>
              <a:rPr lang="en-US" sz="2400" kern="1200" dirty="0">
                <a:latin typeface="+mn-lt"/>
                <a:ea typeface="+mn-ea"/>
                <a:cs typeface="+mn-cs"/>
              </a:rPr>
              <a:t>After 7 years, MAP will own the machine, and they will be saving $1,815.32 per month. This is $21,783.84 per year.</a:t>
            </a:r>
          </a:p>
          <a:p>
            <a:r>
              <a:rPr lang="en-US" sz="2400" dirty="0"/>
              <a:t>After 10 years, MAP will save $93,226.08.</a:t>
            </a:r>
            <a:endParaRPr lang="en-US" sz="2400" kern="1200" dirty="0">
              <a:latin typeface="+mn-lt"/>
              <a:ea typeface="+mn-ea"/>
              <a:cs typeface="+mn-cs"/>
            </a:endParaRPr>
          </a:p>
        </p:txBody>
      </p:sp>
      <p:pic>
        <p:nvPicPr>
          <p:cNvPr id="4" name="Picture 3" descr="A screenshot of a spreadsheet&#10;&#10;Description automatically generated">
            <a:extLst>
              <a:ext uri="{FF2B5EF4-FFF2-40B4-BE49-F238E27FC236}">
                <a16:creationId xmlns:a16="http://schemas.microsoft.com/office/drawing/2014/main" id="{36162F0D-3B5E-9853-9DA3-D50CB115D6D1}"/>
              </a:ext>
            </a:extLst>
          </p:cNvPr>
          <p:cNvPicPr>
            <a:picLocks noChangeAspect="1"/>
          </p:cNvPicPr>
          <p:nvPr/>
        </p:nvPicPr>
        <p:blipFill>
          <a:blip r:embed="rId2"/>
          <a:srcRect b="52852"/>
          <a:stretch/>
        </p:blipFill>
        <p:spPr>
          <a:xfrm>
            <a:off x="-2" y="4425001"/>
            <a:ext cx="11962389" cy="1761813"/>
          </a:xfrm>
          <a:prstGeom prst="rect">
            <a:avLst/>
          </a:prstGeom>
          <a:effectLst/>
        </p:spPr>
      </p:pic>
    </p:spTree>
    <p:extLst>
      <p:ext uri="{BB962C8B-B14F-4D97-AF65-F5344CB8AC3E}">
        <p14:creationId xmlns:p14="http://schemas.microsoft.com/office/powerpoint/2010/main" val="1422030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CC902-EEA4-2829-666D-E07107C08F10}"/>
              </a:ext>
            </a:extLst>
          </p:cNvPr>
          <p:cNvSpPr>
            <a:spLocks noGrp="1"/>
          </p:cNvSpPr>
          <p:nvPr>
            <p:ph type="title"/>
          </p:nvPr>
        </p:nvSpPr>
        <p:spPr>
          <a:xfrm>
            <a:off x="-27008" y="1388701"/>
            <a:ext cx="5666772" cy="1325563"/>
          </a:xfrm>
        </p:spPr>
        <p:txBody>
          <a:bodyPr>
            <a:normAutofit/>
          </a:bodyPr>
          <a:lstStyle/>
          <a:p>
            <a:r>
              <a:rPr lang="en-US" sz="3200" dirty="0"/>
              <a:t>Outright purchase option</a:t>
            </a:r>
          </a:p>
        </p:txBody>
      </p:sp>
      <p:pic>
        <p:nvPicPr>
          <p:cNvPr id="4" name="Picture 3" descr="A screenshot of a spreadsheet&#10;&#10;Description automatically generated">
            <a:extLst>
              <a:ext uri="{FF2B5EF4-FFF2-40B4-BE49-F238E27FC236}">
                <a16:creationId xmlns:a16="http://schemas.microsoft.com/office/drawing/2014/main" id="{7ABD28B5-D633-37AD-E939-007602AC33E1}"/>
              </a:ext>
            </a:extLst>
          </p:cNvPr>
          <p:cNvPicPr>
            <a:picLocks noChangeAspect="1"/>
          </p:cNvPicPr>
          <p:nvPr/>
        </p:nvPicPr>
        <p:blipFill rotWithShape="1">
          <a:blip r:embed="rId2"/>
          <a:srcRect t="52890"/>
          <a:stretch/>
        </p:blipFill>
        <p:spPr>
          <a:xfrm>
            <a:off x="-27008" y="4143736"/>
            <a:ext cx="11962389" cy="1760393"/>
          </a:xfrm>
          <a:prstGeom prst="rect">
            <a:avLst/>
          </a:prstGeom>
          <a:effectLst/>
        </p:spPr>
      </p:pic>
      <p:sp>
        <p:nvSpPr>
          <p:cNvPr id="6" name="TextBox 5">
            <a:extLst>
              <a:ext uri="{FF2B5EF4-FFF2-40B4-BE49-F238E27FC236}">
                <a16:creationId xmlns:a16="http://schemas.microsoft.com/office/drawing/2014/main" id="{28490969-592B-115B-ED12-F29EC0D8A55F}"/>
              </a:ext>
            </a:extLst>
          </p:cNvPr>
          <p:cNvSpPr txBox="1"/>
          <p:nvPr/>
        </p:nvSpPr>
        <p:spPr>
          <a:xfrm>
            <a:off x="4401879" y="1081986"/>
            <a:ext cx="7790121" cy="1938992"/>
          </a:xfrm>
          <a:prstGeom prst="rect">
            <a:avLst/>
          </a:prstGeom>
          <a:noFill/>
        </p:spPr>
        <p:txBody>
          <a:bodyPr wrap="square" rtlCol="0">
            <a:spAutoFit/>
          </a:bodyPr>
          <a:lstStyle/>
          <a:p>
            <a:pPr marL="285750" indent="-285750">
              <a:buFont typeface="Arial" panose="020B0604020202020204" pitchFamily="34" charset="0"/>
              <a:buChar char="•"/>
            </a:pPr>
            <a:r>
              <a:rPr lang="en-US" sz="2000" kern="1200" dirty="0">
                <a:latin typeface="+mn-lt"/>
                <a:ea typeface="+mn-ea"/>
                <a:cs typeface="+mn-cs"/>
              </a:rPr>
              <a:t>The outright purchase option is $80,278 up front. At 46 months, MAP would break even. </a:t>
            </a:r>
          </a:p>
          <a:p>
            <a:pPr marL="285750" indent="-285750">
              <a:buFont typeface="Arial" panose="020B0604020202020204" pitchFamily="34" charset="0"/>
              <a:buChar char="•"/>
            </a:pPr>
            <a:r>
              <a:rPr lang="en-US" sz="2000" dirty="0"/>
              <a:t>After 7 years, MAP would save $70,393. </a:t>
            </a:r>
          </a:p>
          <a:p>
            <a:pPr marL="285750" indent="-285750">
              <a:buFont typeface="Arial" panose="020B0604020202020204" pitchFamily="34" charset="0"/>
              <a:buChar char="•"/>
            </a:pPr>
            <a:r>
              <a:rPr lang="en-US" sz="2000" dirty="0"/>
              <a:t>After 10 years, MAP would save $135,745. MAP would save more money with this option, but they would need to take a loan through a bank, which would equal them out. </a:t>
            </a:r>
          </a:p>
        </p:txBody>
      </p:sp>
    </p:spTree>
    <p:extLst>
      <p:ext uri="{BB962C8B-B14F-4D97-AF65-F5344CB8AC3E}">
        <p14:creationId xmlns:p14="http://schemas.microsoft.com/office/powerpoint/2010/main" val="1572466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56AC2-CDF9-9859-9F3A-DB6AE48007EC}"/>
              </a:ext>
            </a:extLst>
          </p:cNvPr>
          <p:cNvSpPr>
            <a:spLocks noGrp="1"/>
          </p:cNvSpPr>
          <p:nvPr>
            <p:ph type="title"/>
          </p:nvPr>
        </p:nvSpPr>
        <p:spPr>
          <a:xfrm>
            <a:off x="282615" y="81023"/>
            <a:ext cx="3886200" cy="868101"/>
          </a:xfrm>
        </p:spPr>
        <p:txBody>
          <a:bodyPr/>
          <a:lstStyle/>
          <a:p>
            <a:r>
              <a:rPr lang="en-US" dirty="0"/>
              <a:t>Option 3</a:t>
            </a:r>
          </a:p>
        </p:txBody>
      </p:sp>
      <p:pic>
        <p:nvPicPr>
          <p:cNvPr id="4" name="Picture 3">
            <a:extLst>
              <a:ext uri="{FF2B5EF4-FFF2-40B4-BE49-F238E27FC236}">
                <a16:creationId xmlns:a16="http://schemas.microsoft.com/office/drawing/2014/main" id="{115C998C-3C7F-AF8A-B58D-EDDD9E196EED}"/>
              </a:ext>
            </a:extLst>
          </p:cNvPr>
          <p:cNvPicPr>
            <a:picLocks noChangeAspect="1"/>
          </p:cNvPicPr>
          <p:nvPr/>
        </p:nvPicPr>
        <p:blipFill>
          <a:blip r:embed="rId2"/>
          <a:stretch>
            <a:fillRect/>
          </a:stretch>
        </p:blipFill>
        <p:spPr>
          <a:xfrm>
            <a:off x="4724400" y="81023"/>
            <a:ext cx="7467600" cy="6634102"/>
          </a:xfrm>
          <a:prstGeom prst="rect">
            <a:avLst/>
          </a:prstGeom>
        </p:spPr>
      </p:pic>
      <p:sp>
        <p:nvSpPr>
          <p:cNvPr id="5" name="TextBox 4">
            <a:extLst>
              <a:ext uri="{FF2B5EF4-FFF2-40B4-BE49-F238E27FC236}">
                <a16:creationId xmlns:a16="http://schemas.microsoft.com/office/drawing/2014/main" id="{479D6D5A-0398-740B-D7DB-2283DC246FF5}"/>
              </a:ext>
            </a:extLst>
          </p:cNvPr>
          <p:cNvSpPr txBox="1"/>
          <p:nvPr/>
        </p:nvSpPr>
        <p:spPr>
          <a:xfrm>
            <a:off x="277792" y="949124"/>
            <a:ext cx="4168815" cy="707886"/>
          </a:xfrm>
          <a:prstGeom prst="rect">
            <a:avLst/>
          </a:prstGeom>
          <a:noFill/>
        </p:spPr>
        <p:txBody>
          <a:bodyPr wrap="square" rtlCol="0">
            <a:spAutoFit/>
          </a:bodyPr>
          <a:lstStyle/>
          <a:p>
            <a:r>
              <a:rPr lang="en-US" sz="2000" dirty="0"/>
              <a:t>This option was brought to us by Scott </a:t>
            </a:r>
            <a:r>
              <a:rPr lang="en-US" sz="2000" dirty="0" err="1"/>
              <a:t>Sehnert</a:t>
            </a:r>
            <a:r>
              <a:rPr lang="en-US" sz="2000" dirty="0"/>
              <a:t>. </a:t>
            </a:r>
          </a:p>
        </p:txBody>
      </p:sp>
      <p:sp>
        <p:nvSpPr>
          <p:cNvPr id="6" name="TextBox 5">
            <a:extLst>
              <a:ext uri="{FF2B5EF4-FFF2-40B4-BE49-F238E27FC236}">
                <a16:creationId xmlns:a16="http://schemas.microsoft.com/office/drawing/2014/main" id="{55761500-66DC-C806-ECED-CBE43191466A}"/>
              </a:ext>
            </a:extLst>
          </p:cNvPr>
          <p:cNvSpPr txBox="1"/>
          <p:nvPr/>
        </p:nvSpPr>
        <p:spPr>
          <a:xfrm>
            <a:off x="0" y="1979271"/>
            <a:ext cx="4583575"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t>He compared the current lease-to-own option to an option that utilizes the Department of Commerce Loan Projection. </a:t>
            </a:r>
          </a:p>
          <a:p>
            <a:pPr marL="285750" indent="-285750">
              <a:buFont typeface="Arial" panose="020B0604020202020204" pitchFamily="34" charset="0"/>
              <a:buChar char="•"/>
            </a:pPr>
            <a:r>
              <a:rPr lang="en-US" sz="2200" dirty="0"/>
              <a:t>The loan would need a larger down payment, but the interest rate would be 3.63% instead of 14.83%. </a:t>
            </a:r>
          </a:p>
          <a:p>
            <a:pPr marL="285750" indent="-285750">
              <a:buFont typeface="Arial" panose="020B0604020202020204" pitchFamily="34" charset="0"/>
              <a:buChar char="•"/>
            </a:pPr>
            <a:r>
              <a:rPr lang="en-US" sz="2200" b="0" i="0" dirty="0">
                <a:solidFill>
                  <a:srgbClr val="222222"/>
                </a:solidFill>
                <a:effectLst/>
              </a:rPr>
              <a:t>MAP would save $49,450 with this loan option.</a:t>
            </a:r>
            <a:endParaRPr lang="en-US" sz="2200" dirty="0"/>
          </a:p>
          <a:p>
            <a:pPr marL="285750" indent="-285750">
              <a:buFont typeface="Arial" panose="020B0604020202020204" pitchFamily="34" charset="0"/>
              <a:buChar char="•"/>
            </a:pPr>
            <a:r>
              <a:rPr lang="en-US" sz="2200" dirty="0"/>
              <a:t>Additionally, the monthly payment would be $274 cheaper. </a:t>
            </a:r>
          </a:p>
        </p:txBody>
      </p:sp>
    </p:spTree>
    <p:extLst>
      <p:ext uri="{BB962C8B-B14F-4D97-AF65-F5344CB8AC3E}">
        <p14:creationId xmlns:p14="http://schemas.microsoft.com/office/powerpoint/2010/main" val="4121824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B7B02-4455-31FC-6187-69125A8A1C85}"/>
              </a:ext>
            </a:extLst>
          </p:cNvPr>
          <p:cNvSpPr>
            <a:spLocks noGrp="1"/>
          </p:cNvSpPr>
          <p:nvPr>
            <p:ph type="title"/>
          </p:nvPr>
        </p:nvSpPr>
        <p:spPr/>
        <p:txBody>
          <a:bodyPr/>
          <a:lstStyle/>
          <a:p>
            <a:r>
              <a:rPr lang="en-US" dirty="0"/>
              <a:t>Profit velocity model </a:t>
            </a:r>
          </a:p>
        </p:txBody>
      </p:sp>
      <p:sp>
        <p:nvSpPr>
          <p:cNvPr id="3" name="Content Placeholder 2">
            <a:extLst>
              <a:ext uri="{FF2B5EF4-FFF2-40B4-BE49-F238E27FC236}">
                <a16:creationId xmlns:a16="http://schemas.microsoft.com/office/drawing/2014/main" id="{D0D0639B-A1C7-96BD-D97B-BE6F7BDDE65B}"/>
              </a:ext>
            </a:extLst>
          </p:cNvPr>
          <p:cNvSpPr>
            <a:spLocks noGrp="1"/>
          </p:cNvSpPr>
          <p:nvPr>
            <p:ph idx="1"/>
          </p:nvPr>
        </p:nvSpPr>
        <p:spPr>
          <a:xfrm>
            <a:off x="636608" y="1825625"/>
            <a:ext cx="10717192" cy="4899266"/>
          </a:xfrm>
        </p:spPr>
        <p:txBody>
          <a:bodyPr>
            <a:normAutofit fontScale="92500"/>
          </a:bodyPr>
          <a:lstStyle/>
          <a:p>
            <a:r>
              <a:rPr lang="en-US" dirty="0"/>
              <a:t>The profit velocity model is a useful tool for businesses to find which products are or are not selling fast and have a high contribution margin. </a:t>
            </a:r>
          </a:p>
          <a:p>
            <a:r>
              <a:rPr lang="en-US" dirty="0"/>
              <a:t>Contribution margin is the price the product is sold at – the cost to make the product. </a:t>
            </a:r>
          </a:p>
          <a:p>
            <a:r>
              <a:rPr lang="en-US" dirty="0"/>
              <a:t>Sold-produced=CM</a:t>
            </a:r>
          </a:p>
          <a:p>
            <a:r>
              <a:rPr lang="en-US" dirty="0"/>
              <a:t>In my case, the “cost to make the beer” only included the raw ingredients, since the cost of operating the equipment remains the same regardless of which beer is being brewed.</a:t>
            </a:r>
          </a:p>
          <a:p>
            <a:r>
              <a:rPr lang="en-US" dirty="0"/>
              <a:t>This model helps reduce waste by preventing products from sitting unused in refrigerated storage, where they take up space, tie up inventory, and consume electricity—all of which are wasted if the product isn’t selling and generating revenue.</a:t>
            </a:r>
          </a:p>
        </p:txBody>
      </p:sp>
    </p:spTree>
    <p:extLst>
      <p:ext uri="{BB962C8B-B14F-4D97-AF65-F5344CB8AC3E}">
        <p14:creationId xmlns:p14="http://schemas.microsoft.com/office/powerpoint/2010/main" val="2850147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D32FC-7103-8510-BA04-D8AEFE33670D}"/>
              </a:ext>
            </a:extLst>
          </p:cNvPr>
          <p:cNvSpPr>
            <a:spLocks noGrp="1"/>
          </p:cNvSpPr>
          <p:nvPr>
            <p:ph type="title"/>
          </p:nvPr>
        </p:nvSpPr>
        <p:spPr>
          <a:xfrm>
            <a:off x="4553733" y="548464"/>
            <a:ext cx="6798541" cy="1146521"/>
          </a:xfrm>
        </p:spPr>
        <p:txBody>
          <a:bodyPr anchor="b">
            <a:normAutofit/>
          </a:bodyPr>
          <a:lstStyle/>
          <a:p>
            <a:r>
              <a:rPr lang="en-US" sz="4800" dirty="0"/>
              <a:t>Intern introduction</a:t>
            </a:r>
          </a:p>
        </p:txBody>
      </p:sp>
      <p:pic>
        <p:nvPicPr>
          <p:cNvPr id="11" name="Picture 10" descr="A person holding a fish&#10;&#10;Description automatically generated">
            <a:extLst>
              <a:ext uri="{FF2B5EF4-FFF2-40B4-BE49-F238E27FC236}">
                <a16:creationId xmlns:a16="http://schemas.microsoft.com/office/drawing/2014/main" id="{F6DA9D5C-A65D-B2F1-F185-76AD576B567B}"/>
              </a:ext>
            </a:extLst>
          </p:cNvPr>
          <p:cNvPicPr>
            <a:picLocks noChangeAspect="1"/>
          </p:cNvPicPr>
          <p:nvPr/>
        </p:nvPicPr>
        <p:blipFill>
          <a:blip r:embed="rId2"/>
          <a:srcRect b="15430"/>
          <a:stretch>
            <a:fillRect/>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37811CED-ED7F-C398-5679-D9B13423AEAD}"/>
              </a:ext>
            </a:extLst>
          </p:cNvPr>
          <p:cNvSpPr>
            <a:spLocks noGrp="1"/>
          </p:cNvSpPr>
          <p:nvPr>
            <p:ph idx="1"/>
          </p:nvPr>
        </p:nvSpPr>
        <p:spPr>
          <a:xfrm>
            <a:off x="4386600" y="2039785"/>
            <a:ext cx="7612247" cy="4046727"/>
          </a:xfrm>
        </p:spPr>
        <p:txBody>
          <a:bodyPr>
            <a:noAutofit/>
          </a:bodyPr>
          <a:lstStyle/>
          <a:p>
            <a:r>
              <a:rPr lang="en-US" sz="3200" dirty="0"/>
              <a:t>Nicholas Tumazi</a:t>
            </a:r>
          </a:p>
          <a:p>
            <a:r>
              <a:rPr lang="en-US" sz="3200" dirty="0"/>
              <a:t>I am a senior at Montana State University, studying Fish and Wildlife ecology and management. </a:t>
            </a:r>
          </a:p>
          <a:p>
            <a:r>
              <a:rPr lang="en-US" sz="3200" dirty="0"/>
              <a:t>I love anything to do with the outdoors</a:t>
            </a:r>
          </a:p>
          <a:p>
            <a:r>
              <a:rPr lang="en-US" sz="3200" dirty="0"/>
              <a:t>My goal is to work in aquatic restoration and figure out what I want to do for a career from there</a:t>
            </a:r>
          </a:p>
        </p:txBody>
      </p:sp>
    </p:spTree>
    <p:extLst>
      <p:ext uri="{BB962C8B-B14F-4D97-AF65-F5344CB8AC3E}">
        <p14:creationId xmlns:p14="http://schemas.microsoft.com/office/powerpoint/2010/main" val="3355318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0D5958-6A3D-571D-F652-6B2380056EE6}"/>
              </a:ext>
            </a:extLst>
          </p:cNvPr>
          <p:cNvSpPr>
            <a:spLocks noGrp="1"/>
          </p:cNvSpPr>
          <p:nvPr>
            <p:ph type="title"/>
          </p:nvPr>
        </p:nvSpPr>
        <p:spPr>
          <a:xfrm>
            <a:off x="223912" y="98384"/>
            <a:ext cx="3885101" cy="1956121"/>
          </a:xfrm>
        </p:spPr>
        <p:txBody>
          <a:bodyPr vert="horz" lIns="91440" tIns="45720" rIns="91440" bIns="45720" rtlCol="0" anchor="ctr">
            <a:normAutofit fontScale="90000"/>
          </a:bodyPr>
          <a:lstStyle/>
          <a:p>
            <a:r>
              <a:rPr lang="en-US" sz="3700" dirty="0"/>
              <a:t>This is the most useful model that James and I came up with.   </a:t>
            </a:r>
          </a:p>
        </p:txBody>
      </p:sp>
      <p:sp>
        <p:nvSpPr>
          <p:cNvPr id="5" name="TextBox 4">
            <a:extLst>
              <a:ext uri="{FF2B5EF4-FFF2-40B4-BE49-F238E27FC236}">
                <a16:creationId xmlns:a16="http://schemas.microsoft.com/office/drawing/2014/main" id="{D8FFDC2E-108E-4B93-F41E-2993E1DDF421}"/>
              </a:ext>
            </a:extLst>
          </p:cNvPr>
          <p:cNvSpPr txBox="1"/>
          <p:nvPr/>
        </p:nvSpPr>
        <p:spPr>
          <a:xfrm>
            <a:off x="0" y="2152890"/>
            <a:ext cx="4332924" cy="4705109"/>
          </a:xfrm>
          <a:prstGeom prst="rect">
            <a:avLst/>
          </a:prstGeom>
        </p:spPr>
        <p:txBody>
          <a:bodyPr vert="horz" lIns="91440" tIns="45720" rIns="91440" bIns="45720" rtlCol="0" anchor="ctr">
            <a:normAutofit/>
          </a:bodyPr>
          <a:lstStyle/>
          <a:p>
            <a:pPr>
              <a:lnSpc>
                <a:spcPct val="90000"/>
              </a:lnSpc>
              <a:spcAft>
                <a:spcPts val="600"/>
              </a:spcAft>
            </a:pPr>
            <a:r>
              <a:rPr lang="en-US" sz="2200" dirty="0"/>
              <a:t>I would recommend that MAP bring any beer on the lower far left and bring those dots to the right. If they cannot increase throughput with the products on the left, they should discontinue them and put that inventory to beers that have a high throughput. This reduces wasted space and increases profits. This is a win-win for environmental health and business profitability. </a:t>
            </a:r>
          </a:p>
        </p:txBody>
      </p:sp>
      <p:pic>
        <p:nvPicPr>
          <p:cNvPr id="6" name="Picture 5">
            <a:extLst>
              <a:ext uri="{FF2B5EF4-FFF2-40B4-BE49-F238E27FC236}">
                <a16:creationId xmlns:a16="http://schemas.microsoft.com/office/drawing/2014/main" id="{E02BE6F3-81DF-0BFE-86EE-70FC78A7F5ED}"/>
              </a:ext>
            </a:extLst>
          </p:cNvPr>
          <p:cNvPicPr>
            <a:picLocks noChangeAspect="1"/>
          </p:cNvPicPr>
          <p:nvPr/>
        </p:nvPicPr>
        <p:blipFill>
          <a:blip r:embed="rId2"/>
          <a:stretch>
            <a:fillRect/>
          </a:stretch>
        </p:blipFill>
        <p:spPr>
          <a:xfrm>
            <a:off x="4212857" y="16168"/>
            <a:ext cx="8022478" cy="5220850"/>
          </a:xfrm>
          <a:prstGeom prst="rect">
            <a:avLst/>
          </a:prstGeom>
        </p:spPr>
      </p:pic>
      <p:sp>
        <p:nvSpPr>
          <p:cNvPr id="7" name="TextBox 6">
            <a:extLst>
              <a:ext uri="{FF2B5EF4-FFF2-40B4-BE49-F238E27FC236}">
                <a16:creationId xmlns:a16="http://schemas.microsoft.com/office/drawing/2014/main" id="{F7D4533E-D963-EF77-8C98-ABEDF7D52F78}"/>
              </a:ext>
            </a:extLst>
          </p:cNvPr>
          <p:cNvSpPr txBox="1"/>
          <p:nvPr/>
        </p:nvSpPr>
        <p:spPr>
          <a:xfrm>
            <a:off x="4332925" y="5862842"/>
            <a:ext cx="7859074" cy="646331"/>
          </a:xfrm>
          <a:prstGeom prst="rect">
            <a:avLst/>
          </a:prstGeom>
          <a:noFill/>
        </p:spPr>
        <p:txBody>
          <a:bodyPr wrap="square" rtlCol="0">
            <a:spAutoFit/>
          </a:bodyPr>
          <a:lstStyle/>
          <a:p>
            <a:r>
              <a:rPr lang="en-US" dirty="0"/>
              <a:t>The following slide has the same model, but with mean and median lines for throughput and contribution margin. </a:t>
            </a:r>
          </a:p>
        </p:txBody>
      </p:sp>
    </p:spTree>
    <p:extLst>
      <p:ext uri="{BB962C8B-B14F-4D97-AF65-F5344CB8AC3E}">
        <p14:creationId xmlns:p14="http://schemas.microsoft.com/office/powerpoint/2010/main" val="114571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F60B929-31A9-383F-4363-6855E63CBB87}"/>
              </a:ext>
            </a:extLst>
          </p:cNvPr>
          <p:cNvSpPr>
            <a:spLocks noGrp="1"/>
          </p:cNvSpPr>
          <p:nvPr>
            <p:ph type="subTitle" idx="1"/>
          </p:nvPr>
        </p:nvSpPr>
        <p:spPr>
          <a:xfrm>
            <a:off x="1524000" y="6424550"/>
            <a:ext cx="9144000" cy="433449"/>
          </a:xfrm>
        </p:spPr>
        <p:txBody>
          <a:bodyPr>
            <a:normAutofit/>
          </a:bodyPr>
          <a:lstStyle/>
          <a:p>
            <a:r>
              <a:rPr lang="en-US" dirty="0"/>
              <a:t>Here is a better look at the model</a:t>
            </a:r>
          </a:p>
        </p:txBody>
      </p:sp>
      <p:pic>
        <p:nvPicPr>
          <p:cNvPr id="4" name="Picture 3" descr="A graph with colored dots and lines&#10;&#10;Description automatically generated">
            <a:extLst>
              <a:ext uri="{FF2B5EF4-FFF2-40B4-BE49-F238E27FC236}">
                <a16:creationId xmlns:a16="http://schemas.microsoft.com/office/drawing/2014/main" id="{950B2F00-81B2-4128-26CA-9E336DA3BD04}"/>
              </a:ext>
            </a:extLst>
          </p:cNvPr>
          <p:cNvPicPr>
            <a:picLocks noChangeAspect="1"/>
          </p:cNvPicPr>
          <p:nvPr/>
        </p:nvPicPr>
        <p:blipFill>
          <a:blip r:embed="rId2"/>
          <a:srcRect t="-23" b="1599"/>
          <a:stretch/>
        </p:blipFill>
        <p:spPr>
          <a:xfrm>
            <a:off x="0" y="-1"/>
            <a:ext cx="12053435" cy="6282047"/>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4141303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D9E56E-5C86-8558-C68A-155BC29D2484}"/>
              </a:ext>
            </a:extLst>
          </p:cNvPr>
          <p:cNvSpPr>
            <a:spLocks noGrp="1"/>
          </p:cNvSpPr>
          <p:nvPr>
            <p:ph type="title"/>
          </p:nvPr>
        </p:nvSpPr>
        <p:spPr>
          <a:xfrm>
            <a:off x="828672" y="237819"/>
            <a:ext cx="10534650" cy="817403"/>
          </a:xfrm>
        </p:spPr>
        <p:txBody>
          <a:bodyPr vert="horz" lIns="91440" tIns="45720" rIns="91440" bIns="45720" rtlCol="0" anchor="b">
            <a:normAutofit/>
          </a:bodyPr>
          <a:lstStyle/>
          <a:p>
            <a:pPr algn="ctr"/>
            <a:r>
              <a:rPr lang="en-US" kern="1200" dirty="0">
                <a:solidFill>
                  <a:schemeClr val="tx1"/>
                </a:solidFill>
                <a:latin typeface="+mj-lt"/>
                <a:ea typeface="+mj-ea"/>
                <a:cs typeface="+mj-cs"/>
              </a:rPr>
              <a:t>P2 Outcome</a:t>
            </a:r>
          </a:p>
        </p:txBody>
      </p:sp>
      <p:sp>
        <p:nvSpPr>
          <p:cNvPr id="10" name="TextBox 9">
            <a:extLst>
              <a:ext uri="{FF2B5EF4-FFF2-40B4-BE49-F238E27FC236}">
                <a16:creationId xmlns:a16="http://schemas.microsoft.com/office/drawing/2014/main" id="{208DDCEA-CAA8-7D26-2718-D973280D976E}"/>
              </a:ext>
            </a:extLst>
          </p:cNvPr>
          <p:cNvSpPr txBox="1"/>
          <p:nvPr/>
        </p:nvSpPr>
        <p:spPr>
          <a:xfrm>
            <a:off x="0" y="1292365"/>
            <a:ext cx="11769634" cy="3416320"/>
          </a:xfrm>
          <a:prstGeom prst="rect">
            <a:avLst/>
          </a:prstGeom>
          <a:noFill/>
        </p:spPr>
        <p:txBody>
          <a:bodyPr wrap="square" rtlCol="0">
            <a:spAutoFit/>
          </a:bodyPr>
          <a:lstStyle/>
          <a:p>
            <a:pPr marL="285750" indent="-285750">
              <a:buFont typeface="Arial" panose="020B0604020202020204" pitchFamily="34" charset="0"/>
              <a:buChar char="•"/>
            </a:pPr>
            <a:r>
              <a:rPr lang="en-US" dirty="0"/>
              <a:t>If Dalum CO2 recapture is implemented, MAP would save $5,280-$21,780 per year, depending on the financing option they choose. After 7 years, they will save $21,780 per year with any option. The system would also save 52,355 pounds or 23.7 metric tons of CO2 from entering the atmosphere. This number is closer to 70,000 pounds because MAP produces closer to 70,000 pounds in the fermenters, but this number is not possible to get an accurate measurement of this within the timeframe allotted for this project. MAP purchases 52,355 pounds per year; that’s where that number comes from.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Proper Pack 6-pack can holders are implemented, they will save $2,750 per year on the product itself; additionally, they will gain more marketing space on the 6-pack holder. It does require a $15,000 applicator, but if MAP sells its current applicator, it should make the new one very affordable. This change would save 8,000 pounds of plastic from entering the landfills. </a:t>
            </a:r>
          </a:p>
          <a:p>
            <a:endParaRPr lang="en-US" dirty="0"/>
          </a:p>
        </p:txBody>
      </p:sp>
      <p:pic>
        <p:nvPicPr>
          <p:cNvPr id="11" name="Picture 10">
            <a:extLst>
              <a:ext uri="{FF2B5EF4-FFF2-40B4-BE49-F238E27FC236}">
                <a16:creationId xmlns:a16="http://schemas.microsoft.com/office/drawing/2014/main" id="{B8F7F3A7-9663-CCC8-BAD7-010897EE0A84}"/>
              </a:ext>
            </a:extLst>
          </p:cNvPr>
          <p:cNvPicPr>
            <a:picLocks noChangeAspect="1"/>
          </p:cNvPicPr>
          <p:nvPr/>
        </p:nvPicPr>
        <p:blipFill>
          <a:blip r:embed="rId2"/>
          <a:stretch>
            <a:fillRect/>
          </a:stretch>
        </p:blipFill>
        <p:spPr>
          <a:xfrm>
            <a:off x="-2" y="4668829"/>
            <a:ext cx="12191999" cy="1952028"/>
          </a:xfrm>
          <a:prstGeom prst="rect">
            <a:avLst/>
          </a:prstGeom>
        </p:spPr>
      </p:pic>
    </p:spTree>
    <p:extLst>
      <p:ext uri="{BB962C8B-B14F-4D97-AF65-F5344CB8AC3E}">
        <p14:creationId xmlns:p14="http://schemas.microsoft.com/office/powerpoint/2010/main" val="2870473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8BF999-D743-193C-8604-A514B1AD6D52}"/>
              </a:ext>
            </a:extLst>
          </p:cNvPr>
          <p:cNvSpPr>
            <a:spLocks noGrp="1"/>
          </p:cNvSpPr>
          <p:nvPr>
            <p:ph type="title"/>
          </p:nvPr>
        </p:nvSpPr>
        <p:spPr>
          <a:xfrm>
            <a:off x="6803409" y="762001"/>
            <a:ext cx="4156512" cy="1708244"/>
          </a:xfrm>
        </p:spPr>
        <p:txBody>
          <a:bodyPr anchor="ctr">
            <a:normAutofit/>
          </a:bodyPr>
          <a:lstStyle/>
          <a:p>
            <a:r>
              <a:rPr lang="en-US" sz="4000" b="1"/>
              <a:t>What I’ve learned</a:t>
            </a:r>
          </a:p>
        </p:txBody>
      </p:sp>
      <p:pic>
        <p:nvPicPr>
          <p:cNvPr id="8" name="Picture 7" descr="A group of large metal tanks in a factory&#10;&#10;Description automatically generated">
            <a:extLst>
              <a:ext uri="{FF2B5EF4-FFF2-40B4-BE49-F238E27FC236}">
                <a16:creationId xmlns:a16="http://schemas.microsoft.com/office/drawing/2014/main" id="{B904A1D1-2058-2350-A79E-CE122A645B2E}"/>
              </a:ext>
            </a:extLst>
          </p:cNvPr>
          <p:cNvPicPr>
            <a:picLocks noChangeAspect="1"/>
          </p:cNvPicPr>
          <p:nvPr/>
        </p:nvPicPr>
        <p:blipFill>
          <a:blip r:embed="rId2"/>
          <a:srcRect r="15625"/>
          <a:stretch>
            <a:fillRect/>
          </a:stretch>
        </p:blipFill>
        <p:spPr>
          <a:xfrm rot="5400000">
            <a:off x="-381001" y="380998"/>
            <a:ext cx="6858002" cy="6096001"/>
          </a:xfrm>
          <a:prstGeom prst="rect">
            <a:avLst/>
          </a:prstGeom>
        </p:spPr>
      </p:pic>
      <p:sp>
        <p:nvSpPr>
          <p:cNvPr id="3" name="Content Placeholder 2">
            <a:extLst>
              <a:ext uri="{FF2B5EF4-FFF2-40B4-BE49-F238E27FC236}">
                <a16:creationId xmlns:a16="http://schemas.microsoft.com/office/drawing/2014/main" id="{73A55787-5B23-B378-5738-3F7A2940911C}"/>
              </a:ext>
            </a:extLst>
          </p:cNvPr>
          <p:cNvSpPr>
            <a:spLocks noGrp="1"/>
          </p:cNvSpPr>
          <p:nvPr>
            <p:ph idx="1"/>
          </p:nvPr>
        </p:nvSpPr>
        <p:spPr>
          <a:xfrm>
            <a:off x="6334539" y="1934817"/>
            <a:ext cx="5181600" cy="4585253"/>
          </a:xfrm>
        </p:spPr>
        <p:txBody>
          <a:bodyPr anchor="ctr">
            <a:normAutofit/>
          </a:bodyPr>
          <a:lstStyle/>
          <a:p>
            <a:r>
              <a:rPr lang="en-US" dirty="0"/>
              <a:t>This internship has given me valuable insight into how business, production, and manufacturing practices impact our environment. What stood out to me the most is that every business—no matter the industry—has opportunities to reduce waste in some form. </a:t>
            </a:r>
          </a:p>
          <a:p>
            <a:endParaRPr lang="en-US" sz="2000" dirty="0"/>
          </a:p>
        </p:txBody>
      </p:sp>
    </p:spTree>
    <p:extLst>
      <p:ext uri="{BB962C8B-B14F-4D97-AF65-F5344CB8AC3E}">
        <p14:creationId xmlns:p14="http://schemas.microsoft.com/office/powerpoint/2010/main" val="49875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8201" name="Rectangle 820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10F0DB-82D2-3265-2286-EA4DE5E43A09}"/>
              </a:ext>
            </a:extLst>
          </p:cNvPr>
          <p:cNvSpPr>
            <a:spLocks noGrp="1"/>
          </p:cNvSpPr>
          <p:nvPr>
            <p:ph type="title"/>
          </p:nvPr>
        </p:nvSpPr>
        <p:spPr>
          <a:xfrm>
            <a:off x="761803" y="350196"/>
            <a:ext cx="4646904" cy="1624520"/>
          </a:xfrm>
        </p:spPr>
        <p:txBody>
          <a:bodyPr anchor="ctr">
            <a:normAutofit/>
          </a:bodyPr>
          <a:lstStyle/>
          <a:p>
            <a:r>
              <a:rPr lang="en-US" sz="4000"/>
              <a:t>Recommendations for the next interns</a:t>
            </a:r>
          </a:p>
        </p:txBody>
      </p:sp>
      <p:sp>
        <p:nvSpPr>
          <p:cNvPr id="3" name="Content Placeholder 2">
            <a:extLst>
              <a:ext uri="{FF2B5EF4-FFF2-40B4-BE49-F238E27FC236}">
                <a16:creationId xmlns:a16="http://schemas.microsoft.com/office/drawing/2014/main" id="{DEA3E969-7C3B-7398-B12A-F12D84BBBEF7}"/>
              </a:ext>
            </a:extLst>
          </p:cNvPr>
          <p:cNvSpPr>
            <a:spLocks noGrp="1"/>
          </p:cNvSpPr>
          <p:nvPr>
            <p:ph idx="1"/>
          </p:nvPr>
        </p:nvSpPr>
        <p:spPr>
          <a:xfrm>
            <a:off x="185530" y="2438400"/>
            <a:ext cx="5223177" cy="3917949"/>
          </a:xfrm>
        </p:spPr>
        <p:txBody>
          <a:bodyPr anchor="ctr">
            <a:normAutofit/>
          </a:bodyPr>
          <a:lstStyle/>
          <a:p>
            <a:r>
              <a:rPr lang="en-US" sz="2200" dirty="0"/>
              <a:t>Utilize your resources</a:t>
            </a:r>
          </a:p>
          <a:p>
            <a:r>
              <a:rPr lang="en-US" sz="2200" dirty="0"/>
              <a:t>Think outside the box</a:t>
            </a:r>
          </a:p>
          <a:p>
            <a:r>
              <a:rPr lang="en-US" sz="2200" dirty="0"/>
              <a:t>Ask why things are done the way they are</a:t>
            </a:r>
          </a:p>
          <a:p>
            <a:r>
              <a:rPr lang="en-US" sz="2200" dirty="0"/>
              <a:t>Run the numbers on everything, the CO2 machine and the cardboard 6-pack holders both seemed like out-of-reach goals, but they ended up having a lower ROI than anticipated.</a:t>
            </a:r>
          </a:p>
        </p:txBody>
      </p:sp>
      <p:pic>
        <p:nvPicPr>
          <p:cNvPr id="8194" name="Picture 2" descr="Welcome | Map Brewing Company | Bozeman, MT">
            <a:extLst>
              <a:ext uri="{FF2B5EF4-FFF2-40B4-BE49-F238E27FC236}">
                <a16:creationId xmlns:a16="http://schemas.microsoft.com/office/drawing/2014/main" id="{C90B71B6-2489-9F82-C0CE-2DAA3D232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291" r="21189" b="-2"/>
          <a:stretch>
            <a:fillRect/>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148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D04A32D-5745-17F6-540F-7B9AE5090DF7}"/>
              </a:ext>
            </a:extLst>
          </p:cNvPr>
          <p:cNvSpPr>
            <a:spLocks noGrp="1"/>
          </p:cNvSpPr>
          <p:nvPr>
            <p:ph type="title"/>
          </p:nvPr>
        </p:nvSpPr>
        <p:spPr>
          <a:xfrm>
            <a:off x="3138205" y="454403"/>
            <a:ext cx="7506629" cy="1325563"/>
          </a:xfrm>
        </p:spPr>
        <p:txBody>
          <a:bodyPr vert="horz" lIns="91440" tIns="45720" rIns="91440" bIns="45720" rtlCol="0" anchor="ctr">
            <a:normAutofit/>
          </a:bodyPr>
          <a:lstStyle/>
          <a:p>
            <a:r>
              <a:rPr lang="en-US" b="0" i="0" kern="1200" dirty="0">
                <a:solidFill>
                  <a:schemeClr val="tx1"/>
                </a:solidFill>
                <a:effectLst/>
                <a:latin typeface="+mj-lt"/>
                <a:ea typeface="+mj-ea"/>
                <a:cs typeface="+mj-cs"/>
              </a:rPr>
              <a:t>Funding Acknowledgment: EPA</a:t>
            </a:r>
            <a:endParaRPr lang="en-US" kern="1200" dirty="0">
              <a:solidFill>
                <a:schemeClr val="tx1"/>
              </a:solidFill>
              <a:latin typeface="+mj-lt"/>
              <a:ea typeface="+mj-ea"/>
              <a:cs typeface="+mj-cs"/>
            </a:endParaRPr>
          </a:p>
        </p:txBody>
      </p:sp>
      <p:sp>
        <p:nvSpPr>
          <p:cNvPr id="21" name="Freeform: Shape 1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chart of energy consumption&#10;&#10;Description automatically generated with medium confidence">
            <a:extLst>
              <a:ext uri="{FF2B5EF4-FFF2-40B4-BE49-F238E27FC236}">
                <a16:creationId xmlns:a16="http://schemas.microsoft.com/office/drawing/2014/main" id="{65091FC1-E4CA-BD84-7BBD-B146DEEBD076}"/>
              </a:ext>
            </a:extLst>
          </p:cNvPr>
          <p:cNvPicPr>
            <a:picLocks noChangeAspect="1"/>
          </p:cNvPicPr>
          <p:nvPr/>
        </p:nvPicPr>
        <p:blipFill>
          <a:blip r:embed="rId2"/>
          <a:stretch>
            <a:fillRect/>
          </a:stretch>
        </p:blipFill>
        <p:spPr>
          <a:xfrm>
            <a:off x="279381" y="1553879"/>
            <a:ext cx="4777381" cy="37502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TextBox 5">
            <a:extLst>
              <a:ext uri="{FF2B5EF4-FFF2-40B4-BE49-F238E27FC236}">
                <a16:creationId xmlns:a16="http://schemas.microsoft.com/office/drawing/2014/main" id="{4F1736BD-D1A1-F50B-03AD-55C3EBE55067}"/>
              </a:ext>
            </a:extLst>
          </p:cNvPr>
          <p:cNvSpPr txBox="1"/>
          <p:nvPr/>
        </p:nvSpPr>
        <p:spPr>
          <a:xfrm>
            <a:off x="5628587" y="2234369"/>
            <a:ext cx="5724694" cy="3750242"/>
          </a:xfrm>
          <a:prstGeom prst="rect">
            <a:avLst/>
          </a:prstGeom>
        </p:spPr>
        <p:txBody>
          <a:bodyPr vert="horz" lIns="91440" tIns="45720" rIns="91440" bIns="45720" rtlCol="0">
            <a:normAutofit/>
          </a:bodyPr>
          <a:lstStyle/>
          <a:p>
            <a:pPr>
              <a:lnSpc>
                <a:spcPct val="90000"/>
              </a:lnSpc>
              <a:spcAft>
                <a:spcPts val="600"/>
              </a:spcAft>
            </a:pPr>
            <a:r>
              <a:rPr lang="en-US" sz="2600" dirty="0"/>
              <a:t>I would like to sincerely thank the EPA for its continued support and commitment to pollution prevention. Their funding plays a critical role in keeping this program running year after year. Without the EPA’s support, businesses like MAP Brewing would not have access to dedicated interns who help implement meaningful sustainability initiatives.</a:t>
            </a:r>
          </a:p>
        </p:txBody>
      </p:sp>
    </p:spTree>
    <p:extLst>
      <p:ext uri="{BB962C8B-B14F-4D97-AF65-F5344CB8AC3E}">
        <p14:creationId xmlns:p14="http://schemas.microsoft.com/office/powerpoint/2010/main" val="372539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21C061-BDCE-2E71-ABF0-D3CD70EB694F}"/>
              </a:ext>
            </a:extLst>
          </p:cNvPr>
          <p:cNvSpPr txBox="1"/>
          <p:nvPr/>
        </p:nvSpPr>
        <p:spPr>
          <a:xfrm>
            <a:off x="156117" y="167268"/>
            <a:ext cx="5154060" cy="2438014"/>
          </a:xfrm>
          <a:prstGeom prst="rect">
            <a:avLst/>
          </a:prstGeom>
        </p:spPr>
        <p:txBody>
          <a:bodyPr vert="horz" lIns="91440" tIns="45720" rIns="91440" bIns="45720" rtlCol="0" anchor="b">
            <a:normAutofit fontScale="55000" lnSpcReduction="20000"/>
          </a:bodyPr>
          <a:lstStyle/>
          <a:p>
            <a:r>
              <a:rPr lang="en-US" sz="4400" dirty="0"/>
              <a:t>I’d like to sincerely thank MAP Brewing for the opportunity to intern with them. It’s been a valuable experience, and I truly appreciate being welcomed onto the team and given the chance to contribute and learn.</a:t>
            </a:r>
          </a:p>
          <a:p>
            <a:pPr>
              <a:lnSpc>
                <a:spcPct val="90000"/>
              </a:lnSpc>
              <a:spcBef>
                <a:spcPct val="0"/>
              </a:spcBef>
              <a:spcAft>
                <a:spcPts val="600"/>
              </a:spcAft>
            </a:pPr>
            <a:endParaRPr lang="en-US" sz="3400" dirty="0">
              <a:latin typeface="+mj-lt"/>
              <a:ea typeface="+mj-ea"/>
              <a:cs typeface="+mj-cs"/>
            </a:endParaRP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1E7B63-6042-E8CC-F784-42FE51B60EF1}"/>
              </a:ext>
            </a:extLst>
          </p:cNvPr>
          <p:cNvSpPr>
            <a:spLocks noGrp="1"/>
          </p:cNvSpPr>
          <p:nvPr>
            <p:ph idx="1"/>
          </p:nvPr>
        </p:nvSpPr>
        <p:spPr>
          <a:xfrm>
            <a:off x="156117" y="3295859"/>
            <a:ext cx="4727553" cy="3543852"/>
          </a:xfrm>
        </p:spPr>
        <p:txBody>
          <a:bodyPr vert="horz" lIns="91440" tIns="45720" rIns="91440" bIns="45720" rtlCol="0">
            <a:normAutofit lnSpcReduction="10000"/>
          </a:bodyPr>
          <a:lstStyle/>
          <a:p>
            <a:r>
              <a:rPr lang="en-US" sz="2200" dirty="0"/>
              <a:t>My business advisor, James Patton </a:t>
            </a:r>
          </a:p>
          <a:p>
            <a:r>
              <a:rPr lang="en-US" sz="2200" dirty="0"/>
              <a:t>The Owner</a:t>
            </a:r>
          </a:p>
          <a:p>
            <a:r>
              <a:rPr lang="en-US" sz="2200" dirty="0"/>
              <a:t>The Brewers</a:t>
            </a:r>
          </a:p>
          <a:p>
            <a:r>
              <a:rPr lang="en-US" sz="2200" dirty="0"/>
              <a:t>management</a:t>
            </a:r>
          </a:p>
          <a:p>
            <a:r>
              <a:rPr lang="en-US" sz="2200" dirty="0"/>
              <a:t>The front-of-house staff</a:t>
            </a:r>
          </a:p>
          <a:p>
            <a:r>
              <a:rPr lang="en-US" sz="2200" dirty="0"/>
              <a:t>The cooks</a:t>
            </a:r>
          </a:p>
          <a:p>
            <a:r>
              <a:rPr lang="en-US" sz="2200" dirty="0"/>
              <a:t>And anybody else who took their time to help me get to work and be as useful as possible for MAP</a:t>
            </a:r>
          </a:p>
          <a:p>
            <a:endParaRPr lang="en-US" sz="2200" dirty="0"/>
          </a:p>
        </p:txBody>
      </p:sp>
      <p:pic>
        <p:nvPicPr>
          <p:cNvPr id="9" name="Picture 8" descr="A burger and fries on a plate&#10;&#10;Description automatically generated">
            <a:extLst>
              <a:ext uri="{FF2B5EF4-FFF2-40B4-BE49-F238E27FC236}">
                <a16:creationId xmlns:a16="http://schemas.microsoft.com/office/drawing/2014/main" id="{AD5FE03A-29B9-F618-F45E-06926980BD9E}"/>
              </a:ext>
            </a:extLst>
          </p:cNvPr>
          <p:cNvPicPr>
            <a:picLocks noChangeAspect="1"/>
          </p:cNvPicPr>
          <p:nvPr/>
        </p:nvPicPr>
        <p:blipFill>
          <a:blip r:embed="rId2"/>
          <a:srcRect r="-1" b="977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2" name="TextBox 11">
            <a:extLst>
              <a:ext uri="{FF2B5EF4-FFF2-40B4-BE49-F238E27FC236}">
                <a16:creationId xmlns:a16="http://schemas.microsoft.com/office/drawing/2014/main" id="{D926581D-DC79-5A58-528B-C3377ACD1207}"/>
              </a:ext>
            </a:extLst>
          </p:cNvPr>
          <p:cNvSpPr txBox="1"/>
          <p:nvPr/>
        </p:nvSpPr>
        <p:spPr>
          <a:xfrm>
            <a:off x="156117" y="2685659"/>
            <a:ext cx="3836019" cy="461665"/>
          </a:xfrm>
          <a:prstGeom prst="rect">
            <a:avLst/>
          </a:prstGeom>
          <a:noFill/>
        </p:spPr>
        <p:txBody>
          <a:bodyPr wrap="square" rtlCol="0">
            <a:spAutoFit/>
          </a:bodyPr>
          <a:lstStyle/>
          <a:p>
            <a:r>
              <a:rPr lang="en-US" sz="2400" b="1" dirty="0"/>
              <a:t>Thank you to:</a:t>
            </a:r>
          </a:p>
        </p:txBody>
      </p:sp>
    </p:spTree>
    <p:extLst>
      <p:ext uri="{BB962C8B-B14F-4D97-AF65-F5344CB8AC3E}">
        <p14:creationId xmlns:p14="http://schemas.microsoft.com/office/powerpoint/2010/main" val="2644248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A44F9C-A4E8-E963-45ED-1C72D776DFB3}"/>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3800" kern="1200" dirty="0">
                <a:solidFill>
                  <a:schemeClr val="tx1"/>
                </a:solidFill>
                <a:latin typeface="+mj-lt"/>
                <a:ea typeface="+mj-ea"/>
                <a:cs typeface="+mj-cs"/>
              </a:rPr>
              <a:t>Land acknowledgment</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2A34CD-C44D-CB8C-E09A-374ADF580B04}"/>
              </a:ext>
            </a:extLst>
          </p:cNvPr>
          <p:cNvSpPr txBox="1"/>
          <p:nvPr/>
        </p:nvSpPr>
        <p:spPr>
          <a:xfrm>
            <a:off x="5126418" y="552091"/>
            <a:ext cx="6224335" cy="543153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I would like to acknowledge that the state of Montana is the traditional and ancestral homeland of many Indigenous nations. We honor and recognize the Assiniboine, Blackfeet, Chippewa Cree, Crow, Gros </a:t>
            </a:r>
            <a:r>
              <a:rPr lang="en-US" sz="2400" dirty="0" err="1"/>
              <a:t>Ventre</a:t>
            </a:r>
            <a:r>
              <a:rPr lang="en-US" sz="2400" dirty="0"/>
              <a:t>, Kootenai, Little Shell, Northern Cheyenne, Pend </a:t>
            </a:r>
            <a:r>
              <a:rPr lang="en-US" sz="2400" dirty="0" err="1"/>
              <a:t>d’Oreille</a:t>
            </a:r>
            <a:r>
              <a:rPr lang="en-US" sz="2400" dirty="0"/>
              <a:t>, Plains Cree, Salish, Sioux, Hidatsa, Mandan, Arikara, and other Indigenous peoples who have lived in, cared for, and stewarded these lands for generations—past, present, and future.</a:t>
            </a:r>
          </a:p>
        </p:txBody>
      </p:sp>
    </p:spTree>
    <p:extLst>
      <p:ext uri="{BB962C8B-B14F-4D97-AF65-F5344CB8AC3E}">
        <p14:creationId xmlns:p14="http://schemas.microsoft.com/office/powerpoint/2010/main" val="216779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8B75C-0C4B-3167-2BA9-201E0146EBAB}"/>
              </a:ext>
            </a:extLst>
          </p:cNvPr>
          <p:cNvSpPr>
            <a:spLocks noGrp="1"/>
          </p:cNvSpPr>
          <p:nvPr>
            <p:ph type="title"/>
          </p:nvPr>
        </p:nvSpPr>
        <p:spPr>
          <a:xfrm>
            <a:off x="717422" y="2154206"/>
            <a:ext cx="3308168" cy="2547257"/>
          </a:xfrm>
          <a:noFill/>
        </p:spPr>
        <p:txBody>
          <a:bodyPr vert="horz" lIns="91440" tIns="45720" rIns="91440" bIns="45720" rtlCol="0" anchor="ctr">
            <a:normAutofit/>
          </a:bodyPr>
          <a:lstStyle/>
          <a:p>
            <a:pPr algn="ctr"/>
            <a:r>
              <a:rPr lang="en-US" sz="4000" kern="1200" dirty="0">
                <a:solidFill>
                  <a:srgbClr val="FFFFFF"/>
                </a:solidFill>
                <a:latin typeface="+mj-lt"/>
                <a:ea typeface="+mj-ea"/>
                <a:cs typeface="+mj-cs"/>
              </a:rPr>
              <a:t>Q &amp; A:</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Thank you for your time!</a:t>
            </a:r>
          </a:p>
        </p:txBody>
      </p:sp>
      <p:pic>
        <p:nvPicPr>
          <p:cNvPr id="5122" name="Picture 2" descr="Montana Mint – The greatest website north of Wyoming.Happy Hour of the  Month: MAP Brewery (Bozeman) | Montana Mint">
            <a:extLst>
              <a:ext uri="{FF2B5EF4-FFF2-40B4-BE49-F238E27FC236}">
                <a16:creationId xmlns:a16="http://schemas.microsoft.com/office/drawing/2014/main" id="{0CEEA742-5A23-4AD7-D88B-FBFF9BAE34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325818"/>
            <a:ext cx="6780700" cy="420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0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6F3B42B0-91A7-4484-FA3E-20FB44421A24}"/>
              </a:ext>
            </a:extLst>
          </p:cNvPr>
          <p:cNvSpPr>
            <a:spLocks noGrp="1"/>
          </p:cNvSpPr>
          <p:nvPr>
            <p:ph type="title"/>
          </p:nvPr>
        </p:nvSpPr>
        <p:spPr>
          <a:xfrm>
            <a:off x="6527800" y="448721"/>
            <a:ext cx="4713997" cy="1225650"/>
          </a:xfrm>
        </p:spPr>
        <p:txBody>
          <a:bodyPr anchor="b">
            <a:normAutofit/>
          </a:bodyPr>
          <a:lstStyle/>
          <a:p>
            <a:r>
              <a:rPr lang="en-US" sz="3800" dirty="0">
                <a:solidFill>
                  <a:schemeClr val="bg1"/>
                </a:solidFill>
              </a:rPr>
              <a:t>MAP Brewing Intro</a:t>
            </a:r>
          </a:p>
        </p:txBody>
      </p:sp>
      <p:pic>
        <p:nvPicPr>
          <p:cNvPr id="4" name="Picture 3" descr="A screenshot of a green background with white text&#10;&#10;Description automatically generated">
            <a:extLst>
              <a:ext uri="{FF2B5EF4-FFF2-40B4-BE49-F238E27FC236}">
                <a16:creationId xmlns:a16="http://schemas.microsoft.com/office/drawing/2014/main" id="{8258F74E-D5F0-BBED-44C7-503149E804A8}"/>
              </a:ext>
            </a:extLst>
          </p:cNvPr>
          <p:cNvPicPr>
            <a:picLocks noChangeAspect="1"/>
          </p:cNvPicPr>
          <p:nvPr/>
        </p:nvPicPr>
        <p:blipFill>
          <a:blip r:embed="rId2"/>
          <a:stretch>
            <a:fillRect/>
          </a:stretch>
        </p:blipFill>
        <p:spPr>
          <a:xfrm>
            <a:off x="-1" y="844649"/>
            <a:ext cx="6411951" cy="5273828"/>
          </a:xfrm>
          <a:prstGeom prst="rect">
            <a:avLst/>
          </a:prstGeom>
        </p:spPr>
      </p:pic>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040796-3B7E-B8D1-1304-174BE9C7A8E4}"/>
              </a:ext>
            </a:extLst>
          </p:cNvPr>
          <p:cNvSpPr>
            <a:spLocks noGrp="1"/>
          </p:cNvSpPr>
          <p:nvPr>
            <p:ph idx="1"/>
          </p:nvPr>
        </p:nvSpPr>
        <p:spPr>
          <a:xfrm>
            <a:off x="6527800" y="1909192"/>
            <a:ext cx="4713997" cy="3647710"/>
          </a:xfrm>
        </p:spPr>
        <p:txBody>
          <a:bodyPr>
            <a:normAutofit/>
          </a:bodyPr>
          <a:lstStyle/>
          <a:p>
            <a:r>
              <a:rPr lang="en-US" sz="2400" dirty="0">
                <a:solidFill>
                  <a:schemeClr val="bg1"/>
                </a:solidFill>
              </a:rPr>
              <a:t>MAP Brewing is a locally owned craft brewery situated on Bozeman Beach in Bozeman, Montana. </a:t>
            </a:r>
          </a:p>
          <a:p>
            <a:endParaRPr lang="en-US" sz="2400" dirty="0">
              <a:solidFill>
                <a:schemeClr val="bg1"/>
              </a:solidFill>
            </a:endParaRPr>
          </a:p>
          <a:p>
            <a:r>
              <a:rPr lang="en-US" sz="2400" dirty="0">
                <a:solidFill>
                  <a:schemeClr val="bg1"/>
                </a:solidFill>
              </a:rPr>
              <a:t>Since opening its doors in 2015, MAP has built a reputation for producing high-quality, award-winning beers. Their mission is to </a:t>
            </a:r>
            <a:r>
              <a:rPr lang="en-US" sz="2400" b="0" i="0" dirty="0">
                <a:solidFill>
                  <a:schemeClr val="bg1"/>
                </a:solidFill>
                <a:effectLst/>
              </a:rPr>
              <a:t>craft and drink great beer.</a:t>
            </a:r>
            <a:endParaRPr lang="en-US" sz="24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7800"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708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67323E-6F92-9663-3346-E904FF7BF764}"/>
              </a:ext>
            </a:extLst>
          </p:cNvPr>
          <p:cNvSpPr>
            <a:spLocks noGrp="1"/>
          </p:cNvSpPr>
          <p:nvPr>
            <p:ph type="title"/>
          </p:nvPr>
        </p:nvSpPr>
        <p:spPr>
          <a:xfrm>
            <a:off x="209242" y="568711"/>
            <a:ext cx="3805197" cy="2475571"/>
          </a:xfrm>
        </p:spPr>
        <p:txBody>
          <a:bodyPr vert="horz" lIns="91440" tIns="45720" rIns="91440" bIns="45720" rtlCol="0" anchor="t">
            <a:normAutofit/>
          </a:bodyPr>
          <a:lstStyle/>
          <a:p>
            <a:r>
              <a:rPr lang="en-US" sz="2800" kern="1200" dirty="0">
                <a:solidFill>
                  <a:srgbClr val="FFFFFF"/>
                </a:solidFill>
                <a:latin typeface="+mj-lt"/>
                <a:ea typeface="+mj-ea"/>
                <a:cs typeface="+mj-cs"/>
              </a:rPr>
              <a:t>MAP is very dedicated to pollution prevention, and they showed it by reusing water in the cleaning process and using as few chemicals as possible </a:t>
            </a:r>
          </a:p>
        </p:txBody>
      </p:sp>
      <p:sp>
        <p:nvSpPr>
          <p:cNvPr id="5" name="Content Placeholder 3">
            <a:extLst>
              <a:ext uri="{FF2B5EF4-FFF2-40B4-BE49-F238E27FC236}">
                <a16:creationId xmlns:a16="http://schemas.microsoft.com/office/drawing/2014/main" id="{752B3FC9-D3C9-A3F7-637E-59C3E565E3B2}"/>
              </a:ext>
            </a:extLst>
          </p:cNvPr>
          <p:cNvSpPr txBox="1">
            <a:spLocks noGrp="1"/>
          </p:cNvSpPr>
          <p:nvPr>
            <p:ph idx="1"/>
          </p:nvPr>
        </p:nvSpPr>
        <p:spPr>
          <a:xfrm>
            <a:off x="4532036" y="239751"/>
            <a:ext cx="6855476" cy="15425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The main challenge for MAP is the cost and feasibility of implementing large-scale pollution prevention technology, such as carbon recapture, within a small production footprint.</a:t>
            </a:r>
          </a:p>
        </p:txBody>
      </p:sp>
      <p:sp>
        <p:nvSpPr>
          <p:cNvPr id="6" name="TextBox 5">
            <a:extLst>
              <a:ext uri="{FF2B5EF4-FFF2-40B4-BE49-F238E27FC236}">
                <a16:creationId xmlns:a16="http://schemas.microsoft.com/office/drawing/2014/main" id="{0F9B6012-2E2A-71E1-961B-28D5B7F1D41D}"/>
              </a:ext>
            </a:extLst>
          </p:cNvPr>
          <p:cNvSpPr txBox="1"/>
          <p:nvPr/>
        </p:nvSpPr>
        <p:spPr>
          <a:xfrm>
            <a:off x="4441469" y="2886891"/>
            <a:ext cx="7750530" cy="3731358"/>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dirty="0"/>
              <a:t>In the past, MAP has looked into carbon recapture as well as recyclable 6-pack holders.</a:t>
            </a:r>
          </a:p>
          <a:p>
            <a:pPr>
              <a:lnSpc>
                <a:spcPct val="90000"/>
              </a:lnSpc>
              <a:spcAft>
                <a:spcPts val="600"/>
              </a:spcAft>
            </a:pPr>
            <a:endParaRPr lang="en-US" sz="2400" dirty="0"/>
          </a:p>
          <a:p>
            <a:pPr indent="-228600">
              <a:lnSpc>
                <a:spcPct val="90000"/>
              </a:lnSpc>
              <a:spcAft>
                <a:spcPts val="600"/>
              </a:spcAft>
              <a:buFont typeface="Arial" panose="020B0604020202020204" pitchFamily="34" charset="0"/>
              <a:buChar char="•"/>
            </a:pPr>
            <a:r>
              <a:rPr lang="en-US" sz="2400" dirty="0"/>
              <a:t>My goal was to take a deep dive into these solutions and find the best route that MAP could take. With any high capital investment, there are risks associated, but I did my best to manage the risks and break everything down as much as possible. </a:t>
            </a:r>
          </a:p>
        </p:txBody>
      </p:sp>
    </p:spTree>
    <p:extLst>
      <p:ext uri="{BB962C8B-B14F-4D97-AF65-F5344CB8AC3E}">
        <p14:creationId xmlns:p14="http://schemas.microsoft.com/office/powerpoint/2010/main" val="2098183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5053-8F42-A2B4-E299-282D33DCF3C4}"/>
              </a:ext>
            </a:extLst>
          </p:cNvPr>
          <p:cNvSpPr>
            <a:spLocks noGrp="1"/>
          </p:cNvSpPr>
          <p:nvPr>
            <p:ph type="title"/>
          </p:nvPr>
        </p:nvSpPr>
        <p:spPr>
          <a:xfrm>
            <a:off x="576943" y="678634"/>
            <a:ext cx="10515600" cy="1325563"/>
          </a:xfrm>
        </p:spPr>
        <p:txBody>
          <a:bodyPr/>
          <a:lstStyle/>
          <a:p>
            <a:r>
              <a:rPr lang="en-US" dirty="0"/>
              <a:t>VSM (Value Stream Map)</a:t>
            </a:r>
          </a:p>
        </p:txBody>
      </p:sp>
      <p:sp>
        <p:nvSpPr>
          <p:cNvPr id="3" name="Content Placeholder 2">
            <a:extLst>
              <a:ext uri="{FF2B5EF4-FFF2-40B4-BE49-F238E27FC236}">
                <a16:creationId xmlns:a16="http://schemas.microsoft.com/office/drawing/2014/main" id="{DEA19BE2-9166-6CED-3256-2F3B18D50557}"/>
              </a:ext>
            </a:extLst>
          </p:cNvPr>
          <p:cNvSpPr>
            <a:spLocks noGrp="1"/>
          </p:cNvSpPr>
          <p:nvPr>
            <p:ph idx="1"/>
          </p:nvPr>
        </p:nvSpPr>
        <p:spPr>
          <a:xfrm>
            <a:off x="0" y="2560319"/>
            <a:ext cx="12192000" cy="4297681"/>
          </a:xfrm>
        </p:spPr>
        <p:txBody>
          <a:bodyPr>
            <a:normAutofit/>
          </a:bodyPr>
          <a:lstStyle/>
          <a:p>
            <a:r>
              <a:rPr lang="en-US" sz="2900" dirty="0"/>
              <a:t>I used the VSM in the beginning to start off, but I did not use the Value Stream Map to its full extent for this project because I found more progress by being on the floor and looking for inefficiencies.</a:t>
            </a:r>
          </a:p>
          <a:p>
            <a:r>
              <a:rPr lang="en-US" sz="2900" dirty="0"/>
              <a:t>The VSM would be a great tool for tracking waste streams, and MAP already gives its spent grain to a local ranch for feeding livestock.</a:t>
            </a:r>
          </a:p>
          <a:p>
            <a:r>
              <a:rPr lang="en-US" sz="2900" dirty="0"/>
              <a:t>A waste stream I did find is the plastic used to wrap pallets. MAP does have a lot of black reusable pallet wraps. But the reusable pallet wraps come with their own set of issues, so MAP is still using both right now.</a:t>
            </a:r>
          </a:p>
          <a:p>
            <a:endParaRPr lang="en-US" dirty="0"/>
          </a:p>
        </p:txBody>
      </p:sp>
    </p:spTree>
    <p:extLst>
      <p:ext uri="{BB962C8B-B14F-4D97-AF65-F5344CB8AC3E}">
        <p14:creationId xmlns:p14="http://schemas.microsoft.com/office/powerpoint/2010/main" val="3057897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F1A7C-209D-FB47-06FE-03CA9A33E596}"/>
              </a:ext>
            </a:extLst>
          </p:cNvPr>
          <p:cNvSpPr>
            <a:spLocks noGrp="1"/>
          </p:cNvSpPr>
          <p:nvPr>
            <p:ph type="title"/>
          </p:nvPr>
        </p:nvSpPr>
        <p:spPr>
          <a:xfrm>
            <a:off x="630936" y="502920"/>
            <a:ext cx="3419856" cy="3219994"/>
          </a:xfrm>
        </p:spPr>
        <p:txBody>
          <a:bodyPr anchor="ctr">
            <a:noAutofit/>
          </a:bodyPr>
          <a:lstStyle/>
          <a:p>
            <a:r>
              <a:rPr lang="en-US" sz="3200" dirty="0"/>
              <a:t>However, I did try to use the VSM and here is what I gathered</a:t>
            </a:r>
          </a:p>
        </p:txBody>
      </p:sp>
      <p:sp>
        <p:nvSpPr>
          <p:cNvPr id="11"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6086AE-4711-EFC8-36CA-561A041107B8}"/>
              </a:ext>
            </a:extLst>
          </p:cNvPr>
          <p:cNvSpPr>
            <a:spLocks noGrp="1"/>
          </p:cNvSpPr>
          <p:nvPr>
            <p:ph idx="1"/>
          </p:nvPr>
        </p:nvSpPr>
        <p:spPr>
          <a:xfrm>
            <a:off x="4654295" y="502919"/>
            <a:ext cx="6894576" cy="4056017"/>
          </a:xfrm>
        </p:spPr>
        <p:txBody>
          <a:bodyPr anchor="ctr">
            <a:normAutofit/>
          </a:bodyPr>
          <a:lstStyle/>
          <a:p>
            <a:r>
              <a:rPr lang="en-US" dirty="0"/>
              <a:t>The primary constraint for this production is the fermentation process, which is about 14 days, depending on the beer being brewed.</a:t>
            </a:r>
          </a:p>
          <a:p>
            <a:r>
              <a:rPr lang="en-US" dirty="0"/>
              <a:t>This process cannot be sped up, so MAP has 9 fermenters to distribute the beer to keep up with demand.  </a:t>
            </a:r>
          </a:p>
          <a:p>
            <a:endParaRPr lang="en-US" sz="1700" dirty="0"/>
          </a:p>
        </p:txBody>
      </p:sp>
      <p:pic>
        <p:nvPicPr>
          <p:cNvPr id="4" name="Picture 3" descr="A black screen with a few rectangular objects&#10;&#10;Description automatically generated with medium confidence">
            <a:extLst>
              <a:ext uri="{FF2B5EF4-FFF2-40B4-BE49-F238E27FC236}">
                <a16:creationId xmlns:a16="http://schemas.microsoft.com/office/drawing/2014/main" id="{0D057BEE-25A2-6CD0-EE0D-414320EC58A9}"/>
              </a:ext>
            </a:extLst>
          </p:cNvPr>
          <p:cNvPicPr>
            <a:picLocks noChangeAspect="1"/>
          </p:cNvPicPr>
          <p:nvPr/>
        </p:nvPicPr>
        <p:blipFill>
          <a:blip r:embed="rId2"/>
          <a:stretch>
            <a:fillRect/>
          </a:stretch>
        </p:blipFill>
        <p:spPr>
          <a:xfrm>
            <a:off x="-39210" y="4892041"/>
            <a:ext cx="12287249" cy="1965959"/>
          </a:xfrm>
          <a:prstGeom prst="rect">
            <a:avLst/>
          </a:prstGeom>
        </p:spPr>
      </p:pic>
    </p:spTree>
    <p:extLst>
      <p:ext uri="{BB962C8B-B14F-4D97-AF65-F5344CB8AC3E}">
        <p14:creationId xmlns:p14="http://schemas.microsoft.com/office/powerpoint/2010/main" val="229899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3085-666C-E67E-B85B-77B922F91761}"/>
              </a:ext>
            </a:extLst>
          </p:cNvPr>
          <p:cNvSpPr>
            <a:spLocks noGrp="1"/>
          </p:cNvSpPr>
          <p:nvPr>
            <p:ph type="title"/>
          </p:nvPr>
        </p:nvSpPr>
        <p:spPr>
          <a:xfrm>
            <a:off x="838200" y="4686"/>
            <a:ext cx="10515600" cy="778237"/>
          </a:xfrm>
        </p:spPr>
        <p:txBody>
          <a:bodyPr/>
          <a:lstStyle/>
          <a:p>
            <a:pPr algn="ctr"/>
            <a:r>
              <a:rPr lang="en-US" b="1" dirty="0"/>
              <a:t>3 main pollution prevention goals</a:t>
            </a:r>
          </a:p>
        </p:txBody>
      </p:sp>
      <p:sp>
        <p:nvSpPr>
          <p:cNvPr id="3" name="Text Placeholder 2">
            <a:extLst>
              <a:ext uri="{FF2B5EF4-FFF2-40B4-BE49-F238E27FC236}">
                <a16:creationId xmlns:a16="http://schemas.microsoft.com/office/drawing/2014/main" id="{C091D823-B948-2DCD-E254-4FEE5D93AAE7}"/>
              </a:ext>
            </a:extLst>
          </p:cNvPr>
          <p:cNvSpPr>
            <a:spLocks noGrp="1"/>
          </p:cNvSpPr>
          <p:nvPr>
            <p:ph type="body" idx="1"/>
          </p:nvPr>
        </p:nvSpPr>
        <p:spPr>
          <a:xfrm>
            <a:off x="273660" y="716731"/>
            <a:ext cx="5157787" cy="442200"/>
          </a:xfrm>
        </p:spPr>
        <p:txBody>
          <a:bodyPr>
            <a:normAutofit fontScale="92500" lnSpcReduction="20000"/>
          </a:bodyPr>
          <a:lstStyle/>
          <a:p>
            <a:r>
              <a:rPr lang="en-US" sz="3200" dirty="0"/>
              <a:t>Carbon recapture system</a:t>
            </a:r>
          </a:p>
        </p:txBody>
      </p:sp>
      <p:sp>
        <p:nvSpPr>
          <p:cNvPr id="5" name="Text Placeholder 4">
            <a:extLst>
              <a:ext uri="{FF2B5EF4-FFF2-40B4-BE49-F238E27FC236}">
                <a16:creationId xmlns:a16="http://schemas.microsoft.com/office/drawing/2014/main" id="{32E18BF0-01AB-6B42-A3F5-01E7BEE2B0EF}"/>
              </a:ext>
            </a:extLst>
          </p:cNvPr>
          <p:cNvSpPr>
            <a:spLocks noGrp="1"/>
          </p:cNvSpPr>
          <p:nvPr>
            <p:ph type="body" sz="quarter" idx="3"/>
          </p:nvPr>
        </p:nvSpPr>
        <p:spPr>
          <a:xfrm>
            <a:off x="6169024" y="648879"/>
            <a:ext cx="5183188" cy="510052"/>
          </a:xfrm>
        </p:spPr>
        <p:txBody>
          <a:bodyPr>
            <a:normAutofit fontScale="92500" lnSpcReduction="20000"/>
          </a:bodyPr>
          <a:lstStyle/>
          <a:p>
            <a:r>
              <a:rPr lang="en-US" sz="3200" dirty="0"/>
              <a:t>Cardboard 6-pack holders</a:t>
            </a:r>
          </a:p>
        </p:txBody>
      </p:sp>
      <p:sp>
        <p:nvSpPr>
          <p:cNvPr id="7" name="TextBox 6">
            <a:extLst>
              <a:ext uri="{FF2B5EF4-FFF2-40B4-BE49-F238E27FC236}">
                <a16:creationId xmlns:a16="http://schemas.microsoft.com/office/drawing/2014/main" id="{958DD296-7197-A470-117A-E845A3545012}"/>
              </a:ext>
            </a:extLst>
          </p:cNvPr>
          <p:cNvSpPr txBox="1"/>
          <p:nvPr/>
        </p:nvSpPr>
        <p:spPr>
          <a:xfrm>
            <a:off x="103777" y="1325928"/>
            <a:ext cx="5497551" cy="2246769"/>
          </a:xfrm>
          <a:prstGeom prst="rect">
            <a:avLst/>
          </a:prstGeom>
          <a:noFill/>
        </p:spPr>
        <p:txBody>
          <a:bodyPr wrap="square" rtlCol="0">
            <a:spAutoFit/>
          </a:bodyPr>
          <a:lstStyle/>
          <a:p>
            <a:pPr marL="342900" indent="-342900">
              <a:buFont typeface="Arial" panose="020B0604020202020204" pitchFamily="34" charset="0"/>
              <a:buChar char="•"/>
            </a:pPr>
            <a:r>
              <a:rPr lang="en-US" sz="2000" dirty="0"/>
              <a:t>This system would save 52,355 pounds of CO2 entering the atmosphere per year.</a:t>
            </a:r>
          </a:p>
          <a:p>
            <a:pPr marL="342900" indent="-342900">
              <a:buFont typeface="Arial" panose="020B0604020202020204" pitchFamily="34" charset="0"/>
              <a:buChar char="•"/>
            </a:pPr>
            <a:r>
              <a:rPr lang="en-US" sz="2000" dirty="0"/>
              <a:t>Additionally, MAP would save $20,000 per year by capturing its CO2, which is produced during fermentation. </a:t>
            </a:r>
          </a:p>
          <a:p>
            <a:pPr marL="342900" indent="-342900">
              <a:buFont typeface="Arial" panose="020B0604020202020204" pitchFamily="34" charset="0"/>
              <a:buChar char="•"/>
            </a:pPr>
            <a:r>
              <a:rPr lang="en-US" sz="2000" dirty="0"/>
              <a:t>MAP would produce an excess amount of CO2 that can then be sold or vented off. </a:t>
            </a:r>
          </a:p>
        </p:txBody>
      </p:sp>
      <p:sp>
        <p:nvSpPr>
          <p:cNvPr id="9" name="TextBox 8">
            <a:extLst>
              <a:ext uri="{FF2B5EF4-FFF2-40B4-BE49-F238E27FC236}">
                <a16:creationId xmlns:a16="http://schemas.microsoft.com/office/drawing/2014/main" id="{A63F0ACC-0F7E-A2E9-823C-145042FC74AF}"/>
              </a:ext>
            </a:extLst>
          </p:cNvPr>
          <p:cNvSpPr txBox="1"/>
          <p:nvPr/>
        </p:nvSpPr>
        <p:spPr>
          <a:xfrm>
            <a:off x="6096000" y="1200696"/>
            <a:ext cx="5256212" cy="3139321"/>
          </a:xfrm>
          <a:prstGeom prst="rect">
            <a:avLst/>
          </a:prstGeom>
          <a:noFill/>
        </p:spPr>
        <p:txBody>
          <a:bodyPr wrap="square" rtlCol="0">
            <a:spAutoFit/>
          </a:bodyPr>
          <a:lstStyle/>
          <a:p>
            <a:pPr marL="342900" indent="-342900">
              <a:buFont typeface="Arial" panose="020B0604020202020204" pitchFamily="34" charset="0"/>
              <a:buChar char="•"/>
            </a:pPr>
            <a:r>
              <a:rPr lang="en-US" sz="2000" dirty="0"/>
              <a:t>Currently, MAP uses plastic 6-pack holders that cannot be recycled in Bozeman. </a:t>
            </a:r>
          </a:p>
          <a:p>
            <a:pPr marL="342900" indent="-342900">
              <a:buFont typeface="Arial" panose="020B0604020202020204" pitchFamily="34" charset="0"/>
              <a:buChar char="•"/>
            </a:pPr>
            <a:r>
              <a:rPr lang="en-US" sz="2000" dirty="0"/>
              <a:t>The new Proper Pack cardboard holders are fully recyclable, and they are cheaper than the current holders by a cent and a half.</a:t>
            </a:r>
          </a:p>
          <a:p>
            <a:pPr marL="342900" indent="-342900">
              <a:buFont typeface="Arial" panose="020B0604020202020204" pitchFamily="34" charset="0"/>
              <a:buChar char="•"/>
            </a:pPr>
            <a:r>
              <a:rPr lang="en-US" sz="2000" dirty="0"/>
              <a:t>If MAP made the switch, they would save $2,750 per year and save 8,000 pounds of plastic from going into the landfill annually. </a:t>
            </a:r>
          </a:p>
          <a:p>
            <a:endParaRPr lang="en-US" dirty="0"/>
          </a:p>
        </p:txBody>
      </p:sp>
      <p:sp>
        <p:nvSpPr>
          <p:cNvPr id="10" name="TextBox 9">
            <a:extLst>
              <a:ext uri="{FF2B5EF4-FFF2-40B4-BE49-F238E27FC236}">
                <a16:creationId xmlns:a16="http://schemas.microsoft.com/office/drawing/2014/main" id="{485B0AD9-0A9D-A30F-223E-74DC2D671436}"/>
              </a:ext>
            </a:extLst>
          </p:cNvPr>
          <p:cNvSpPr txBox="1"/>
          <p:nvPr/>
        </p:nvSpPr>
        <p:spPr>
          <a:xfrm>
            <a:off x="273660" y="3940742"/>
            <a:ext cx="11580086" cy="2400657"/>
          </a:xfrm>
          <a:prstGeom prst="rect">
            <a:avLst/>
          </a:prstGeom>
          <a:noFill/>
        </p:spPr>
        <p:txBody>
          <a:bodyPr wrap="square" rtlCol="0">
            <a:spAutoFit/>
          </a:bodyPr>
          <a:lstStyle/>
          <a:p>
            <a:r>
              <a:rPr lang="en-US" sz="3000" b="1" dirty="0"/>
              <a:t>Sustainable Brewery Certification</a:t>
            </a:r>
          </a:p>
          <a:p>
            <a:pPr marL="285750" indent="-285750">
              <a:buFont typeface="Arial" panose="020B0604020202020204" pitchFamily="34" charset="0"/>
              <a:buChar char="•"/>
            </a:pPr>
            <a:r>
              <a:rPr lang="en-US" sz="2000" dirty="0"/>
              <a:t>Heather </a:t>
            </a:r>
            <a:r>
              <a:rPr lang="en-US" sz="2000" dirty="0" err="1"/>
              <a:t>Higinbotham</a:t>
            </a:r>
            <a:r>
              <a:rPr lang="en-US" sz="2000" dirty="0"/>
              <a:t> and Jenny Grossenbacher have been actively working to launch this certification program. This would award breweries that have implemented P2 principles into their production. Each brewery is unique and would be awarded with the SBC accordingly after comparing their brewery to other breweries of similar size. </a:t>
            </a:r>
          </a:p>
          <a:p>
            <a:pPr marL="285750" indent="-285750">
              <a:buFont typeface="Arial" panose="020B0604020202020204" pitchFamily="34" charset="0"/>
              <a:buChar char="•"/>
            </a:pPr>
            <a:r>
              <a:rPr lang="en-US" sz="2000" dirty="0"/>
              <a:t>The information that they take into account includes utility bills, CO2 bills, recipe sources and distance traveled, cleaning chemicals, and equipment. </a:t>
            </a:r>
          </a:p>
        </p:txBody>
      </p:sp>
    </p:spTree>
    <p:extLst>
      <p:ext uri="{BB962C8B-B14F-4D97-AF65-F5344CB8AC3E}">
        <p14:creationId xmlns:p14="http://schemas.microsoft.com/office/powerpoint/2010/main" val="3706459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BDBB-AB8E-066F-BE2E-1B3302AF228B}"/>
              </a:ext>
            </a:extLst>
          </p:cNvPr>
          <p:cNvSpPr>
            <a:spLocks noGrp="1"/>
          </p:cNvSpPr>
          <p:nvPr>
            <p:ph type="title"/>
          </p:nvPr>
        </p:nvSpPr>
        <p:spPr>
          <a:xfrm>
            <a:off x="5266392" y="261723"/>
            <a:ext cx="6925608" cy="696259"/>
          </a:xfrm>
        </p:spPr>
        <p:txBody>
          <a:bodyPr vert="horz" lIns="91440" tIns="45720" rIns="91440" bIns="45720" rtlCol="0" anchor="t">
            <a:noAutofit/>
          </a:bodyPr>
          <a:lstStyle/>
          <a:p>
            <a:r>
              <a:rPr lang="en-US" sz="3600" b="1" dirty="0"/>
              <a:t> Sustainable brewery certification </a:t>
            </a:r>
          </a:p>
        </p:txBody>
      </p:sp>
      <p:pic>
        <p:nvPicPr>
          <p:cNvPr id="11" name="Picture 10" descr="A large silver tanks with a ladder&#10;&#10;Description automatically generated with medium confidence">
            <a:extLst>
              <a:ext uri="{FF2B5EF4-FFF2-40B4-BE49-F238E27FC236}">
                <a16:creationId xmlns:a16="http://schemas.microsoft.com/office/drawing/2014/main" id="{F61FDFE2-03C2-0BB9-74A0-479B50185299}"/>
              </a:ext>
            </a:extLst>
          </p:cNvPr>
          <p:cNvPicPr>
            <a:picLocks noChangeAspect="1"/>
          </p:cNvPicPr>
          <p:nvPr/>
        </p:nvPicPr>
        <p:blipFill>
          <a:blip r:embed="rId3"/>
          <a:srcRect r="151" b="2"/>
          <a:stretch>
            <a:fillRect/>
          </a:stretch>
        </p:blipFill>
        <p:spPr>
          <a:xfrm rot="5400000">
            <a:off x="-853411" y="853410"/>
            <a:ext cx="6858000" cy="5151179"/>
          </a:xfrm>
          <a:prstGeom prst="rect">
            <a:avLst/>
          </a:prstGeom>
        </p:spPr>
      </p:pic>
      <p:cxnSp>
        <p:nvCxnSpPr>
          <p:cNvPr id="22" name="Straight Connector 2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50373CD-BEAC-743D-9ACA-5430D26EF909}"/>
              </a:ext>
            </a:extLst>
          </p:cNvPr>
          <p:cNvSpPr txBox="1"/>
          <p:nvPr/>
        </p:nvSpPr>
        <p:spPr>
          <a:xfrm>
            <a:off x="5266392" y="1480570"/>
            <a:ext cx="6453540" cy="5377430"/>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400" dirty="0"/>
              <a:t>Heather, Jenny, Barb, James, and I have worked on gathering the information needed for MAP to earn the SBC.</a:t>
            </a:r>
          </a:p>
          <a:p>
            <a:pPr marL="285750" indent="-228600">
              <a:lnSpc>
                <a:spcPct val="90000"/>
              </a:lnSpc>
              <a:spcAft>
                <a:spcPts val="600"/>
              </a:spcAft>
              <a:buFont typeface="Arial" panose="020B0604020202020204" pitchFamily="34" charset="0"/>
              <a:buChar char="•"/>
            </a:pPr>
            <a:r>
              <a:rPr lang="en-US" sz="2400" dirty="0"/>
              <a:t>Getting certified through the MTP2 Sustainable Brewery Certification shows a brewery’s commitment to environmental stewardship, operational efficiency, and community leadership. </a:t>
            </a:r>
          </a:p>
          <a:p>
            <a:pPr marL="285750" indent="-228600">
              <a:lnSpc>
                <a:spcPct val="90000"/>
              </a:lnSpc>
              <a:spcAft>
                <a:spcPts val="600"/>
              </a:spcAft>
              <a:buFont typeface="Arial" panose="020B0604020202020204" pitchFamily="34" charset="0"/>
              <a:buChar char="•"/>
            </a:pPr>
            <a:r>
              <a:rPr lang="en-US" sz="2400" dirty="0"/>
              <a:t>MAP will have the confidence to market its sustainability practices to its customers.</a:t>
            </a:r>
          </a:p>
          <a:p>
            <a:pPr marL="57150">
              <a:lnSpc>
                <a:spcPct val="90000"/>
              </a:lnSpc>
              <a:spcAft>
                <a:spcPts val="600"/>
              </a:spcAft>
            </a:pPr>
            <a:endParaRPr lang="en-US" sz="2400" dirty="0"/>
          </a:p>
          <a:p>
            <a:pPr marL="57150">
              <a:lnSpc>
                <a:spcPct val="90000"/>
              </a:lnSpc>
              <a:spcAft>
                <a:spcPts val="600"/>
              </a:spcAft>
            </a:pPr>
            <a:r>
              <a:rPr lang="en-US" sz="2400" dirty="0"/>
              <a:t>The SBC is, unfortunately, not in effect yet, but I am confident that MAP will earn the SBC.</a:t>
            </a:r>
          </a:p>
        </p:txBody>
      </p:sp>
    </p:spTree>
    <p:extLst>
      <p:ext uri="{BB962C8B-B14F-4D97-AF65-F5344CB8AC3E}">
        <p14:creationId xmlns:p14="http://schemas.microsoft.com/office/powerpoint/2010/main" val="4176297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D366BD-3CAE-04DB-0C20-1D49D1F42122}"/>
              </a:ext>
            </a:extLst>
          </p:cNvPr>
          <p:cNvSpPr>
            <a:spLocks noGrp="1"/>
          </p:cNvSpPr>
          <p:nvPr>
            <p:ph type="title"/>
          </p:nvPr>
        </p:nvSpPr>
        <p:spPr>
          <a:xfrm>
            <a:off x="471827" y="42263"/>
            <a:ext cx="4390105" cy="716336"/>
          </a:xfrm>
        </p:spPr>
        <p:txBody>
          <a:bodyPr vert="horz" lIns="91440" tIns="45720" rIns="91440" bIns="45720" rtlCol="0" anchor="b">
            <a:normAutofit/>
          </a:bodyPr>
          <a:lstStyle/>
          <a:p>
            <a:pPr algn="ctr"/>
            <a:r>
              <a:rPr lang="en-US" sz="4000" b="1" dirty="0"/>
              <a:t>Water to beer ratio</a:t>
            </a:r>
          </a:p>
        </p:txBody>
      </p:sp>
      <p:pic>
        <p:nvPicPr>
          <p:cNvPr id="7" name="Picture 6" descr="A table with numbers and text&#10;&#10;Description automatically generated">
            <a:extLst>
              <a:ext uri="{FF2B5EF4-FFF2-40B4-BE49-F238E27FC236}">
                <a16:creationId xmlns:a16="http://schemas.microsoft.com/office/drawing/2014/main" id="{04BF8341-11B8-8839-1F64-6D08C8D7FDC9}"/>
              </a:ext>
            </a:extLst>
          </p:cNvPr>
          <p:cNvPicPr>
            <a:picLocks noChangeAspect="1"/>
          </p:cNvPicPr>
          <p:nvPr/>
        </p:nvPicPr>
        <p:blipFill>
          <a:blip r:embed="rId2"/>
          <a:stretch>
            <a:fillRect/>
          </a:stretch>
        </p:blipFill>
        <p:spPr>
          <a:xfrm>
            <a:off x="-1" y="910292"/>
            <a:ext cx="5828261" cy="2812135"/>
          </a:xfrm>
          <a:prstGeom prst="rect">
            <a:avLst/>
          </a:prstGeom>
        </p:spPr>
      </p:pic>
      <p:pic>
        <p:nvPicPr>
          <p:cNvPr id="8" name="Picture 7" descr="A white background with black text&#10;&#10;Description automatically generated">
            <a:extLst>
              <a:ext uri="{FF2B5EF4-FFF2-40B4-BE49-F238E27FC236}">
                <a16:creationId xmlns:a16="http://schemas.microsoft.com/office/drawing/2014/main" id="{F655B08E-6CA4-0F83-30AC-8D529ADCB7BF}"/>
              </a:ext>
            </a:extLst>
          </p:cNvPr>
          <p:cNvPicPr>
            <a:picLocks noChangeAspect="1"/>
          </p:cNvPicPr>
          <p:nvPr/>
        </p:nvPicPr>
        <p:blipFill>
          <a:blip r:embed="rId3"/>
          <a:stretch>
            <a:fillRect/>
          </a:stretch>
        </p:blipFill>
        <p:spPr>
          <a:xfrm>
            <a:off x="5942969" y="910292"/>
            <a:ext cx="6249031" cy="2702704"/>
          </a:xfrm>
          <a:prstGeom prst="rect">
            <a:avLst/>
          </a:prstGeom>
        </p:spPr>
      </p:pic>
      <p:sp>
        <p:nvSpPr>
          <p:cNvPr id="9" name="TextBox 8">
            <a:extLst>
              <a:ext uri="{FF2B5EF4-FFF2-40B4-BE49-F238E27FC236}">
                <a16:creationId xmlns:a16="http://schemas.microsoft.com/office/drawing/2014/main" id="{415DB2EC-EFF8-B444-7426-5DA2B0AFB325}"/>
              </a:ext>
            </a:extLst>
          </p:cNvPr>
          <p:cNvSpPr txBox="1"/>
          <p:nvPr/>
        </p:nvSpPr>
        <p:spPr>
          <a:xfrm>
            <a:off x="-3050" y="4632719"/>
            <a:ext cx="11611470" cy="2031325"/>
          </a:xfrm>
          <a:prstGeom prst="rect">
            <a:avLst/>
          </a:prstGeom>
          <a:noFill/>
        </p:spPr>
        <p:txBody>
          <a:bodyPr wrap="square" rtlCol="0">
            <a:spAutoFit/>
          </a:bodyPr>
          <a:lstStyle/>
          <a:p>
            <a:r>
              <a:rPr lang="en-US" dirty="0"/>
              <a:t>The 2 figures above show the water used in the brewing process. I calculated these by using a flow meter to see how much water was used in the brewing process, as well as cleaning all of the tanks and fermenters used, as well as cleaning the floor. From there, I calculated the amount of water used and compared it to the amount of beer brewed. Then, I laid out a chart and summarized the data, which is shown in Figure 1. When MAP brews a batch and puts 30 bbl into the 60 bbl </a:t>
            </a:r>
            <a:r>
              <a:rPr lang="en-US" dirty="0" err="1"/>
              <a:t>brite</a:t>
            </a:r>
            <a:r>
              <a:rPr lang="en-US" dirty="0"/>
              <a:t> tank, the ratio is 2.8 gallons of water to 1 gallon of beer. When they put 60 bbl in the </a:t>
            </a:r>
            <a:r>
              <a:rPr lang="en-US" dirty="0" err="1"/>
              <a:t>brite</a:t>
            </a:r>
            <a:r>
              <a:rPr lang="en-US" dirty="0"/>
              <a:t> tank, the ratio is lower because it takes the same amount of water to clean a 60 bbl </a:t>
            </a:r>
            <a:r>
              <a:rPr lang="en-US" dirty="0" err="1"/>
              <a:t>brite</a:t>
            </a:r>
            <a:r>
              <a:rPr lang="en-US" dirty="0"/>
              <a:t> tank, and more beer is produced. The average ratio between the two is 2.7, which is below the national average of 3-7:1. </a:t>
            </a:r>
          </a:p>
        </p:txBody>
      </p:sp>
      <p:sp>
        <p:nvSpPr>
          <p:cNvPr id="10" name="TextBox 9">
            <a:extLst>
              <a:ext uri="{FF2B5EF4-FFF2-40B4-BE49-F238E27FC236}">
                <a16:creationId xmlns:a16="http://schemas.microsoft.com/office/drawing/2014/main" id="{A299367C-17C7-6CEA-BD45-B375B66BCF40}"/>
              </a:ext>
            </a:extLst>
          </p:cNvPr>
          <p:cNvSpPr txBox="1"/>
          <p:nvPr/>
        </p:nvSpPr>
        <p:spPr>
          <a:xfrm>
            <a:off x="0" y="3811638"/>
            <a:ext cx="5828261" cy="400110"/>
          </a:xfrm>
          <a:prstGeom prst="rect">
            <a:avLst/>
          </a:prstGeom>
          <a:noFill/>
        </p:spPr>
        <p:txBody>
          <a:bodyPr wrap="square" rtlCol="0">
            <a:spAutoFit/>
          </a:bodyPr>
          <a:lstStyle/>
          <a:p>
            <a:r>
              <a:rPr lang="en-US" sz="2000" b="1" dirty="0"/>
              <a:t>Figure 1: ratio of beer to water in gallons</a:t>
            </a:r>
          </a:p>
        </p:txBody>
      </p:sp>
      <p:sp>
        <p:nvSpPr>
          <p:cNvPr id="11" name="TextBox 10">
            <a:extLst>
              <a:ext uri="{FF2B5EF4-FFF2-40B4-BE49-F238E27FC236}">
                <a16:creationId xmlns:a16="http://schemas.microsoft.com/office/drawing/2014/main" id="{23F8CCCF-EEEA-8BAA-DE9C-87C8AF5138B4}"/>
              </a:ext>
            </a:extLst>
          </p:cNvPr>
          <p:cNvSpPr txBox="1"/>
          <p:nvPr/>
        </p:nvSpPr>
        <p:spPr>
          <a:xfrm>
            <a:off x="5942969" y="3686894"/>
            <a:ext cx="5979766" cy="1015663"/>
          </a:xfrm>
          <a:prstGeom prst="rect">
            <a:avLst/>
          </a:prstGeom>
          <a:noFill/>
        </p:spPr>
        <p:txBody>
          <a:bodyPr wrap="square" rtlCol="0">
            <a:spAutoFit/>
          </a:bodyPr>
          <a:lstStyle/>
          <a:p>
            <a:r>
              <a:rPr lang="en-US" sz="2000" b="1" dirty="0"/>
              <a:t>Figure 2: This shows the percentage of water used in the brewing process compared to the whole building (36.5%).</a:t>
            </a:r>
          </a:p>
        </p:txBody>
      </p:sp>
      <p:sp>
        <p:nvSpPr>
          <p:cNvPr id="12" name="TextBox 11">
            <a:extLst>
              <a:ext uri="{FF2B5EF4-FFF2-40B4-BE49-F238E27FC236}">
                <a16:creationId xmlns:a16="http://schemas.microsoft.com/office/drawing/2014/main" id="{B3B15BE5-E4AE-4716-8823-1FE1B3B924CB}"/>
              </a:ext>
            </a:extLst>
          </p:cNvPr>
          <p:cNvSpPr txBox="1"/>
          <p:nvPr/>
        </p:nvSpPr>
        <p:spPr>
          <a:xfrm>
            <a:off x="6305090" y="193956"/>
            <a:ext cx="5832057" cy="461665"/>
          </a:xfrm>
          <a:prstGeom prst="rect">
            <a:avLst/>
          </a:prstGeom>
          <a:noFill/>
        </p:spPr>
        <p:txBody>
          <a:bodyPr wrap="square" rtlCol="0">
            <a:spAutoFit/>
          </a:bodyPr>
          <a:lstStyle/>
          <a:p>
            <a:r>
              <a:rPr lang="en-US" sz="2400" b="1" dirty="0"/>
              <a:t>1 barrel (bbl)=31 gallons.</a:t>
            </a:r>
          </a:p>
        </p:txBody>
      </p:sp>
    </p:spTree>
    <p:extLst>
      <p:ext uri="{BB962C8B-B14F-4D97-AF65-F5344CB8AC3E}">
        <p14:creationId xmlns:p14="http://schemas.microsoft.com/office/powerpoint/2010/main" val="41042453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599</TotalTime>
  <Words>2550</Words>
  <Application>Microsoft Office PowerPoint</Application>
  <PresentationFormat>Widescreen</PresentationFormat>
  <Paragraphs>142</Paragraphs>
  <Slides>28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Aptos</vt:lpstr>
      <vt:lpstr>Aptos Display</vt:lpstr>
      <vt:lpstr>Arial</vt:lpstr>
      <vt:lpstr>Calibri</vt:lpstr>
      <vt:lpstr>Office Theme</vt:lpstr>
      <vt:lpstr>MT P2 Program  MAP Brewing Established in 2015</vt:lpstr>
      <vt:lpstr>Intern introduction</vt:lpstr>
      <vt:lpstr>MAP Brewing Intro</vt:lpstr>
      <vt:lpstr>MAP is very dedicated to pollution prevention, and they showed it by reusing water in the cleaning process and using as few chemicals as possible </vt:lpstr>
      <vt:lpstr>VSM (Value Stream Map)</vt:lpstr>
      <vt:lpstr>However, I did try to use the VSM and here is what I gathered</vt:lpstr>
      <vt:lpstr>3 main pollution prevention goals</vt:lpstr>
      <vt:lpstr> Sustainable brewery certification </vt:lpstr>
      <vt:lpstr>Water to beer ratio</vt:lpstr>
      <vt:lpstr>Before I arrived, MAP was already below the national average on all of the true KPI’s (Key Performance Indicators) according to the Brewers Association. </vt:lpstr>
      <vt:lpstr>Proper Pack 6-pack holders </vt:lpstr>
      <vt:lpstr>More Proper Pack</vt:lpstr>
      <vt:lpstr>Dalum CO2 recapture System</vt:lpstr>
      <vt:lpstr>CO2 continued…</vt:lpstr>
      <vt:lpstr>Dalum CO2 recapture system Cost breakdown </vt:lpstr>
      <vt:lpstr>Lease to own option</vt:lpstr>
      <vt:lpstr>Outright purchase option</vt:lpstr>
      <vt:lpstr>Option 3</vt:lpstr>
      <vt:lpstr>Profit velocity model </vt:lpstr>
      <vt:lpstr>This is the most useful model that James and I came up with.   </vt:lpstr>
      <vt:lpstr>PowerPoint Presentation</vt:lpstr>
      <vt:lpstr>P2 Outcome</vt:lpstr>
      <vt:lpstr>What I’ve learned</vt:lpstr>
      <vt:lpstr>Recommendations for the next interns</vt:lpstr>
      <vt:lpstr>Funding Acknowledgment: EPA</vt:lpstr>
      <vt:lpstr>PowerPoint Presentation</vt:lpstr>
      <vt:lpstr>Land acknowledgment</vt:lpstr>
      <vt:lpstr>Q &amp; A:  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Nicholas Tumazi</dc:creator>
  <cp:lastModifiedBy>Grossenbacher, Jennifer</cp:lastModifiedBy>
  <cp:revision>1</cp:revision>
  <dcterms:created xsi:type="dcterms:W3CDTF">2025-07-31T16:04:32Z</dcterms:created>
  <dcterms:modified xsi:type="dcterms:W3CDTF">2025-08-04T17:02:24Z</dcterms:modified>
</cp:coreProperties>
</file>