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4" r:id="rId5"/>
    <p:sldMasterId id="2147483718" r:id="rId6"/>
  </p:sldMasterIdLst>
  <p:notesMasterIdLst>
    <p:notesMasterId r:id="rId52"/>
  </p:notesMasterIdLst>
  <p:sldIdLst>
    <p:sldId id="805" r:id="rId7"/>
    <p:sldId id="702" r:id="rId8"/>
    <p:sldId id="828" r:id="rId9"/>
    <p:sldId id="829" r:id="rId10"/>
    <p:sldId id="811" r:id="rId11"/>
    <p:sldId id="622" r:id="rId12"/>
    <p:sldId id="812" r:id="rId13"/>
    <p:sldId id="614" r:id="rId14"/>
    <p:sldId id="826" r:id="rId15"/>
    <p:sldId id="777" r:id="rId16"/>
    <p:sldId id="723" r:id="rId17"/>
    <p:sldId id="724" r:id="rId18"/>
    <p:sldId id="758" r:id="rId19"/>
    <p:sldId id="746" r:id="rId20"/>
    <p:sldId id="814" r:id="rId21"/>
    <p:sldId id="755" r:id="rId22"/>
    <p:sldId id="802" r:id="rId23"/>
    <p:sldId id="800" r:id="rId24"/>
    <p:sldId id="816" r:id="rId25"/>
    <p:sldId id="781" r:id="rId26"/>
    <p:sldId id="784" r:id="rId27"/>
    <p:sldId id="815" r:id="rId28"/>
    <p:sldId id="267" r:id="rId29"/>
    <p:sldId id="268" r:id="rId30"/>
    <p:sldId id="817" r:id="rId31"/>
    <p:sldId id="787" r:id="rId32"/>
    <p:sldId id="790" r:id="rId33"/>
    <p:sldId id="819" r:id="rId34"/>
    <p:sldId id="827" r:id="rId35"/>
    <p:sldId id="791" r:id="rId36"/>
    <p:sldId id="820" r:id="rId37"/>
    <p:sldId id="793" r:id="rId38"/>
    <p:sldId id="646" r:id="rId39"/>
    <p:sldId id="821" r:id="rId40"/>
    <p:sldId id="796" r:id="rId41"/>
    <p:sldId id="798" r:id="rId42"/>
    <p:sldId id="825" r:id="rId43"/>
    <p:sldId id="630" r:id="rId44"/>
    <p:sldId id="709" r:id="rId45"/>
    <p:sldId id="706" r:id="rId46"/>
    <p:sldId id="752" r:id="rId47"/>
    <p:sldId id="760" r:id="rId48"/>
    <p:sldId id="830" r:id="rId49"/>
    <p:sldId id="690" r:id="rId50"/>
    <p:sldId id="25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FEA652-D2E3-76D7-4FAB-9F6280F30926}" name="Patek, Britney" initials="PB" userId="S::b32d855@msu.montana.edu::f23ed1c6-2bc7-4b57-a357-161cf3468fb1" providerId="AD"/>
  <p188:author id="{004B2798-FA7A-3438-8FF4-3FD7A5754D35}" name="President Waded Cruzado" initials="PC" userId="S::r83b745@msu.montana.edu::0416808b-876f-46eb-ab2c-9f84b78b8a02" providerId="AD"/>
  <p188:author id="{F26497D4-009C-1FDC-0BE3-A54FD63AA71E}" name="Becker, Michael" initials="BM" userId="S::j24r653@msu.montana.edu::4ba0a974-59ac-4c15-9700-ac7004b0db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2654"/>
    <a:srgbClr val="70002D"/>
    <a:srgbClr val="F3B329"/>
    <a:srgbClr val="F4D18D"/>
    <a:srgbClr val="4078BC"/>
    <a:srgbClr val="EEB42E"/>
    <a:srgbClr val="ABE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7E167-35DB-1574-5C4C-CAD9E8C7985D}" v="2" dt="2023-10-16T19:54:53.909"/>
    <p1510:client id="{5BBB9DDE-9EC3-1A6B-65A9-D08E606232D5}" v="161" dt="2023-10-13T17:56:25.410"/>
    <p1510:client id="{7208272D-BE4F-76AA-24E4-3845BFBB20AF}" v="9" dt="2023-10-19T20:00:45.865"/>
    <p1510:client id="{9AEF80C4-4039-CCA8-64E4-2681D7272505}" v="1" dt="2023-10-13T22:39:48.400"/>
    <p1510:client id="{AD539D52-BB6D-41C9-B0FB-B430458A6926}" v="2" dt="2023-10-19T19:24:22.006"/>
    <p1510:client id="{B86191CB-CA54-B142-AEA1-E335DA921ECB}" v="17" dt="2023-10-12T21:35:49.073"/>
    <p1510:client id="{D123704C-1F46-3B64-E517-C16531E8CA7D}" v="126" dt="2023-10-12T20:58:47.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539"/>
    <p:restoredTop sz="86463"/>
  </p:normalViewPr>
  <p:slideViewPr>
    <p:cSldViewPr snapToGrid="0">
      <p:cViewPr>
        <p:scale>
          <a:sx n="80" d="100"/>
          <a:sy n="80" d="100"/>
        </p:scale>
        <p:origin x="216" y="824"/>
      </p:cViewPr>
      <p:guideLst>
        <p:guide orient="horz" pos="2160"/>
        <p:guide pos="3840"/>
      </p:guideLst>
    </p:cSldViewPr>
  </p:slideViewPr>
  <p:outlineViewPr>
    <p:cViewPr>
      <p:scale>
        <a:sx n="33" d="100"/>
        <a:sy n="33" d="100"/>
      </p:scale>
      <p:origin x="0" y="-22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90936620325238E-2"/>
          <c:y val="1.2873092219913127E-2"/>
          <c:w val="0.94712214044054266"/>
          <c:h val="0.91984781496999168"/>
        </c:manualLayout>
      </c:layout>
      <c:barChart>
        <c:barDir val="col"/>
        <c:grouping val="clustered"/>
        <c:varyColors val="0"/>
        <c:ser>
          <c:idx val="0"/>
          <c:order val="0"/>
          <c:tx>
            <c:strRef>
              <c:f>Sheet1!$B$1</c:f>
              <c:strCache>
                <c:ptCount val="1"/>
                <c:pt idx="0">
                  <c:v>Series 1</c:v>
                </c:pt>
              </c:strCache>
            </c:strRef>
          </c:tx>
          <c:spPr>
            <a:solidFill>
              <a:srgbClr val="F3B329">
                <a:alpha val="8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Sheet1!$B$2:$B$15</c:f>
              <c:numCache>
                <c:formatCode>General</c:formatCode>
                <c:ptCount val="14"/>
                <c:pt idx="0">
                  <c:v>13559</c:v>
                </c:pt>
                <c:pt idx="1">
                  <c:v>14153</c:v>
                </c:pt>
                <c:pt idx="2">
                  <c:v>14660</c:v>
                </c:pt>
                <c:pt idx="3">
                  <c:v>15294</c:v>
                </c:pt>
                <c:pt idx="4">
                  <c:v>15421</c:v>
                </c:pt>
                <c:pt idx="5">
                  <c:v>15688</c:v>
                </c:pt>
                <c:pt idx="6">
                  <c:v>16440</c:v>
                </c:pt>
                <c:pt idx="7">
                  <c:v>16703</c:v>
                </c:pt>
                <c:pt idx="8">
                  <c:v>16902</c:v>
                </c:pt>
                <c:pt idx="9">
                  <c:v>16766</c:v>
                </c:pt>
                <c:pt idx="10">
                  <c:v>16249</c:v>
                </c:pt>
                <c:pt idx="11">
                  <c:v>16841</c:v>
                </c:pt>
                <c:pt idx="12">
                  <c:v>16688</c:v>
                </c:pt>
                <c:pt idx="13">
                  <c:v>16978</c:v>
                </c:pt>
              </c:numCache>
            </c:numRef>
          </c:val>
          <c:extLst>
            <c:ext xmlns:c16="http://schemas.microsoft.com/office/drawing/2014/chart" uri="{C3380CC4-5D6E-409C-BE32-E72D297353CC}">
              <c16:uniqueId val="{00000000-F966-0A47-BA9D-CB818C6CE821}"/>
            </c:ext>
          </c:extLst>
        </c:ser>
        <c:dLbls>
          <c:dLblPos val="outEnd"/>
          <c:showLegendKey val="0"/>
          <c:showVal val="1"/>
          <c:showCatName val="0"/>
          <c:showSerName val="0"/>
          <c:showPercent val="0"/>
          <c:showBubbleSize val="0"/>
        </c:dLbls>
        <c:gapWidth val="46"/>
        <c:overlap val="-27"/>
        <c:axId val="359932287"/>
        <c:axId val="359924975"/>
      </c:barChart>
      <c:catAx>
        <c:axId val="359932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9924975"/>
        <c:crosses val="autoZero"/>
        <c:auto val="1"/>
        <c:lblAlgn val="ctr"/>
        <c:lblOffset val="100"/>
        <c:noMultiLvlLbl val="0"/>
      </c:catAx>
      <c:valAx>
        <c:axId val="359924975"/>
        <c:scaling>
          <c:orientation val="minMax"/>
          <c:max val="18000"/>
          <c:min val="1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9932287"/>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MSU</c:v>
                </c:pt>
              </c:strCache>
            </c:strRef>
          </c:tx>
          <c:spPr>
            <a:ln w="50800" cap="rnd">
              <a:solidFill>
                <a:srgbClr val="003F7F"/>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Sheet1!$B$2:$B$15</c:f>
              <c:numCache>
                <c:formatCode>General</c:formatCode>
                <c:ptCount val="14"/>
                <c:pt idx="0">
                  <c:v>13559</c:v>
                </c:pt>
                <c:pt idx="1">
                  <c:v>14153</c:v>
                </c:pt>
                <c:pt idx="2">
                  <c:v>14660</c:v>
                </c:pt>
                <c:pt idx="3">
                  <c:v>15294</c:v>
                </c:pt>
                <c:pt idx="4">
                  <c:v>15421</c:v>
                </c:pt>
                <c:pt idx="5">
                  <c:v>15688</c:v>
                </c:pt>
                <c:pt idx="6">
                  <c:v>16440</c:v>
                </c:pt>
                <c:pt idx="7">
                  <c:v>16703</c:v>
                </c:pt>
                <c:pt idx="8">
                  <c:v>16902</c:v>
                </c:pt>
                <c:pt idx="9">
                  <c:v>16766</c:v>
                </c:pt>
                <c:pt idx="10">
                  <c:v>16249</c:v>
                </c:pt>
                <c:pt idx="11">
                  <c:v>16841</c:v>
                </c:pt>
                <c:pt idx="12">
                  <c:v>16688</c:v>
                </c:pt>
                <c:pt idx="13">
                  <c:v>16978</c:v>
                </c:pt>
              </c:numCache>
            </c:numRef>
          </c:val>
          <c:smooth val="0"/>
          <c:extLst>
            <c:ext xmlns:c16="http://schemas.microsoft.com/office/drawing/2014/chart" uri="{C3380CC4-5D6E-409C-BE32-E72D297353CC}">
              <c16:uniqueId val="{00000000-E7DC-2648-A78A-7C4C67685105}"/>
            </c:ext>
          </c:extLst>
        </c:ser>
        <c:ser>
          <c:idx val="1"/>
          <c:order val="1"/>
          <c:tx>
            <c:strRef>
              <c:f>Sheet1!$C$1</c:f>
              <c:strCache>
                <c:ptCount val="1"/>
                <c:pt idx="0">
                  <c:v>MSUB</c:v>
                </c:pt>
              </c:strCache>
            </c:strRef>
          </c:tx>
          <c:spPr>
            <a:ln w="28575" cap="rnd">
              <a:solidFill>
                <a:srgbClr val="0061CC"/>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Sheet1!$C$2:$C$15</c:f>
              <c:numCache>
                <c:formatCode>General</c:formatCode>
                <c:ptCount val="14"/>
                <c:pt idx="0">
                  <c:v>3804</c:v>
                </c:pt>
                <c:pt idx="1">
                  <c:v>3883</c:v>
                </c:pt>
                <c:pt idx="2">
                  <c:v>3745</c:v>
                </c:pt>
                <c:pt idx="3">
                  <c:v>3661</c:v>
                </c:pt>
                <c:pt idx="4">
                  <c:v>3502</c:v>
                </c:pt>
                <c:pt idx="5">
                  <c:v>3154</c:v>
                </c:pt>
                <c:pt idx="6">
                  <c:v>2961</c:v>
                </c:pt>
                <c:pt idx="7">
                  <c:v>2830</c:v>
                </c:pt>
                <c:pt idx="8">
                  <c:v>2749</c:v>
                </c:pt>
                <c:pt idx="9">
                  <c:v>2691</c:v>
                </c:pt>
                <c:pt idx="10">
                  <c:v>2500</c:v>
                </c:pt>
                <c:pt idx="11">
                  <c:v>2375</c:v>
                </c:pt>
                <c:pt idx="12">
                  <c:v>2322</c:v>
                </c:pt>
                <c:pt idx="13">
                  <c:v>2190</c:v>
                </c:pt>
              </c:numCache>
            </c:numRef>
          </c:val>
          <c:smooth val="0"/>
          <c:extLst>
            <c:ext xmlns:c16="http://schemas.microsoft.com/office/drawing/2014/chart" uri="{C3380CC4-5D6E-409C-BE32-E72D297353CC}">
              <c16:uniqueId val="{00000001-E7DC-2648-A78A-7C4C67685105}"/>
            </c:ext>
          </c:extLst>
        </c:ser>
        <c:ser>
          <c:idx val="2"/>
          <c:order val="2"/>
          <c:tx>
            <c:strRef>
              <c:f>Sheet1!$D$1</c:f>
              <c:strCache>
                <c:ptCount val="1"/>
                <c:pt idx="0">
                  <c:v>MSU-N</c:v>
                </c:pt>
              </c:strCache>
            </c:strRef>
          </c:tx>
          <c:spPr>
            <a:ln w="28575" cap="rnd">
              <a:solidFill>
                <a:srgbClr val="00B0F0"/>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Sheet1!$D$2:$D$15</c:f>
              <c:numCache>
                <c:formatCode>General</c:formatCode>
                <c:ptCount val="14"/>
                <c:pt idx="0">
                  <c:v>1304</c:v>
                </c:pt>
                <c:pt idx="1">
                  <c:v>1273</c:v>
                </c:pt>
                <c:pt idx="2">
                  <c:v>1282</c:v>
                </c:pt>
                <c:pt idx="3">
                  <c:v>1334</c:v>
                </c:pt>
                <c:pt idx="4">
                  <c:v>1245</c:v>
                </c:pt>
                <c:pt idx="5">
                  <c:v>1234</c:v>
                </c:pt>
                <c:pt idx="6">
                  <c:v>1232</c:v>
                </c:pt>
                <c:pt idx="7">
                  <c:v>1154</c:v>
                </c:pt>
                <c:pt idx="8">
                  <c:v>1082</c:v>
                </c:pt>
                <c:pt idx="9">
                  <c:v>1086</c:v>
                </c:pt>
                <c:pt idx="10">
                  <c:v>1034</c:v>
                </c:pt>
                <c:pt idx="11">
                  <c:v>1050</c:v>
                </c:pt>
                <c:pt idx="12">
                  <c:v>1140</c:v>
                </c:pt>
                <c:pt idx="13">
                  <c:v>1021</c:v>
                </c:pt>
              </c:numCache>
            </c:numRef>
          </c:val>
          <c:smooth val="0"/>
          <c:extLst>
            <c:ext xmlns:c16="http://schemas.microsoft.com/office/drawing/2014/chart" uri="{C3380CC4-5D6E-409C-BE32-E72D297353CC}">
              <c16:uniqueId val="{00000000-C673-534C-AC84-65ED21FD4971}"/>
            </c:ext>
          </c:extLst>
        </c:ser>
        <c:ser>
          <c:idx val="3"/>
          <c:order val="3"/>
          <c:tx>
            <c:strRef>
              <c:f>Sheet1!$E$1</c:f>
              <c:strCache>
                <c:ptCount val="1"/>
                <c:pt idx="0">
                  <c:v>GFC MSU</c:v>
                </c:pt>
              </c:strCache>
            </c:strRef>
          </c:tx>
          <c:spPr>
            <a:ln w="28575" cap="rnd">
              <a:solidFill>
                <a:schemeClr val="accent4"/>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Sheet1!$E$2:$E$15</c:f>
              <c:numCache>
                <c:formatCode>General</c:formatCode>
                <c:ptCount val="14"/>
                <c:pt idx="0">
                  <c:v>1763</c:v>
                </c:pt>
                <c:pt idx="1">
                  <c:v>1873</c:v>
                </c:pt>
                <c:pt idx="2">
                  <c:v>1835</c:v>
                </c:pt>
                <c:pt idx="3">
                  <c:v>1875</c:v>
                </c:pt>
                <c:pt idx="4">
                  <c:v>1772</c:v>
                </c:pt>
                <c:pt idx="5">
                  <c:v>1658</c:v>
                </c:pt>
                <c:pt idx="6">
                  <c:v>1674</c:v>
                </c:pt>
                <c:pt idx="7">
                  <c:v>1691</c:v>
                </c:pt>
                <c:pt idx="8">
                  <c:v>1514</c:v>
                </c:pt>
                <c:pt idx="9">
                  <c:v>1315</c:v>
                </c:pt>
                <c:pt idx="10">
                  <c:v>1157</c:v>
                </c:pt>
                <c:pt idx="11">
                  <c:v>1185</c:v>
                </c:pt>
                <c:pt idx="12">
                  <c:v>1192</c:v>
                </c:pt>
                <c:pt idx="13">
                  <c:v>1322</c:v>
                </c:pt>
              </c:numCache>
            </c:numRef>
          </c:val>
          <c:smooth val="0"/>
          <c:extLst>
            <c:ext xmlns:c16="http://schemas.microsoft.com/office/drawing/2014/chart" uri="{C3380CC4-5D6E-409C-BE32-E72D297353CC}">
              <c16:uniqueId val="{00000001-C673-534C-AC84-65ED21FD4971}"/>
            </c:ext>
          </c:extLst>
        </c:ser>
        <c:ser>
          <c:idx val="4"/>
          <c:order val="4"/>
          <c:tx>
            <c:strRef>
              <c:f>Sheet1!$F$1</c:f>
              <c:strCache>
                <c:ptCount val="1"/>
                <c:pt idx="0">
                  <c:v>UM</c:v>
                </c:pt>
              </c:strCache>
            </c:strRef>
          </c:tx>
          <c:spPr>
            <a:ln w="28575" cap="rnd">
              <a:solidFill>
                <a:srgbClr val="70002D"/>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Sheet1!$F$2:$F$15</c:f>
              <c:numCache>
                <c:formatCode>General</c:formatCode>
                <c:ptCount val="14"/>
                <c:pt idx="0">
                  <c:v>15642</c:v>
                </c:pt>
                <c:pt idx="1">
                  <c:v>15669</c:v>
                </c:pt>
                <c:pt idx="2">
                  <c:v>14946</c:v>
                </c:pt>
                <c:pt idx="3">
                  <c:v>14525</c:v>
                </c:pt>
                <c:pt idx="4">
                  <c:v>13952</c:v>
                </c:pt>
                <c:pt idx="5">
                  <c:v>13044</c:v>
                </c:pt>
                <c:pt idx="6">
                  <c:v>12419</c:v>
                </c:pt>
                <c:pt idx="7">
                  <c:v>11865</c:v>
                </c:pt>
                <c:pt idx="8">
                  <c:v>10962</c:v>
                </c:pt>
                <c:pt idx="9">
                  <c:v>10487</c:v>
                </c:pt>
                <c:pt idx="10">
                  <c:v>9808</c:v>
                </c:pt>
                <c:pt idx="11">
                  <c:v>10106</c:v>
                </c:pt>
                <c:pt idx="12">
                  <c:v>9955</c:v>
                </c:pt>
                <c:pt idx="13">
                  <c:v>10327</c:v>
                </c:pt>
              </c:numCache>
            </c:numRef>
          </c:val>
          <c:smooth val="0"/>
          <c:extLst>
            <c:ext xmlns:c16="http://schemas.microsoft.com/office/drawing/2014/chart" uri="{C3380CC4-5D6E-409C-BE32-E72D297353CC}">
              <c16:uniqueId val="{00000002-C673-534C-AC84-65ED21FD4971}"/>
            </c:ext>
          </c:extLst>
        </c:ser>
        <c:ser>
          <c:idx val="5"/>
          <c:order val="5"/>
          <c:tx>
            <c:strRef>
              <c:f>Sheet1!$G$1</c:f>
              <c:strCache>
                <c:ptCount val="1"/>
                <c:pt idx="0">
                  <c:v>Tech</c:v>
                </c:pt>
              </c:strCache>
            </c:strRef>
          </c:tx>
          <c:spPr>
            <a:ln w="28575" cap="rnd">
              <a:solidFill>
                <a:schemeClr val="accent6"/>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Sheet1!$G$2:$G$15</c:f>
              <c:numCache>
                <c:formatCode>General</c:formatCode>
                <c:ptCount val="14"/>
                <c:pt idx="0">
                  <c:v>2304</c:v>
                </c:pt>
                <c:pt idx="1">
                  <c:v>2077</c:v>
                </c:pt>
                <c:pt idx="2">
                  <c:v>2030</c:v>
                </c:pt>
                <c:pt idx="3">
                  <c:v>2010</c:v>
                </c:pt>
                <c:pt idx="4">
                  <c:v>2085</c:v>
                </c:pt>
                <c:pt idx="5">
                  <c:v>2130</c:v>
                </c:pt>
                <c:pt idx="6">
                  <c:v>2032</c:v>
                </c:pt>
                <c:pt idx="7">
                  <c:v>1909</c:v>
                </c:pt>
                <c:pt idx="8">
                  <c:v>1844</c:v>
                </c:pt>
                <c:pt idx="9">
                  <c:v>1714</c:v>
                </c:pt>
                <c:pt idx="10">
                  <c:v>1650</c:v>
                </c:pt>
                <c:pt idx="11">
                  <c:v>1683</c:v>
                </c:pt>
                <c:pt idx="12">
                  <c:v>1625</c:v>
                </c:pt>
                <c:pt idx="13">
                  <c:v>1622</c:v>
                </c:pt>
              </c:numCache>
            </c:numRef>
          </c:val>
          <c:smooth val="0"/>
          <c:extLst>
            <c:ext xmlns:c16="http://schemas.microsoft.com/office/drawing/2014/chart" uri="{C3380CC4-5D6E-409C-BE32-E72D297353CC}">
              <c16:uniqueId val="{00000003-C673-534C-AC84-65ED21FD4971}"/>
            </c:ext>
          </c:extLst>
        </c:ser>
        <c:ser>
          <c:idx val="6"/>
          <c:order val="6"/>
          <c:tx>
            <c:strRef>
              <c:f>Sheet1!$H$1</c:f>
              <c:strCache>
                <c:ptCount val="1"/>
                <c:pt idx="0">
                  <c:v>UM Western</c:v>
                </c:pt>
              </c:strCache>
            </c:strRef>
          </c:tx>
          <c:spPr>
            <a:ln w="28575" cap="rnd">
              <a:solidFill>
                <a:schemeClr val="accent2">
                  <a:lumMod val="75000"/>
                </a:schemeClr>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Sheet1!$H$2:$H$15</c:f>
              <c:numCache>
                <c:formatCode>General</c:formatCode>
                <c:ptCount val="14"/>
                <c:pt idx="0">
                  <c:v>1365</c:v>
                </c:pt>
                <c:pt idx="1">
                  <c:v>1379</c:v>
                </c:pt>
                <c:pt idx="2">
                  <c:v>1447</c:v>
                </c:pt>
                <c:pt idx="3">
                  <c:v>1391</c:v>
                </c:pt>
                <c:pt idx="4">
                  <c:v>1340</c:v>
                </c:pt>
                <c:pt idx="5">
                  <c:v>1378</c:v>
                </c:pt>
                <c:pt idx="6">
                  <c:v>1501</c:v>
                </c:pt>
                <c:pt idx="7">
                  <c:v>1454</c:v>
                </c:pt>
                <c:pt idx="8">
                  <c:v>1372</c:v>
                </c:pt>
                <c:pt idx="9">
                  <c:v>1320</c:v>
                </c:pt>
                <c:pt idx="10">
                  <c:v>1217</c:v>
                </c:pt>
                <c:pt idx="11">
                  <c:v>1266</c:v>
                </c:pt>
                <c:pt idx="12">
                  <c:v>1289</c:v>
                </c:pt>
                <c:pt idx="13">
                  <c:v>1297</c:v>
                </c:pt>
              </c:numCache>
            </c:numRef>
          </c:val>
          <c:smooth val="0"/>
          <c:extLst>
            <c:ext xmlns:c16="http://schemas.microsoft.com/office/drawing/2014/chart" uri="{C3380CC4-5D6E-409C-BE32-E72D297353CC}">
              <c16:uniqueId val="{00000004-C673-534C-AC84-65ED21FD4971}"/>
            </c:ext>
          </c:extLst>
        </c:ser>
        <c:ser>
          <c:idx val="7"/>
          <c:order val="7"/>
          <c:tx>
            <c:strRef>
              <c:f>Sheet1!$I$1</c:f>
              <c:strCache>
                <c:ptCount val="1"/>
                <c:pt idx="0">
                  <c:v>Helena College</c:v>
                </c:pt>
              </c:strCache>
            </c:strRef>
          </c:tx>
          <c:spPr>
            <a:ln w="28575" cap="rnd">
              <a:solidFill>
                <a:schemeClr val="accent2">
                  <a:lumMod val="50000"/>
                </a:schemeClr>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Sheet1!$I$2:$I$15</c:f>
              <c:numCache>
                <c:formatCode>General</c:formatCode>
                <c:ptCount val="14"/>
                <c:pt idx="0">
                  <c:v>1500</c:v>
                </c:pt>
                <c:pt idx="1">
                  <c:v>1679</c:v>
                </c:pt>
                <c:pt idx="2">
                  <c:v>1627</c:v>
                </c:pt>
                <c:pt idx="3">
                  <c:v>1506</c:v>
                </c:pt>
                <c:pt idx="4">
                  <c:v>1531</c:v>
                </c:pt>
                <c:pt idx="5">
                  <c:v>1446</c:v>
                </c:pt>
                <c:pt idx="6">
                  <c:v>1396</c:v>
                </c:pt>
                <c:pt idx="7">
                  <c:v>1424</c:v>
                </c:pt>
                <c:pt idx="8">
                  <c:v>1530</c:v>
                </c:pt>
                <c:pt idx="9">
                  <c:v>1425</c:v>
                </c:pt>
                <c:pt idx="10">
                  <c:v>794</c:v>
                </c:pt>
                <c:pt idx="11">
                  <c:v>1468</c:v>
                </c:pt>
                <c:pt idx="12">
                  <c:v>1433</c:v>
                </c:pt>
                <c:pt idx="13">
                  <c:v>1496</c:v>
                </c:pt>
              </c:numCache>
            </c:numRef>
          </c:val>
          <c:smooth val="0"/>
          <c:extLst>
            <c:ext xmlns:c16="http://schemas.microsoft.com/office/drawing/2014/chart" uri="{C3380CC4-5D6E-409C-BE32-E72D297353CC}">
              <c16:uniqueId val="{00000005-C673-534C-AC84-65ED21FD4971}"/>
            </c:ext>
          </c:extLst>
        </c:ser>
        <c:dLbls>
          <c:showLegendKey val="0"/>
          <c:showVal val="0"/>
          <c:showCatName val="0"/>
          <c:showSerName val="0"/>
          <c:showPercent val="0"/>
          <c:showBubbleSize val="0"/>
        </c:dLbls>
        <c:smooth val="0"/>
        <c:axId val="509852080"/>
        <c:axId val="509994576"/>
      </c:lineChart>
      <c:catAx>
        <c:axId val="50985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994576"/>
        <c:crossesAt val="1000"/>
        <c:auto val="1"/>
        <c:lblAlgn val="ctr"/>
        <c:lblOffset val="100"/>
        <c:noMultiLvlLbl val="0"/>
      </c:catAx>
      <c:valAx>
        <c:axId val="509994576"/>
        <c:scaling>
          <c:orientation val="minMax"/>
          <c:max val="17500"/>
          <c:min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852080"/>
        <c:crosses val="autoZero"/>
        <c:crossBetween val="between"/>
        <c:majorUnit val="1000"/>
        <c:min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MSU</c:v>
                </c:pt>
              </c:strCache>
            </c:strRef>
          </c:tx>
          <c:spPr>
            <a:ln w="50800" cap="rnd">
              <a:solidFill>
                <a:srgbClr val="003F7F"/>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Sheet1!$B$2:$B$15</c:f>
              <c:numCache>
                <c:formatCode>General</c:formatCode>
                <c:ptCount val="14"/>
                <c:pt idx="0">
                  <c:v>10876</c:v>
                </c:pt>
                <c:pt idx="1">
                  <c:v>11535</c:v>
                </c:pt>
                <c:pt idx="2">
                  <c:v>11990</c:v>
                </c:pt>
                <c:pt idx="3">
                  <c:v>12571</c:v>
                </c:pt>
                <c:pt idx="4">
                  <c:v>12951</c:v>
                </c:pt>
                <c:pt idx="5">
                  <c:v>13098</c:v>
                </c:pt>
                <c:pt idx="6">
                  <c:v>13488</c:v>
                </c:pt>
                <c:pt idx="7">
                  <c:v>14320</c:v>
                </c:pt>
                <c:pt idx="8">
                  <c:v>14569</c:v>
                </c:pt>
                <c:pt idx="9">
                  <c:v>14649</c:v>
                </c:pt>
                <c:pt idx="10">
                  <c:v>14573</c:v>
                </c:pt>
                <c:pt idx="11">
                  <c:v>14198</c:v>
                </c:pt>
                <c:pt idx="12">
                  <c:v>14510</c:v>
                </c:pt>
                <c:pt idx="13">
                  <c:v>14610</c:v>
                </c:pt>
              </c:numCache>
            </c:numRef>
          </c:val>
          <c:smooth val="0"/>
          <c:extLst>
            <c:ext xmlns:c16="http://schemas.microsoft.com/office/drawing/2014/chart" uri="{C3380CC4-5D6E-409C-BE32-E72D297353CC}">
              <c16:uniqueId val="{00000000-E7DC-2648-A78A-7C4C67685105}"/>
            </c:ext>
          </c:extLst>
        </c:ser>
        <c:ser>
          <c:idx val="1"/>
          <c:order val="1"/>
          <c:tx>
            <c:strRef>
              <c:f>Sheet1!$C$1</c:f>
              <c:strCache>
                <c:ptCount val="1"/>
                <c:pt idx="0">
                  <c:v>MSUB</c:v>
                </c:pt>
              </c:strCache>
            </c:strRef>
          </c:tx>
          <c:spPr>
            <a:ln w="28575" cap="rnd">
              <a:solidFill>
                <a:srgbClr val="0061CC"/>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Sheet1!$C$2:$C$15</c:f>
              <c:numCache>
                <c:formatCode>General</c:formatCode>
                <c:ptCount val="14"/>
                <c:pt idx="0">
                  <c:v>3286</c:v>
                </c:pt>
                <c:pt idx="1">
                  <c:v>3495</c:v>
                </c:pt>
                <c:pt idx="2">
                  <c:v>3456</c:v>
                </c:pt>
                <c:pt idx="3">
                  <c:v>3390</c:v>
                </c:pt>
                <c:pt idx="4">
                  <c:v>3255</c:v>
                </c:pt>
                <c:pt idx="5">
                  <c:v>3111</c:v>
                </c:pt>
                <c:pt idx="6">
                  <c:v>2875</c:v>
                </c:pt>
                <c:pt idx="7">
                  <c:v>2699</c:v>
                </c:pt>
                <c:pt idx="8">
                  <c:v>2685</c:v>
                </c:pt>
                <c:pt idx="9">
                  <c:v>2645</c:v>
                </c:pt>
                <c:pt idx="10">
                  <c:v>2581</c:v>
                </c:pt>
                <c:pt idx="11">
                  <c:v>2364</c:v>
                </c:pt>
                <c:pt idx="12">
                  <c:v>2324</c:v>
                </c:pt>
                <c:pt idx="13">
                  <c:v>2274</c:v>
                </c:pt>
              </c:numCache>
            </c:numRef>
          </c:val>
          <c:smooth val="0"/>
          <c:extLst>
            <c:ext xmlns:c16="http://schemas.microsoft.com/office/drawing/2014/chart" uri="{C3380CC4-5D6E-409C-BE32-E72D297353CC}">
              <c16:uniqueId val="{00000001-E7DC-2648-A78A-7C4C67685105}"/>
            </c:ext>
          </c:extLst>
        </c:ser>
        <c:ser>
          <c:idx val="2"/>
          <c:order val="2"/>
          <c:tx>
            <c:strRef>
              <c:f>Sheet1!$D$1</c:f>
              <c:strCache>
                <c:ptCount val="1"/>
                <c:pt idx="0">
                  <c:v>MSU-N</c:v>
                </c:pt>
              </c:strCache>
            </c:strRef>
          </c:tx>
          <c:spPr>
            <a:ln w="28575" cap="rnd">
              <a:solidFill>
                <a:srgbClr val="00B0F0"/>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Sheet1!$D$2:$D$15</c:f>
              <c:numCache>
                <c:formatCode>General</c:formatCode>
                <c:ptCount val="14"/>
                <c:pt idx="0">
                  <c:v>1118</c:v>
                </c:pt>
                <c:pt idx="1">
                  <c:v>1153</c:v>
                </c:pt>
                <c:pt idx="2">
                  <c:v>1125</c:v>
                </c:pt>
                <c:pt idx="3">
                  <c:v>1145</c:v>
                </c:pt>
                <c:pt idx="4">
                  <c:v>1147</c:v>
                </c:pt>
                <c:pt idx="5">
                  <c:v>1103</c:v>
                </c:pt>
                <c:pt idx="6">
                  <c:v>1095</c:v>
                </c:pt>
                <c:pt idx="7">
                  <c:v>1123</c:v>
                </c:pt>
                <c:pt idx="8">
                  <c:v>1073</c:v>
                </c:pt>
                <c:pt idx="9">
                  <c:v>1003</c:v>
                </c:pt>
                <c:pt idx="10">
                  <c:v>987</c:v>
                </c:pt>
                <c:pt idx="11">
                  <c:v>896</c:v>
                </c:pt>
                <c:pt idx="12">
                  <c:v>872</c:v>
                </c:pt>
                <c:pt idx="13">
                  <c:v>898</c:v>
                </c:pt>
              </c:numCache>
            </c:numRef>
          </c:val>
          <c:smooth val="0"/>
          <c:extLst>
            <c:ext xmlns:c16="http://schemas.microsoft.com/office/drawing/2014/chart" uri="{C3380CC4-5D6E-409C-BE32-E72D297353CC}">
              <c16:uniqueId val="{00000002-E7DC-2648-A78A-7C4C67685105}"/>
            </c:ext>
          </c:extLst>
        </c:ser>
        <c:ser>
          <c:idx val="3"/>
          <c:order val="3"/>
          <c:tx>
            <c:strRef>
              <c:f>Sheet1!$E$1</c:f>
              <c:strCache>
                <c:ptCount val="1"/>
                <c:pt idx="0">
                  <c:v>GFC MSU</c:v>
                </c:pt>
              </c:strCache>
            </c:strRef>
          </c:tx>
          <c:spPr>
            <a:ln w="28575" cap="rnd">
              <a:solidFill>
                <a:schemeClr val="accent4"/>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Sheet1!$E$2:$E$15</c:f>
              <c:numCache>
                <c:formatCode>General</c:formatCode>
                <c:ptCount val="14"/>
                <c:pt idx="0">
                  <c:v>1318</c:v>
                </c:pt>
                <c:pt idx="1">
                  <c:v>1414</c:v>
                </c:pt>
                <c:pt idx="2">
                  <c:v>1464</c:v>
                </c:pt>
                <c:pt idx="3">
                  <c:v>1407</c:v>
                </c:pt>
                <c:pt idx="4">
                  <c:v>1375</c:v>
                </c:pt>
                <c:pt idx="5">
                  <c:v>1281</c:v>
                </c:pt>
                <c:pt idx="6">
                  <c:v>1220</c:v>
                </c:pt>
                <c:pt idx="7">
                  <c:v>1180</c:v>
                </c:pt>
                <c:pt idx="8">
                  <c:v>1128</c:v>
                </c:pt>
                <c:pt idx="9">
                  <c:v>1030</c:v>
                </c:pt>
                <c:pt idx="10">
                  <c:v>860</c:v>
                </c:pt>
                <c:pt idx="11">
                  <c:v>816</c:v>
                </c:pt>
                <c:pt idx="12">
                  <c:v>791</c:v>
                </c:pt>
                <c:pt idx="13">
                  <c:v>830</c:v>
                </c:pt>
              </c:numCache>
            </c:numRef>
          </c:val>
          <c:smooth val="0"/>
          <c:extLst>
            <c:ext xmlns:c16="http://schemas.microsoft.com/office/drawing/2014/chart" uri="{C3380CC4-5D6E-409C-BE32-E72D297353CC}">
              <c16:uniqueId val="{0000000C-E7DC-2648-A78A-7C4C67685105}"/>
            </c:ext>
          </c:extLst>
        </c:ser>
        <c:ser>
          <c:idx val="4"/>
          <c:order val="4"/>
          <c:tx>
            <c:strRef>
              <c:f>Sheet1!$F$1</c:f>
              <c:strCache>
                <c:ptCount val="1"/>
                <c:pt idx="0">
                  <c:v>UM</c:v>
                </c:pt>
              </c:strCache>
            </c:strRef>
          </c:tx>
          <c:spPr>
            <a:ln w="28575" cap="rnd">
              <a:solidFill>
                <a:srgbClr val="70002E"/>
              </a:solidFill>
              <a:round/>
            </a:ln>
            <a:effectLst/>
          </c:spPr>
          <c:marker>
            <c:symbol val="none"/>
          </c:marker>
          <c:dPt>
            <c:idx val="11"/>
            <c:marker>
              <c:symbol val="none"/>
            </c:marker>
            <c:bubble3D val="0"/>
            <c:extLst>
              <c:ext xmlns:c16="http://schemas.microsoft.com/office/drawing/2014/chart" uri="{C3380CC4-5D6E-409C-BE32-E72D297353CC}">
                <c16:uniqueId val="{00000000-426B-E94D-961D-348FDCDF86C7}"/>
              </c:ext>
            </c:extLst>
          </c:dPt>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Sheet1!$F$2:$F$15</c:f>
              <c:numCache>
                <c:formatCode>General</c:formatCode>
                <c:ptCount val="14"/>
                <c:pt idx="0">
                  <c:v>11717</c:v>
                </c:pt>
                <c:pt idx="1">
                  <c:v>12342</c:v>
                </c:pt>
                <c:pt idx="2">
                  <c:v>12135</c:v>
                </c:pt>
                <c:pt idx="3">
                  <c:v>11397</c:v>
                </c:pt>
                <c:pt idx="4">
                  <c:v>10565</c:v>
                </c:pt>
                <c:pt idx="5">
                  <c:v>10319</c:v>
                </c:pt>
                <c:pt idx="6">
                  <c:v>9903</c:v>
                </c:pt>
                <c:pt idx="7">
                  <c:v>9309</c:v>
                </c:pt>
                <c:pt idx="8">
                  <c:v>8831</c:v>
                </c:pt>
                <c:pt idx="9">
                  <c:v>8171</c:v>
                </c:pt>
                <c:pt idx="10">
                  <c:v>7672</c:v>
                </c:pt>
                <c:pt idx="11">
                  <c:v>7148</c:v>
                </c:pt>
                <c:pt idx="12">
                  <c:v>7190</c:v>
                </c:pt>
                <c:pt idx="13">
                  <c:v>7113</c:v>
                </c:pt>
              </c:numCache>
            </c:numRef>
          </c:val>
          <c:smooth val="0"/>
          <c:extLst>
            <c:ext xmlns:c16="http://schemas.microsoft.com/office/drawing/2014/chart" uri="{C3380CC4-5D6E-409C-BE32-E72D297353CC}">
              <c16:uniqueId val="{0000000D-E7DC-2648-A78A-7C4C67685105}"/>
            </c:ext>
          </c:extLst>
        </c:ser>
        <c:ser>
          <c:idx val="5"/>
          <c:order val="5"/>
          <c:tx>
            <c:strRef>
              <c:f>Sheet1!$G$1</c:f>
              <c:strCache>
                <c:ptCount val="1"/>
                <c:pt idx="0">
                  <c:v>Tech</c:v>
                </c:pt>
              </c:strCache>
            </c:strRef>
          </c:tx>
          <c:spPr>
            <a:ln w="28575" cap="rnd">
              <a:solidFill>
                <a:schemeClr val="accent6"/>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Sheet1!$G$2:$G$15</c:f>
              <c:numCache>
                <c:formatCode>General</c:formatCode>
                <c:ptCount val="14"/>
                <c:pt idx="0">
                  <c:v>2109</c:v>
                </c:pt>
                <c:pt idx="1">
                  <c:v>2241</c:v>
                </c:pt>
                <c:pt idx="2">
                  <c:v>2131</c:v>
                </c:pt>
                <c:pt idx="3">
                  <c:v>2121</c:v>
                </c:pt>
                <c:pt idx="4">
                  <c:v>2162</c:v>
                </c:pt>
                <c:pt idx="5">
                  <c:v>2238</c:v>
                </c:pt>
                <c:pt idx="6">
                  <c:v>2255</c:v>
                </c:pt>
                <c:pt idx="7">
                  <c:v>2190</c:v>
                </c:pt>
                <c:pt idx="8">
                  <c:v>1988</c:v>
                </c:pt>
                <c:pt idx="9">
                  <c:v>1866</c:v>
                </c:pt>
                <c:pt idx="10">
                  <c:v>1733</c:v>
                </c:pt>
                <c:pt idx="11">
                  <c:v>1676</c:v>
                </c:pt>
                <c:pt idx="12">
                  <c:v>1647</c:v>
                </c:pt>
                <c:pt idx="13">
                  <c:v>1590</c:v>
                </c:pt>
              </c:numCache>
            </c:numRef>
          </c:val>
          <c:smooth val="0"/>
          <c:extLst>
            <c:ext xmlns:c16="http://schemas.microsoft.com/office/drawing/2014/chart" uri="{C3380CC4-5D6E-409C-BE32-E72D297353CC}">
              <c16:uniqueId val="{0000000E-E7DC-2648-A78A-7C4C67685105}"/>
            </c:ext>
          </c:extLst>
        </c:ser>
        <c:ser>
          <c:idx val="6"/>
          <c:order val="6"/>
          <c:tx>
            <c:strRef>
              <c:f>Sheet1!$H$1</c:f>
              <c:strCache>
                <c:ptCount val="1"/>
                <c:pt idx="0">
                  <c:v>UM Western</c:v>
                </c:pt>
              </c:strCache>
            </c:strRef>
          </c:tx>
          <c:spPr>
            <a:ln w="28575" cap="rnd">
              <a:solidFill>
                <a:schemeClr val="accent2">
                  <a:lumMod val="75000"/>
                </a:schemeClr>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Sheet1!$H$2:$H$15</c:f>
              <c:numCache>
                <c:formatCode>General</c:formatCode>
                <c:ptCount val="14"/>
                <c:pt idx="0">
                  <c:v>1255</c:v>
                </c:pt>
                <c:pt idx="1">
                  <c:v>1355</c:v>
                </c:pt>
                <c:pt idx="2">
                  <c:v>1352</c:v>
                </c:pt>
                <c:pt idx="3">
                  <c:v>1393</c:v>
                </c:pt>
                <c:pt idx="4">
                  <c:v>1393</c:v>
                </c:pt>
                <c:pt idx="5">
                  <c:v>1345</c:v>
                </c:pt>
                <c:pt idx="6">
                  <c:v>1347</c:v>
                </c:pt>
                <c:pt idx="7">
                  <c:v>1449</c:v>
                </c:pt>
                <c:pt idx="8">
                  <c:v>1437</c:v>
                </c:pt>
                <c:pt idx="9">
                  <c:v>1363</c:v>
                </c:pt>
                <c:pt idx="10">
                  <c:v>1321</c:v>
                </c:pt>
                <c:pt idx="11">
                  <c:v>1214</c:v>
                </c:pt>
                <c:pt idx="12">
                  <c:v>1205</c:v>
                </c:pt>
                <c:pt idx="13">
                  <c:v>1212</c:v>
                </c:pt>
              </c:numCache>
            </c:numRef>
          </c:val>
          <c:smooth val="0"/>
          <c:extLst>
            <c:ext xmlns:c16="http://schemas.microsoft.com/office/drawing/2014/chart" uri="{C3380CC4-5D6E-409C-BE32-E72D297353CC}">
              <c16:uniqueId val="{0000000F-E7DC-2648-A78A-7C4C67685105}"/>
            </c:ext>
          </c:extLst>
        </c:ser>
        <c:ser>
          <c:idx val="7"/>
          <c:order val="7"/>
          <c:tx>
            <c:strRef>
              <c:f>Sheet1!$I$1</c:f>
              <c:strCache>
                <c:ptCount val="1"/>
                <c:pt idx="0">
                  <c:v>Helena College</c:v>
                </c:pt>
              </c:strCache>
            </c:strRef>
          </c:tx>
          <c:spPr>
            <a:ln w="28575" cap="rnd">
              <a:solidFill>
                <a:schemeClr val="accent2">
                  <a:lumMod val="60000"/>
                </a:schemeClr>
              </a:solidFill>
              <a:round/>
            </a:ln>
            <a:effectLst/>
          </c:spPr>
          <c:marker>
            <c:symbol val="none"/>
          </c:marker>
          <c:cat>
            <c:strRef>
              <c:f>Sheet1!$A$2:$A$15</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Sheet1!$I$2:$I$15</c:f>
              <c:numCache>
                <c:formatCode>General</c:formatCode>
                <c:ptCount val="14"/>
                <c:pt idx="0">
                  <c:v>1007</c:v>
                </c:pt>
                <c:pt idx="1">
                  <c:v>1162</c:v>
                </c:pt>
                <c:pt idx="2">
                  <c:v>1187</c:v>
                </c:pt>
                <c:pt idx="3">
                  <c:v>1102</c:v>
                </c:pt>
                <c:pt idx="4">
                  <c:v>969</c:v>
                </c:pt>
                <c:pt idx="5">
                  <c:v>943</c:v>
                </c:pt>
                <c:pt idx="6">
                  <c:v>857</c:v>
                </c:pt>
                <c:pt idx="7">
                  <c:v>856</c:v>
                </c:pt>
                <c:pt idx="8">
                  <c:v>836</c:v>
                </c:pt>
                <c:pt idx="9">
                  <c:v>805</c:v>
                </c:pt>
                <c:pt idx="10">
                  <c:v>747</c:v>
                </c:pt>
                <c:pt idx="11">
                  <c:v>657</c:v>
                </c:pt>
                <c:pt idx="12">
                  <c:v>658</c:v>
                </c:pt>
                <c:pt idx="13">
                  <c:v>673</c:v>
                </c:pt>
              </c:numCache>
            </c:numRef>
          </c:val>
          <c:smooth val="0"/>
          <c:extLst>
            <c:ext xmlns:c16="http://schemas.microsoft.com/office/drawing/2014/chart" uri="{C3380CC4-5D6E-409C-BE32-E72D297353CC}">
              <c16:uniqueId val="{00000010-E7DC-2648-A78A-7C4C67685105}"/>
            </c:ext>
          </c:extLst>
        </c:ser>
        <c:dLbls>
          <c:showLegendKey val="0"/>
          <c:showVal val="0"/>
          <c:showCatName val="0"/>
          <c:showSerName val="0"/>
          <c:showPercent val="0"/>
          <c:showBubbleSize val="0"/>
        </c:dLbls>
        <c:smooth val="0"/>
        <c:axId val="509852080"/>
        <c:axId val="509994576"/>
      </c:lineChart>
      <c:catAx>
        <c:axId val="50985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994576"/>
        <c:crosses val="autoZero"/>
        <c:auto val="1"/>
        <c:lblAlgn val="ctr"/>
        <c:lblOffset val="100"/>
        <c:noMultiLvlLbl val="0"/>
      </c:catAx>
      <c:valAx>
        <c:axId val="509994576"/>
        <c:scaling>
          <c:orientation val="minMax"/>
          <c:max val="15500"/>
          <c:min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85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FTE</c:v>
                </c:pt>
              </c:strCache>
            </c:strRef>
          </c:tx>
          <c:spPr>
            <a:ln w="63500" cap="rnd">
              <a:solidFill>
                <a:srgbClr val="F3B329"/>
              </a:solidFill>
              <a:round/>
            </a:ln>
            <a:effectLst/>
          </c:spPr>
          <c:marker>
            <c:symbol val="none"/>
          </c:marker>
          <c:dLbls>
            <c:spPr>
              <a:noFill/>
              <a:ln>
                <a:noFill/>
              </a:ln>
              <a:effectLst/>
            </c:spPr>
            <c:txPr>
              <a:bodyPr rot="0" spcFirstLastPara="1" vertOverflow="ellipsis" wrap="square" lIns="91440" tIns="91440" rIns="38100" bIns="19050" anchor="t" anchorCtr="0">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Sheet1!$B$2:$B$15</c:f>
              <c:numCache>
                <c:formatCode>General</c:formatCode>
                <c:ptCount val="14"/>
                <c:pt idx="0">
                  <c:v>11528</c:v>
                </c:pt>
                <c:pt idx="1">
                  <c:v>12091</c:v>
                </c:pt>
                <c:pt idx="2">
                  <c:v>12754</c:v>
                </c:pt>
                <c:pt idx="3">
                  <c:v>13302</c:v>
                </c:pt>
                <c:pt idx="4">
                  <c:v>13456</c:v>
                </c:pt>
                <c:pt idx="5">
                  <c:v>13855</c:v>
                </c:pt>
                <c:pt idx="6">
                  <c:v>14798</c:v>
                </c:pt>
                <c:pt idx="7">
                  <c:v>15124</c:v>
                </c:pt>
                <c:pt idx="8">
                  <c:v>15284</c:v>
                </c:pt>
                <c:pt idx="9">
                  <c:v>15121</c:v>
                </c:pt>
                <c:pt idx="10">
                  <c:v>14656</c:v>
                </c:pt>
                <c:pt idx="11">
                  <c:v>15013</c:v>
                </c:pt>
                <c:pt idx="12">
                  <c:v>15109</c:v>
                </c:pt>
                <c:pt idx="13">
                  <c:v>15411</c:v>
                </c:pt>
              </c:numCache>
            </c:numRef>
          </c:val>
          <c:smooth val="0"/>
          <c:extLst>
            <c:ext xmlns:c16="http://schemas.microsoft.com/office/drawing/2014/chart" uri="{C3380CC4-5D6E-409C-BE32-E72D297353CC}">
              <c16:uniqueId val="{00000000-787A-0E43-9113-3E9FE9423473}"/>
            </c:ext>
          </c:extLst>
        </c:ser>
        <c:dLbls>
          <c:showLegendKey val="0"/>
          <c:showVal val="0"/>
          <c:showCatName val="0"/>
          <c:showSerName val="0"/>
          <c:showPercent val="0"/>
          <c:showBubbleSize val="0"/>
        </c:dLbls>
        <c:smooth val="0"/>
        <c:axId val="62547440"/>
        <c:axId val="62551120"/>
      </c:lineChart>
      <c:catAx>
        <c:axId val="6254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551120"/>
        <c:crosses val="autoZero"/>
        <c:auto val="1"/>
        <c:lblAlgn val="ctr"/>
        <c:lblOffset val="100"/>
        <c:noMultiLvlLbl val="0"/>
      </c:catAx>
      <c:valAx>
        <c:axId val="62551120"/>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547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New Undergrads</c:v>
                </c:pt>
              </c:strCache>
            </c:strRef>
          </c:tx>
          <c:spPr>
            <a:solidFill>
              <a:srgbClr val="003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Sheet1!$B$2:$B$14</c:f>
              <c:numCache>
                <c:formatCode>General</c:formatCode>
                <c:ptCount val="13"/>
                <c:pt idx="0">
                  <c:v>50</c:v>
                </c:pt>
                <c:pt idx="1">
                  <c:v>58</c:v>
                </c:pt>
                <c:pt idx="2">
                  <c:v>55</c:v>
                </c:pt>
                <c:pt idx="3">
                  <c:v>59</c:v>
                </c:pt>
                <c:pt idx="4">
                  <c:v>63</c:v>
                </c:pt>
                <c:pt idx="5">
                  <c:v>70</c:v>
                </c:pt>
                <c:pt idx="6">
                  <c:v>71</c:v>
                </c:pt>
                <c:pt idx="7">
                  <c:v>71</c:v>
                </c:pt>
                <c:pt idx="8">
                  <c:v>78</c:v>
                </c:pt>
                <c:pt idx="9">
                  <c:v>72</c:v>
                </c:pt>
                <c:pt idx="10">
                  <c:v>72</c:v>
                </c:pt>
                <c:pt idx="11">
                  <c:v>76</c:v>
                </c:pt>
                <c:pt idx="12">
                  <c:v>81</c:v>
                </c:pt>
              </c:numCache>
            </c:numRef>
          </c:val>
          <c:extLst>
            <c:ext xmlns:c16="http://schemas.microsoft.com/office/drawing/2014/chart" uri="{C3380CC4-5D6E-409C-BE32-E72D297353CC}">
              <c16:uniqueId val="{00000000-7A69-7548-9DE2-8EC25CE48EA9}"/>
            </c:ext>
          </c:extLst>
        </c:ser>
        <c:ser>
          <c:idx val="1"/>
          <c:order val="1"/>
          <c:tx>
            <c:strRef>
              <c:f>Sheet1!$C$1</c:f>
              <c:strCache>
                <c:ptCount val="1"/>
                <c:pt idx="0">
                  <c:v>All Undergrads</c:v>
                </c:pt>
              </c:strCache>
            </c:strRef>
          </c:tx>
          <c:spPr>
            <a:solidFill>
              <a:srgbClr val="FFCB05"/>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Sheet1!$C$2:$C$14</c:f>
              <c:numCache>
                <c:formatCode>General</c:formatCode>
                <c:ptCount val="13"/>
                <c:pt idx="0">
                  <c:v>46</c:v>
                </c:pt>
                <c:pt idx="1">
                  <c:v>50</c:v>
                </c:pt>
                <c:pt idx="2">
                  <c:v>51</c:v>
                </c:pt>
                <c:pt idx="3">
                  <c:v>53</c:v>
                </c:pt>
                <c:pt idx="4">
                  <c:v>55</c:v>
                </c:pt>
                <c:pt idx="5">
                  <c:v>57</c:v>
                </c:pt>
                <c:pt idx="6">
                  <c:v>58</c:v>
                </c:pt>
                <c:pt idx="7">
                  <c:v>59</c:v>
                </c:pt>
                <c:pt idx="8">
                  <c:v>60</c:v>
                </c:pt>
                <c:pt idx="9">
                  <c:v>59</c:v>
                </c:pt>
                <c:pt idx="10">
                  <c:v>57</c:v>
                </c:pt>
                <c:pt idx="11">
                  <c:v>61</c:v>
                </c:pt>
                <c:pt idx="12">
                  <c:v>64</c:v>
                </c:pt>
              </c:numCache>
            </c:numRef>
          </c:val>
          <c:extLst>
            <c:ext xmlns:c16="http://schemas.microsoft.com/office/drawing/2014/chart" uri="{C3380CC4-5D6E-409C-BE32-E72D297353CC}">
              <c16:uniqueId val="{00000001-7A69-7548-9DE2-8EC25CE48EA9}"/>
            </c:ext>
          </c:extLst>
        </c:ser>
        <c:dLbls>
          <c:showLegendKey val="0"/>
          <c:showVal val="0"/>
          <c:showCatName val="0"/>
          <c:showSerName val="0"/>
          <c:showPercent val="0"/>
          <c:showBubbleSize val="0"/>
        </c:dLbls>
        <c:gapWidth val="100"/>
        <c:overlap val="-27"/>
        <c:axId val="1066563440"/>
        <c:axId val="1066565168"/>
      </c:barChart>
      <c:catAx>
        <c:axId val="106656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6565168"/>
        <c:crosses val="autoZero"/>
        <c:auto val="1"/>
        <c:lblAlgn val="ctr"/>
        <c:lblOffset val="100"/>
        <c:noMultiLvlLbl val="0"/>
      </c:catAx>
      <c:valAx>
        <c:axId val="106656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656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762862095756833E-2"/>
          <c:y val="1.8964891709563947E-2"/>
          <c:w val="0.9003148181914824"/>
          <c:h val="0.76748654235442038"/>
        </c:manualLayout>
      </c:layout>
      <c:lineChart>
        <c:grouping val="standard"/>
        <c:varyColors val="0"/>
        <c:ser>
          <c:idx val="0"/>
          <c:order val="0"/>
          <c:tx>
            <c:strRef>
              <c:f>Sheet1!$B$1</c:f>
              <c:strCache>
                <c:ptCount val="1"/>
                <c:pt idx="0">
                  <c:v>Series 1</c:v>
                </c:pt>
              </c:strCache>
            </c:strRef>
          </c:tx>
          <c:spPr>
            <a:ln w="38100" cap="flat" cmpd="dbl" algn="ctr">
              <a:solidFill>
                <a:srgbClr val="132654"/>
              </a:solidFill>
              <a:miter lim="800000"/>
            </a:ln>
            <a:effectLst/>
          </c:spPr>
          <c:marker>
            <c:symbol val="none"/>
          </c:marker>
          <c:dPt>
            <c:idx val="1"/>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26-B8D2-4144-BAC5-A8C6613BDE5B}"/>
              </c:ext>
            </c:extLst>
          </c:dPt>
          <c:dPt>
            <c:idx val="2"/>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25-B8D2-4144-BAC5-A8C6613BDE5B}"/>
              </c:ext>
            </c:extLst>
          </c:dPt>
          <c:dPt>
            <c:idx val="3"/>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24-B8D2-4144-BAC5-A8C6613BDE5B}"/>
              </c:ext>
            </c:extLst>
          </c:dPt>
          <c:dPt>
            <c:idx val="4"/>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23-B8D2-4144-BAC5-A8C6613BDE5B}"/>
              </c:ext>
            </c:extLst>
          </c:dPt>
          <c:dPt>
            <c:idx val="5"/>
            <c:marker>
              <c:symbol val="none"/>
            </c:marker>
            <c:bubble3D val="0"/>
            <c:spPr>
              <a:ln w="38100" cap="rnd" cmpd="sng" algn="ctr">
                <a:solidFill>
                  <a:srgbClr val="132654"/>
                </a:solidFill>
                <a:miter lim="800000"/>
              </a:ln>
              <a:effectLst/>
            </c:spPr>
            <c:extLst>
              <c:ext xmlns:c16="http://schemas.microsoft.com/office/drawing/2014/chart" uri="{C3380CC4-5D6E-409C-BE32-E72D297353CC}">
                <c16:uniqueId val="{00000022-B8D2-4144-BAC5-A8C6613BDE5B}"/>
              </c:ext>
            </c:extLst>
          </c:dPt>
          <c:dPt>
            <c:idx val="6"/>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21-B8D2-4144-BAC5-A8C6613BDE5B}"/>
              </c:ext>
            </c:extLst>
          </c:dPt>
          <c:dPt>
            <c:idx val="7"/>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20-B8D2-4144-BAC5-A8C6613BDE5B}"/>
              </c:ext>
            </c:extLst>
          </c:dPt>
          <c:dPt>
            <c:idx val="8"/>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F-B8D2-4144-BAC5-A8C6613BDE5B}"/>
              </c:ext>
            </c:extLst>
          </c:dPt>
          <c:dPt>
            <c:idx val="9"/>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E-B8D2-4144-BAC5-A8C6613BDE5B}"/>
              </c:ext>
            </c:extLst>
          </c:dPt>
          <c:dPt>
            <c:idx val="10"/>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D-B8D2-4144-BAC5-A8C6613BDE5B}"/>
              </c:ext>
            </c:extLst>
          </c:dPt>
          <c:dPt>
            <c:idx val="11"/>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C-B8D2-4144-BAC5-A8C6613BDE5B}"/>
              </c:ext>
            </c:extLst>
          </c:dPt>
          <c:dPt>
            <c:idx val="12"/>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B-B8D2-4144-BAC5-A8C6613BDE5B}"/>
              </c:ext>
            </c:extLst>
          </c:dPt>
          <c:dPt>
            <c:idx val="13"/>
            <c:marker>
              <c:symbol val="none"/>
            </c:marker>
            <c:bubble3D val="0"/>
            <c:spPr>
              <a:ln w="38100" cap="flat" cmpd="sng" algn="ctr">
                <a:solidFill>
                  <a:srgbClr val="132654"/>
                </a:solidFill>
                <a:miter lim="800000"/>
              </a:ln>
              <a:effectLst/>
            </c:spPr>
            <c:extLst>
              <c:ext xmlns:c16="http://schemas.microsoft.com/office/drawing/2014/chart" uri="{C3380CC4-5D6E-409C-BE32-E72D297353CC}">
                <c16:uniqueId val="{00000019-B8D2-4144-BAC5-A8C6613BDE5B}"/>
              </c:ext>
            </c:extLst>
          </c:dPt>
          <c:dPt>
            <c:idx val="14"/>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A-B8D2-4144-BAC5-A8C6613BDE5B}"/>
              </c:ext>
            </c:extLst>
          </c:dPt>
          <c:dPt>
            <c:idx val="15"/>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8-B8D2-4144-BAC5-A8C6613BDE5B}"/>
              </c:ext>
            </c:extLst>
          </c:dPt>
          <c:dPt>
            <c:idx val="16"/>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7-B8D2-4144-BAC5-A8C6613BDE5B}"/>
              </c:ext>
            </c:extLst>
          </c:dPt>
          <c:dPt>
            <c:idx val="17"/>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6-B8D2-4144-BAC5-A8C6613BDE5B}"/>
              </c:ext>
            </c:extLst>
          </c:dPt>
          <c:dPt>
            <c:idx val="18"/>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5-B8D2-4144-BAC5-A8C6613BDE5B}"/>
              </c:ext>
            </c:extLst>
          </c:dPt>
          <c:dPt>
            <c:idx val="19"/>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4-B8D2-4144-BAC5-A8C6613BDE5B}"/>
              </c:ext>
            </c:extLst>
          </c:dPt>
          <c:dPt>
            <c:idx val="20"/>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3-B8D2-4144-BAC5-A8C6613BDE5B}"/>
              </c:ext>
            </c:extLst>
          </c:dPt>
          <c:dPt>
            <c:idx val="21"/>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2-B8D2-4144-BAC5-A8C6613BDE5B}"/>
              </c:ext>
            </c:extLst>
          </c:dPt>
          <c:dPt>
            <c:idx val="22"/>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0-B8D2-4144-BAC5-A8C6613BDE5B}"/>
              </c:ext>
            </c:extLst>
          </c:dPt>
          <c:dPt>
            <c:idx val="23"/>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11-B8D2-4144-BAC5-A8C6613BDE5B}"/>
              </c:ext>
            </c:extLst>
          </c:dPt>
          <c:dPt>
            <c:idx val="24"/>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F-B8D2-4144-BAC5-A8C6613BDE5B}"/>
              </c:ext>
            </c:extLst>
          </c:dPt>
          <c:dPt>
            <c:idx val="25"/>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E-B8D2-4144-BAC5-A8C6613BDE5B}"/>
              </c:ext>
            </c:extLst>
          </c:dPt>
          <c:dPt>
            <c:idx val="26"/>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D-B8D2-4144-BAC5-A8C6613BDE5B}"/>
              </c:ext>
            </c:extLst>
          </c:dPt>
          <c:dPt>
            <c:idx val="27"/>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C-B8D2-4144-BAC5-A8C6613BDE5B}"/>
              </c:ext>
            </c:extLst>
          </c:dPt>
          <c:dPt>
            <c:idx val="28"/>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B-B8D2-4144-BAC5-A8C6613BDE5B}"/>
              </c:ext>
            </c:extLst>
          </c:dPt>
          <c:dPt>
            <c:idx val="29"/>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A-B8D2-4144-BAC5-A8C6613BDE5B}"/>
              </c:ext>
            </c:extLst>
          </c:dPt>
          <c:dPt>
            <c:idx val="30"/>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9-B8D2-4144-BAC5-A8C6613BDE5B}"/>
              </c:ext>
            </c:extLst>
          </c:dPt>
          <c:dPt>
            <c:idx val="31"/>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8-B8D2-4144-BAC5-A8C6613BDE5B}"/>
              </c:ext>
            </c:extLst>
          </c:dPt>
          <c:dPt>
            <c:idx val="32"/>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7-B8D2-4144-BAC5-A8C6613BDE5B}"/>
              </c:ext>
            </c:extLst>
          </c:dPt>
          <c:dPt>
            <c:idx val="33"/>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6-B8D2-4144-BAC5-A8C6613BDE5B}"/>
              </c:ext>
            </c:extLst>
          </c:dPt>
          <c:dPt>
            <c:idx val="34"/>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5-B8D2-4144-BAC5-A8C6613BDE5B}"/>
              </c:ext>
            </c:extLst>
          </c:dPt>
          <c:dPt>
            <c:idx val="35"/>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04-B8D2-4144-BAC5-A8C6613BDE5B}"/>
              </c:ext>
            </c:extLst>
          </c:dPt>
          <c:dPt>
            <c:idx val="36"/>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46-4AE8-AC49-8112-C1BCAD479A03}"/>
              </c:ext>
            </c:extLst>
          </c:dPt>
          <c:dPt>
            <c:idx val="37"/>
            <c:marker>
              <c:symbol val="none"/>
            </c:marker>
            <c:bubble3D val="0"/>
            <c:spPr>
              <a:ln w="38100" cap="rnd" cmpd="sng" algn="ctr">
                <a:solidFill>
                  <a:srgbClr val="132654"/>
                </a:solidFill>
                <a:miter lim="800000"/>
              </a:ln>
              <a:effectLst/>
            </c:spPr>
            <c:extLst>
              <c:ext xmlns:c16="http://schemas.microsoft.com/office/drawing/2014/chart" uri="{C3380CC4-5D6E-409C-BE32-E72D297353CC}">
                <c16:uniqueId val="{00000048-5CD9-474C-A8CE-81C26DB720A7}"/>
              </c:ext>
            </c:extLst>
          </c:dPt>
          <c:dPt>
            <c:idx val="38"/>
            <c:marker>
              <c:symbol val="none"/>
            </c:marker>
            <c:bubble3D val="0"/>
            <c:spPr>
              <a:ln w="38100" cap="rnd" cmpd="sng" algn="ctr">
                <a:solidFill>
                  <a:srgbClr val="132654"/>
                </a:solidFill>
                <a:round/>
              </a:ln>
              <a:effectLst/>
            </c:spPr>
            <c:extLst>
              <c:ext xmlns:c16="http://schemas.microsoft.com/office/drawing/2014/chart" uri="{C3380CC4-5D6E-409C-BE32-E72D297353CC}">
                <c16:uniqueId val="{00000049-5CD9-474C-A8CE-81C26DB720A7}"/>
              </c:ext>
            </c:extLst>
          </c:dPt>
          <c:dLbls>
            <c:delete val="1"/>
          </c:dLbls>
          <c:cat>
            <c:numRef>
              <c:f>Sheet1!$A$2:$A$40</c:f>
              <c:numCache>
                <c:formatCode>General</c:formatCode>
                <c:ptCount val="39"/>
                <c:pt idx="1">
                  <c:v>1986</c:v>
                </c:pt>
                <c:pt idx="3">
                  <c:v>1988</c:v>
                </c:pt>
                <c:pt idx="5">
                  <c:v>1990</c:v>
                </c:pt>
                <c:pt idx="7">
                  <c:v>1992</c:v>
                </c:pt>
                <c:pt idx="9">
                  <c:v>1994</c:v>
                </c:pt>
                <c:pt idx="11">
                  <c:v>1996</c:v>
                </c:pt>
                <c:pt idx="13">
                  <c:v>1998</c:v>
                </c:pt>
                <c:pt idx="15">
                  <c:v>2000</c:v>
                </c:pt>
                <c:pt idx="17">
                  <c:v>2002</c:v>
                </c:pt>
                <c:pt idx="19">
                  <c:v>2004</c:v>
                </c:pt>
                <c:pt idx="21">
                  <c:v>2006</c:v>
                </c:pt>
                <c:pt idx="23">
                  <c:v>2008</c:v>
                </c:pt>
                <c:pt idx="25">
                  <c:v>2010</c:v>
                </c:pt>
                <c:pt idx="27">
                  <c:v>2012</c:v>
                </c:pt>
                <c:pt idx="29">
                  <c:v>2014</c:v>
                </c:pt>
                <c:pt idx="31">
                  <c:v>2016</c:v>
                </c:pt>
                <c:pt idx="33">
                  <c:v>2018</c:v>
                </c:pt>
                <c:pt idx="35">
                  <c:v>2020</c:v>
                </c:pt>
                <c:pt idx="37">
                  <c:v>2022</c:v>
                </c:pt>
              </c:numCache>
            </c:numRef>
          </c:cat>
          <c:val>
            <c:numRef>
              <c:f>Sheet1!$B$2:$B$40</c:f>
              <c:numCache>
                <c:formatCode>_("$"* #,##0_);_("$"* \(#,##0\);_("$"* "-"??_);_(@_)</c:formatCode>
                <c:ptCount val="39"/>
                <c:pt idx="0">
                  <c:v>19000000</c:v>
                </c:pt>
                <c:pt idx="1">
                  <c:v>20500000</c:v>
                </c:pt>
                <c:pt idx="2">
                  <c:v>23000000</c:v>
                </c:pt>
                <c:pt idx="3">
                  <c:v>25000000</c:v>
                </c:pt>
                <c:pt idx="4">
                  <c:v>26000000</c:v>
                </c:pt>
                <c:pt idx="5">
                  <c:v>30500000</c:v>
                </c:pt>
                <c:pt idx="6">
                  <c:v>31000000</c:v>
                </c:pt>
                <c:pt idx="7">
                  <c:v>35000000</c:v>
                </c:pt>
                <c:pt idx="8">
                  <c:v>33000000</c:v>
                </c:pt>
                <c:pt idx="9">
                  <c:v>36000000</c:v>
                </c:pt>
                <c:pt idx="10">
                  <c:v>48000000</c:v>
                </c:pt>
                <c:pt idx="11">
                  <c:v>50000000</c:v>
                </c:pt>
                <c:pt idx="12">
                  <c:v>49000000</c:v>
                </c:pt>
                <c:pt idx="13">
                  <c:v>52000000</c:v>
                </c:pt>
                <c:pt idx="14">
                  <c:v>55000000</c:v>
                </c:pt>
                <c:pt idx="15">
                  <c:v>65000000</c:v>
                </c:pt>
                <c:pt idx="16">
                  <c:v>69000000</c:v>
                </c:pt>
                <c:pt idx="17">
                  <c:v>78000000</c:v>
                </c:pt>
                <c:pt idx="18">
                  <c:v>91000000</c:v>
                </c:pt>
                <c:pt idx="19">
                  <c:v>98000000</c:v>
                </c:pt>
                <c:pt idx="20">
                  <c:v>110000000</c:v>
                </c:pt>
                <c:pt idx="21">
                  <c:v>112000000</c:v>
                </c:pt>
                <c:pt idx="22">
                  <c:v>117000000</c:v>
                </c:pt>
                <c:pt idx="23">
                  <c:v>120000000</c:v>
                </c:pt>
                <c:pt idx="24">
                  <c:v>115000000</c:v>
                </c:pt>
                <c:pt idx="25">
                  <c:v>135000000</c:v>
                </c:pt>
                <c:pt idx="26">
                  <c:v>126000000</c:v>
                </c:pt>
                <c:pt idx="27">
                  <c:v>124000000</c:v>
                </c:pt>
                <c:pt idx="28">
                  <c:v>112000000</c:v>
                </c:pt>
                <c:pt idx="29">
                  <c:v>113000000</c:v>
                </c:pt>
                <c:pt idx="30">
                  <c:v>108000000</c:v>
                </c:pt>
                <c:pt idx="31">
                  <c:v>112000000</c:v>
                </c:pt>
                <c:pt idx="32">
                  <c:v>130000000</c:v>
                </c:pt>
                <c:pt idx="33">
                  <c:v>125000000</c:v>
                </c:pt>
                <c:pt idx="34">
                  <c:v>154000000</c:v>
                </c:pt>
                <c:pt idx="35">
                  <c:v>193000000</c:v>
                </c:pt>
                <c:pt idx="36">
                  <c:v>200800000</c:v>
                </c:pt>
                <c:pt idx="37">
                  <c:v>201000000</c:v>
                </c:pt>
                <c:pt idx="38">
                  <c:v>230000000</c:v>
                </c:pt>
              </c:numCache>
            </c:numRef>
          </c:val>
          <c:smooth val="0"/>
          <c:extLst>
            <c:ext xmlns:c16="http://schemas.microsoft.com/office/drawing/2014/chart" uri="{C3380CC4-5D6E-409C-BE32-E72D297353CC}">
              <c16:uniqueId val="{00000000-B8D2-4144-BAC5-A8C6613BDE5B}"/>
            </c:ext>
          </c:extLst>
        </c:ser>
        <c:dLbls>
          <c:dLblPos val="ctr"/>
          <c:showLegendKey val="0"/>
          <c:showVal val="1"/>
          <c:showCatName val="0"/>
          <c:showSerName val="0"/>
          <c:showPercent val="0"/>
          <c:showBubbleSize val="0"/>
        </c:dLbls>
        <c:smooth val="0"/>
        <c:axId val="1477355471"/>
        <c:axId val="1477357119"/>
      </c:lineChart>
      <c:catAx>
        <c:axId val="1477355471"/>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0"/>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477357119"/>
        <c:crosses val="autoZero"/>
        <c:auto val="1"/>
        <c:lblAlgn val="ctr"/>
        <c:lblOffset val="100"/>
        <c:noMultiLvlLbl val="0"/>
      </c:catAx>
      <c:valAx>
        <c:axId val="1477357119"/>
        <c:scaling>
          <c:orientation val="minMax"/>
          <c:max val="250000000"/>
          <c:min val="15000000"/>
        </c:scaling>
        <c:delete val="0"/>
        <c:axPos val="l"/>
        <c:majorGridlines>
          <c:spPr>
            <a:ln w="9525" cap="flat" cmpd="sng" algn="ctr">
              <a:solidFill>
                <a:schemeClr val="tx1">
                  <a:lumMod val="15000"/>
                  <a:lumOff val="85000"/>
                  <a:alpha val="32000"/>
                </a:schemeClr>
              </a:solidFill>
              <a:round/>
            </a:ln>
            <a:effectLst/>
          </c:spPr>
        </c:majorGridlines>
        <c:numFmt formatCode="&quot;$&quot;#,##0" sourceLinked="0"/>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7355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74381-9502-804B-9BA5-5455038AFEA9}"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F5212-B057-2B42-B4E2-4EEDD61BC272}" type="slidenum">
              <a:rPr lang="en-US" smtClean="0"/>
              <a:t>‹#›</a:t>
            </a:fld>
            <a:endParaRPr lang="en-US"/>
          </a:p>
        </p:txBody>
      </p:sp>
    </p:spTree>
    <p:extLst>
      <p:ext uri="{BB962C8B-B14F-4D97-AF65-F5344CB8AC3E}">
        <p14:creationId xmlns:p14="http://schemas.microsoft.com/office/powerpoint/2010/main" val="293127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montana.edu/miltech/" TargetMode="External"/><Relationship Id="rId3" Type="http://schemas.openxmlformats.org/officeDocument/2006/relationships/hyperlink" Target="https://agriculture.montana.edu/" TargetMode="External"/><Relationship Id="rId7" Type="http://schemas.openxmlformats.org/officeDocument/2006/relationships/hyperlink" Target="https://www.montana.edu/ehhd/"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montana.edu/nursing/" TargetMode="External"/><Relationship Id="rId5" Type="http://schemas.openxmlformats.org/officeDocument/2006/relationships/hyperlink" Target="https://coe.montana.edu/" TargetMode="External"/><Relationship Id="rId4" Type="http://schemas.openxmlformats.org/officeDocument/2006/relationships/hyperlink" Target="https://www.montana.edu/lettersandscienc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lantsciences.montana.edu/directory/faculty/2030327/jennifer-lachowiec"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ontana.edu/business/bracken/clubs/aibl/index.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amamontanastate.org/" TargetMode="External"/><Relationship Id="rId5" Type="http://schemas.openxmlformats.org/officeDocument/2006/relationships/hyperlink" Target="https://www.montana.edu/news/mountainsandminds/22131/who-she-is-makes-us-all-better" TargetMode="External"/><Relationship Id="rId4" Type="http://schemas.openxmlformats.org/officeDocument/2006/relationships/hyperlink" Target="https://www.montana.edu/business/index.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ontana.edu/hhd/index.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usopc.org/training-centers/lake-placid"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ontana.edu/news/19423/msu-and-partners-receive-2-3-million-for-five-year-project-to-educate-school-counselors-to-fill-jobs-in-rural-montan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montana.edu/earthsciences/" TargetMode="External"/><Relationship Id="rId3" Type="http://schemas.openxmlformats.org/officeDocument/2006/relationships/hyperlink" Target="https://napawash.org/" TargetMode="External"/><Relationship Id="rId7" Type="http://schemas.openxmlformats.org/officeDocument/2006/relationships/hyperlink" Target="https://www.amacad.org/" TargetMode="External"/><Relationship Id="rId12" Type="http://schemas.openxmlformats.org/officeDocument/2006/relationships/hyperlink" Target="https://www.montana.edu/nursin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hemistry.montana.edu/" TargetMode="External"/><Relationship Id="rId11" Type="http://schemas.openxmlformats.org/officeDocument/2006/relationships/hyperlink" Target="https://nam.edu/" TargetMode="External"/><Relationship Id="rId5" Type="http://schemas.openxmlformats.org/officeDocument/2006/relationships/hyperlink" Target="https://www.nasonline.org/" TargetMode="External"/><Relationship Id="rId10" Type="http://schemas.openxmlformats.org/officeDocument/2006/relationships/hyperlink" Target="https://www.montana.edu/cairhe/" TargetMode="External"/><Relationship Id="rId4" Type="http://schemas.openxmlformats.org/officeDocument/2006/relationships/hyperlink" Target="https://physics.montana.edu/" TargetMode="External"/><Relationship Id="rId9" Type="http://schemas.openxmlformats.org/officeDocument/2006/relationships/hyperlink" Target="https://socanth.msu.montana.edu/"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ontana.edu/nursing/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ontana.edu/hono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ontana.edu/polic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only has Fall enrollment increased by more than 25% in the past 13 years. </a:t>
            </a:r>
            <a:r>
              <a:rPr lang="en-US" dirty="0"/>
              <a:t>MSU’s previous enrollment record of 16,902 in the fall of 2018 now topped by 16978. MSU’s enrollment solidifies its position as the largest university in the four-state region of Montana, Wyoming and the Dakotas.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3</a:t>
            </a:fld>
            <a:endParaRPr lang="en-US"/>
          </a:p>
        </p:txBody>
      </p:sp>
    </p:spTree>
    <p:extLst>
      <p:ext uri="{BB962C8B-B14F-4D97-AF65-F5344CB8AC3E}">
        <p14:creationId xmlns:p14="http://schemas.microsoft.com/office/powerpoint/2010/main" val="261266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Truman Scholarship program was established by Congress in 1975 in the memory of President Harry Truman to support and inspire the next generation of public service leaders. Andee Baker is the 13th Truman Scholar to come from MSU, recognized for her leadership roles in both 4-H and FFA and her commitment to help agriculturalists of all ages access resources and live more fulfilled lives by advocating for better mental health resources.</a:t>
            </a:r>
          </a:p>
          <a:p>
            <a:endParaRPr lang="en-US"/>
          </a:p>
        </p:txBody>
      </p:sp>
      <p:sp>
        <p:nvSpPr>
          <p:cNvPr id="4" name="Slide Number Placeholder 3"/>
          <p:cNvSpPr>
            <a:spLocks noGrp="1"/>
          </p:cNvSpPr>
          <p:nvPr>
            <p:ph type="sldNum" sz="quarter" idx="5"/>
          </p:nvPr>
        </p:nvSpPr>
        <p:spPr/>
        <p:txBody>
          <a:bodyPr/>
          <a:lstStyle/>
          <a:p>
            <a:fld id="{441F5212-B057-2B42-B4E2-4EEDD61BC272}" type="slidenum">
              <a:rPr lang="en-US" smtClean="0"/>
              <a:t>12</a:t>
            </a:fld>
            <a:endParaRPr lang="en-US"/>
          </a:p>
        </p:txBody>
      </p:sp>
    </p:spTree>
    <p:extLst>
      <p:ext uri="{BB962C8B-B14F-4D97-AF65-F5344CB8AC3E}">
        <p14:creationId xmlns:p14="http://schemas.microsoft.com/office/powerpoint/2010/main" val="165434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MSU community is committed to creating a culture of support, which means that we acknowledge the different ways that students might encounter difficulty, reach out to provide support, and encourage getting help at one of the many agencies on campus that offer counseling or student support services. MSU has a team of psychologists, counselors, faculty, staff, and student leaders working to protect the MSU community from the devastating impact of suicide.</a:t>
            </a:r>
          </a:p>
        </p:txBody>
      </p:sp>
      <p:sp>
        <p:nvSpPr>
          <p:cNvPr id="4" name="Slide Number Placeholder 3"/>
          <p:cNvSpPr>
            <a:spLocks noGrp="1"/>
          </p:cNvSpPr>
          <p:nvPr>
            <p:ph type="sldNum" sz="quarter" idx="5"/>
          </p:nvPr>
        </p:nvSpPr>
        <p:spPr/>
        <p:txBody>
          <a:bodyPr/>
          <a:lstStyle/>
          <a:p>
            <a:fld id="{441F5212-B057-2B42-B4E2-4EEDD61BC272}" type="slidenum">
              <a:rPr lang="en-US" smtClean="0"/>
              <a:t>13</a:t>
            </a:fld>
            <a:endParaRPr lang="en-US"/>
          </a:p>
        </p:txBody>
      </p:sp>
    </p:spTree>
    <p:extLst>
      <p:ext uri="{BB962C8B-B14F-4D97-AF65-F5344CB8AC3E}">
        <p14:creationId xmlns:p14="http://schemas.microsoft.com/office/powerpoint/2010/main" val="3449219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outdoor space, which displays names dating to 1990, is located just off the west entrance of the Centennial Mall near the Duck Pond. As part of its redesign and renovation, the student memorial and the names of the students it honors are now more visible, and the site includes outdoor seating, new trees and landscaping. In 2016, MSU’s student government decided to research and review options to find “the best possible ways to honor the students who have passed away as well as their parents,” and in 2019, ASMSU voted to commit $75,000 to update the student memorial, and in 2020, project organizers participated in MSU Giving Day, a 29-hour online fundraising event, and drew more than 150 donors. </a:t>
            </a:r>
          </a:p>
          <a:p>
            <a:endParaRPr lang="en-US" dirty="0"/>
          </a:p>
          <a:p>
            <a:endParaRPr lang="en-US" dirty="0"/>
          </a:p>
        </p:txBody>
      </p:sp>
      <p:sp>
        <p:nvSpPr>
          <p:cNvPr id="4" name="Slide Number Placeholder 3"/>
          <p:cNvSpPr>
            <a:spLocks noGrp="1"/>
          </p:cNvSpPr>
          <p:nvPr>
            <p:ph type="sldNum" sz="quarter" idx="5"/>
          </p:nvPr>
        </p:nvSpPr>
        <p:spPr/>
        <p:txBody>
          <a:bodyPr/>
          <a:lstStyle/>
          <a:p>
            <a:fld id="{441F5212-B057-2B42-B4E2-4EEDD61BC272}" type="slidenum">
              <a:rPr lang="en-US" smtClean="0"/>
              <a:t>14</a:t>
            </a:fld>
            <a:endParaRPr lang="en-US"/>
          </a:p>
        </p:txBody>
      </p:sp>
    </p:spTree>
    <p:extLst>
      <p:ext uri="{BB962C8B-B14F-4D97-AF65-F5344CB8AC3E}">
        <p14:creationId xmlns:p14="http://schemas.microsoft.com/office/powerpoint/2010/main" val="460741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fifth straight year, Montana State University recorded an all-time high for research expenditures — the funding put toward scientific discovery and other scholastic and creative pursuits. MSU is the largest research enterprise in the state, and its total expenditures exceed the research expenditures of all other institutions in the state combined.</a:t>
            </a:r>
          </a:p>
        </p:txBody>
      </p:sp>
      <p:sp>
        <p:nvSpPr>
          <p:cNvPr id="4" name="Slide Number Placeholder 3"/>
          <p:cNvSpPr>
            <a:spLocks noGrp="1"/>
          </p:cNvSpPr>
          <p:nvPr>
            <p:ph type="sldNum" sz="quarter" idx="5"/>
          </p:nvPr>
        </p:nvSpPr>
        <p:spPr/>
        <p:txBody>
          <a:bodyPr/>
          <a:lstStyle/>
          <a:p>
            <a:fld id="{441F5212-B057-2B42-B4E2-4EEDD61BC272}" type="slidenum">
              <a:rPr lang="en-US" smtClean="0"/>
              <a:t>15</a:t>
            </a:fld>
            <a:endParaRPr lang="en-US"/>
          </a:p>
        </p:txBody>
      </p:sp>
    </p:spTree>
    <p:extLst>
      <p:ext uri="{BB962C8B-B14F-4D97-AF65-F5344CB8AC3E}">
        <p14:creationId xmlns:p14="http://schemas.microsoft.com/office/powerpoint/2010/main" val="103269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Montana State research expenditures top $200 million for first time.</a:t>
            </a:r>
          </a:p>
          <a:p>
            <a:pPr lvl="1"/>
            <a:r>
              <a:rPr lang="en-US" dirty="0"/>
              <a:t>The vast majority of dollars spent on MSU research come from federal grants and are won through competitive applications. Roughly 90%, or about $207 million, came from federal sources including the Department of Defense, NSF, NASA and the Department of Health and Human Services. Most of the remaining 10% is from private foundations and donors, with 2% coming from the state of Montana.</a:t>
            </a:r>
            <a:endParaRPr lang="en-US" dirty="0">
              <a:cs typeface="Calibri"/>
            </a:endParaRPr>
          </a:p>
          <a:p>
            <a:pPr lvl="1"/>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6FCC05D-33C7-5042-8EB6-97EFE23118EF}" type="slidenum">
              <a:rPr lang="en-US" smtClean="0"/>
              <a:t>16</a:t>
            </a:fld>
            <a:endParaRPr lang="en-US"/>
          </a:p>
        </p:txBody>
      </p:sp>
    </p:spTree>
    <p:extLst>
      <p:ext uri="{BB962C8B-B14F-4D97-AF65-F5344CB8AC3E}">
        <p14:creationId xmlns:p14="http://schemas.microsoft.com/office/powerpoint/2010/main" val="306180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MSU’s academic colleges, the </a:t>
            </a:r>
            <a:r>
              <a:rPr lang="en-US" dirty="0">
                <a:hlinkClick r:id="rId3"/>
              </a:rPr>
              <a:t>College of Agriculture</a:t>
            </a:r>
            <a:r>
              <a:rPr lang="en-US" dirty="0"/>
              <a:t> recorded the largest figure at almost $50 million, followed by the </a:t>
            </a:r>
            <a:r>
              <a:rPr lang="en-US" dirty="0">
                <a:hlinkClick r:id="rId4"/>
              </a:rPr>
              <a:t>College of Letters and Science</a:t>
            </a:r>
            <a:r>
              <a:rPr lang="en-US" dirty="0"/>
              <a:t> at almost $29 million. MSU's </a:t>
            </a:r>
            <a:r>
              <a:rPr lang="en-US" dirty="0">
                <a:hlinkClick r:id="rId5"/>
              </a:rPr>
              <a:t>Norm Asbjornson College of Engineering</a:t>
            </a:r>
            <a:r>
              <a:rPr lang="en-US" dirty="0"/>
              <a:t> had over $23 million in expenditures, while the </a:t>
            </a:r>
            <a:r>
              <a:rPr lang="en-US" dirty="0">
                <a:hlinkClick r:id="rId6"/>
              </a:rPr>
              <a:t>Mark and Robyn Jones College of Nursing</a:t>
            </a:r>
            <a:r>
              <a:rPr lang="en-US" dirty="0"/>
              <a:t> had a total of about $14 million and the </a:t>
            </a:r>
            <a:r>
              <a:rPr lang="en-US" dirty="0">
                <a:hlinkClick r:id="rId7"/>
              </a:rPr>
              <a:t>College of Education, Health and Human Development</a:t>
            </a:r>
            <a:r>
              <a:rPr lang="en-US" dirty="0"/>
              <a:t> had over $6 million. </a:t>
            </a:r>
            <a:r>
              <a:rPr lang="en-US" dirty="0">
                <a:hlinkClick r:id="rId8"/>
              </a:rPr>
              <a:t>MilTech</a:t>
            </a:r>
            <a:r>
              <a:rPr lang="en-US" dirty="0"/>
              <a:t> at MSU recorded the largest figure of any university program, at $35 million.</a:t>
            </a:r>
          </a:p>
        </p:txBody>
      </p:sp>
      <p:sp>
        <p:nvSpPr>
          <p:cNvPr id="4" name="Slide Number Placeholder 3"/>
          <p:cNvSpPr>
            <a:spLocks noGrp="1"/>
          </p:cNvSpPr>
          <p:nvPr>
            <p:ph type="sldNum" sz="quarter" idx="5"/>
          </p:nvPr>
        </p:nvSpPr>
        <p:spPr/>
        <p:txBody>
          <a:bodyPr/>
          <a:lstStyle/>
          <a:p>
            <a:fld id="{441F5212-B057-2B42-B4E2-4EEDD61BC272}" type="slidenum">
              <a:rPr lang="en-US" smtClean="0"/>
              <a:t>17</a:t>
            </a:fld>
            <a:endParaRPr lang="en-US"/>
          </a:p>
        </p:txBody>
      </p:sp>
    </p:spTree>
    <p:extLst>
      <p:ext uri="{BB962C8B-B14F-4D97-AF65-F5344CB8AC3E}">
        <p14:creationId xmlns:p14="http://schemas.microsoft.com/office/powerpoint/2010/main" val="34119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Jennifer Lachowiec</a:t>
            </a:r>
            <a:r>
              <a:rPr lang="en-US" dirty="0"/>
              <a:t> received the New Teacher Award of Excellence from the Western Academic Program Section, or W-APS, at the Joint Western Directors summer meeting in Richland, Washington, on June 22. The western region includes Alaska, Arizona, California, Colorado, Idaho, Hawaii, Montana, Nevada, New Mexico, Oregon, Utah, Washington and Wyoming.</a:t>
            </a:r>
          </a:p>
          <a:p>
            <a:endParaRPr lang="en-US"/>
          </a:p>
        </p:txBody>
      </p:sp>
      <p:sp>
        <p:nvSpPr>
          <p:cNvPr id="4" name="Slide Number Placeholder 3"/>
          <p:cNvSpPr>
            <a:spLocks noGrp="1"/>
          </p:cNvSpPr>
          <p:nvPr>
            <p:ph type="sldNum" sz="quarter" idx="5"/>
          </p:nvPr>
        </p:nvSpPr>
        <p:spPr/>
        <p:txBody>
          <a:bodyPr/>
          <a:lstStyle/>
          <a:p>
            <a:fld id="{441F5212-B057-2B42-B4E2-4EEDD61BC272}" type="slidenum">
              <a:rPr lang="en-US" smtClean="0"/>
              <a:t>18</a:t>
            </a:fld>
            <a:endParaRPr lang="en-US"/>
          </a:p>
        </p:txBody>
      </p:sp>
    </p:spTree>
    <p:extLst>
      <p:ext uri="{BB962C8B-B14F-4D97-AF65-F5344CB8AC3E}">
        <p14:creationId xmlns:p14="http://schemas.microsoft.com/office/powerpoint/2010/main" val="3206320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justification used by U.S. Congress for enacting the Precision Ag Connectivity Act of 2018 was an estimated 40% increase in agricultural productivity nationally through the development and adoption of precision agriculture technologies. MSU precision agriculture program that is interdisciplinary and offers opportunities not just to students but also to faculty, staff and Montana producers. If everyone involved can have a well-rounded idea of how precision agriculture can aid various areas — from plant breeding to livestock management, data analysis to gene editing and sustainability — then the state’s farming industry can only benefit.</a:t>
            </a:r>
          </a:p>
        </p:txBody>
      </p:sp>
      <p:sp>
        <p:nvSpPr>
          <p:cNvPr id="4" name="Slide Number Placeholder 3"/>
          <p:cNvSpPr>
            <a:spLocks noGrp="1"/>
          </p:cNvSpPr>
          <p:nvPr>
            <p:ph type="sldNum" sz="quarter" idx="5"/>
          </p:nvPr>
        </p:nvSpPr>
        <p:spPr/>
        <p:txBody>
          <a:bodyPr/>
          <a:lstStyle/>
          <a:p>
            <a:fld id="{441F5212-B057-2B42-B4E2-4EEDD61BC272}" type="slidenum">
              <a:rPr lang="en-US" smtClean="0"/>
              <a:t>19</a:t>
            </a:fld>
            <a:endParaRPr lang="en-US"/>
          </a:p>
        </p:txBody>
      </p:sp>
    </p:spTree>
    <p:extLst>
      <p:ext uri="{BB962C8B-B14F-4D97-AF65-F5344CB8AC3E}">
        <p14:creationId xmlns:p14="http://schemas.microsoft.com/office/powerpoint/2010/main" val="92108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panose="020F0502020204030204"/>
              </a:rPr>
              <a:t>These research expenditures will allow the College to meet it's </a:t>
            </a:r>
            <a:r>
              <a:rPr lang="en-US" b="1" dirty="0">
                <a:cs typeface="Calibri" panose="020F0502020204030204"/>
              </a:rPr>
              <a:t>Focus</a:t>
            </a:r>
            <a:r>
              <a:rPr lang="en-US" b="1" dirty="0"/>
              <a:t> area goal</a:t>
            </a:r>
            <a:r>
              <a:rPr lang="en-US" dirty="0"/>
              <a:t> of advancing innovative research to enhance local and global impact.</a:t>
            </a: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20</a:t>
            </a:fld>
            <a:endParaRPr lang="en-US"/>
          </a:p>
        </p:txBody>
      </p:sp>
    </p:spTree>
    <p:extLst>
      <p:ext uri="{BB962C8B-B14F-4D97-AF65-F5344CB8AC3E}">
        <p14:creationId xmlns:p14="http://schemas.microsoft.com/office/powerpoint/2010/main" val="417201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Known for their professional Shakespearean touring company, SIP has been performing each summer all over Montana, Wyoming and southern Idaho since 1973. Free to the community, donations and grants provide funding. </a:t>
            </a:r>
          </a:p>
          <a:p>
            <a:pPr marL="171450" indent="-171450">
              <a:buFont typeface="Arial"/>
              <a:buChar char="•"/>
              <a:defRPr/>
            </a:pPr>
            <a:r>
              <a:rPr lang="en-US" dirty="0"/>
              <a:t>MSU's performing ensembles offer a wide array of opportunities for musicians to practice and perform their art. </a:t>
            </a:r>
          </a:p>
          <a:p>
            <a:pPr marL="171450" indent="-171450">
              <a:buFont typeface="Arial"/>
              <a:buChar char="•"/>
              <a:defRPr/>
            </a:pPr>
            <a:r>
              <a:rPr lang="en-US" dirty="0"/>
              <a:t>Architecture programs that provide students the experience of integrated design projects from concept to completion. Examples: On-going relationship with Yellowstone Park to examine the built environment of the Park. Two international projects include a Sherpa climbing school in Nepal and a new project examining slums in Nairobi.</a:t>
            </a:r>
            <a:endParaRPr lang="en-US" dirty="0">
              <a:cs typeface="Calibri"/>
            </a:endParaRPr>
          </a:p>
          <a:p>
            <a:pPr marL="171450" indent="-171450">
              <a:buFont typeface="Arial"/>
              <a:buChar char="•"/>
              <a:defRPr/>
            </a:pPr>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21</a:t>
            </a:fld>
            <a:endParaRPr lang="en-US"/>
          </a:p>
        </p:txBody>
      </p:sp>
    </p:spTree>
    <p:extLst>
      <p:ext uri="{BB962C8B-B14F-4D97-AF65-F5344CB8AC3E}">
        <p14:creationId xmlns:p14="http://schemas.microsoft.com/office/powerpoint/2010/main" val="249222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recent numbers available from OCHE are for FY23. MSU including the enrollment numbers from Gallatin College and University of Montana including the numbers from Missoula College.</a:t>
            </a:r>
          </a:p>
        </p:txBody>
      </p:sp>
      <p:sp>
        <p:nvSpPr>
          <p:cNvPr id="4" name="Slide Number Placeholder 3"/>
          <p:cNvSpPr>
            <a:spLocks noGrp="1"/>
          </p:cNvSpPr>
          <p:nvPr>
            <p:ph type="sldNum" sz="quarter" idx="5"/>
          </p:nvPr>
        </p:nvSpPr>
        <p:spPr/>
        <p:txBody>
          <a:bodyPr/>
          <a:lstStyle/>
          <a:p>
            <a:fld id="{441F5212-B057-2B42-B4E2-4EEDD61BC272}" type="slidenum">
              <a:rPr lang="en-US" smtClean="0"/>
              <a:pPr/>
              <a:t>4</a:t>
            </a:fld>
            <a:endParaRPr lang="en-US"/>
          </a:p>
        </p:txBody>
      </p:sp>
    </p:spTree>
    <p:extLst>
      <p:ext uri="{BB962C8B-B14F-4D97-AF65-F5344CB8AC3E}">
        <p14:creationId xmlns:p14="http://schemas.microsoft.com/office/powerpoint/2010/main" val="268804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 Berkeley Prize is a prestigious award given to the winner of an international architecture essay competition hosted by the University of California, Berkeley. Hayden won $9,000 for his work in finding ways to create spaces for older generations to remain integrated in society.</a:t>
            </a:r>
          </a:p>
          <a:p>
            <a:pPr marL="285750" indent="-285750">
              <a:buFont typeface="Arial"/>
              <a:buChar char="•"/>
            </a:pPr>
            <a:r>
              <a:rPr lang="en-US" dirty="0"/>
              <a:t> Tuba player Jake Kittleson won 3rd place in the Young Artist's Brass Competition</a:t>
            </a:r>
            <a:endParaRPr lang="en-US" dirty="0">
              <a:cs typeface="Calibri"/>
            </a:endParaRPr>
          </a:p>
          <a:p>
            <a:pPr marL="285750" indent="-285750">
              <a:buFont typeface="Arial"/>
              <a:buChar char="•"/>
            </a:pPr>
            <a:r>
              <a:rPr lang="en-US" dirty="0"/>
              <a:t>MSMTA Teacher of the Year award recognizes exceptional dedication to the teaching profession, service to colleagues and students, teacher leadership, and dedication to the advancement of music. </a:t>
            </a:r>
            <a:r>
              <a:rPr lang="en-US" dirty="0" err="1"/>
              <a:t>Gosswiller</a:t>
            </a:r>
            <a:r>
              <a:rPr lang="en-US" dirty="0"/>
              <a:t> was selected because her focus on teaching and collaborative performance has made a “vast impact” on the Montana music community.</a:t>
            </a:r>
            <a:endParaRPr lang="en-US" dirty="0">
              <a:cs typeface="Calibri"/>
            </a:endParaRPr>
          </a:p>
          <a:p>
            <a:pPr marL="285750" indent="-285750">
              <a:buFont typeface="Arial"/>
              <a:buChar char="•"/>
            </a:pPr>
            <a:r>
              <a:rPr lang="en-US" dirty="0"/>
              <a:t>The Governor’s Arts Awards, presented in the Governor’s name and administered by the Montana Arts Council, recognize outstanding Montana citizens and organizations whose exemplary achievements in the arts, or on behalf of the arts, benefit all Montanans. Multiple recommendation letters talked of his commitment to helping other ceramics artists, including inviting younger potters to work in his studio and participate in his firings.</a:t>
            </a: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22</a:t>
            </a:fld>
            <a:endParaRPr lang="en-US"/>
          </a:p>
        </p:txBody>
      </p:sp>
    </p:spTree>
    <p:extLst>
      <p:ext uri="{BB962C8B-B14F-4D97-AF65-F5344CB8AC3E}">
        <p14:creationId xmlns:p14="http://schemas.microsoft.com/office/powerpoint/2010/main" val="1294949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Jake Jabs is the has the third largest college enrollment with a total headcount of 2,186</a:t>
            </a:r>
            <a:r>
              <a:rPr lang="en-US" dirty="0"/>
              <a:t> in 2023.</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23</a:t>
            </a:fld>
            <a:endParaRPr lang="en-US"/>
          </a:p>
        </p:txBody>
      </p:sp>
    </p:spTree>
    <p:extLst>
      <p:ext uri="{BB962C8B-B14F-4D97-AF65-F5344CB8AC3E}">
        <p14:creationId xmlns:p14="http://schemas.microsoft.com/office/powerpoint/2010/main" val="248383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MSU branch of </a:t>
            </a:r>
            <a:r>
              <a:rPr lang="en-US" dirty="0">
                <a:hlinkClick r:id="rId3"/>
              </a:rPr>
              <a:t>American Indigenous Business Leaders</a:t>
            </a:r>
            <a:r>
              <a:rPr lang="en-US" dirty="0"/>
              <a:t>, housed in the </a:t>
            </a:r>
            <a:r>
              <a:rPr lang="en-US" dirty="0">
                <a:hlinkClick r:id="rId4"/>
              </a:rPr>
              <a:t>Jake Jabs College of Business and Entrepreneurship</a:t>
            </a:r>
            <a:r>
              <a:rPr lang="en-US" dirty="0"/>
              <a:t>, sent a contingent to the national AIBL conference in July in California. The group included students Bruno Amon Franceschi, Blythe Gill, Terrance Limpy, Sierra Real Bird, Lana Redfield and Naomi Redfield, along with associate professor </a:t>
            </a:r>
            <a:r>
              <a:rPr lang="en-US" dirty="0">
                <a:hlinkClick r:id="rId5"/>
              </a:rPr>
              <a:t>Virginia Bratton</a:t>
            </a:r>
            <a:r>
              <a:rPr lang="en-US" dirty="0"/>
              <a:t>, one of the club’s faculty advisers. </a:t>
            </a:r>
          </a:p>
          <a:p>
            <a:pPr marL="171450" indent="-171450">
              <a:buFont typeface="Arial"/>
              <a:buChar char="•"/>
            </a:pPr>
            <a:r>
              <a:rPr lang="en-US" dirty="0"/>
              <a:t>The Montana State University student chapter of the </a:t>
            </a:r>
            <a:r>
              <a:rPr lang="en-US" dirty="0">
                <a:hlinkClick r:id="rId6"/>
              </a:rPr>
              <a:t>American Marketing Association</a:t>
            </a:r>
            <a:r>
              <a:rPr lang="en-US" dirty="0"/>
              <a:t> once again earned a Top 10 designation out of more than 330 chapters at the annual AMA International Collegiate Conference, which took place March 30 to April 1 in New Orleans.  </a:t>
            </a: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24</a:t>
            </a:fld>
            <a:endParaRPr lang="en-US"/>
          </a:p>
        </p:txBody>
      </p:sp>
    </p:spTree>
    <p:extLst>
      <p:ext uri="{BB962C8B-B14F-4D97-AF65-F5344CB8AC3E}">
        <p14:creationId xmlns:p14="http://schemas.microsoft.com/office/powerpoint/2010/main" val="3664218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students – graduate student Ashlyn Baird and undergraduates Tim Cobb and Riley Hagger – traveled to Lake Placid, New York, along with MSU associate professor James Becker from the </a:t>
            </a:r>
            <a:r>
              <a:rPr lang="en-US" dirty="0">
                <a:hlinkClick r:id="rId3"/>
              </a:rPr>
              <a:t>MSU</a:t>
            </a:r>
            <a:r>
              <a:rPr lang="en-US" dirty="0"/>
              <a:t> Department of Food Systems, Nutrition, and Kinesiology, to conduct tests assessing both the physiology and ski technique of 12 biathletes on the U.S. national team. The group also conducted tests on three athletes from Project X, the national team’s development group. The testing took place at the </a:t>
            </a:r>
            <a:r>
              <a:rPr lang="en-US" dirty="0">
                <a:hlinkClick r:id="rId4"/>
              </a:rPr>
              <a:t>U.S. Olympic and Paralympic Training Center</a:t>
            </a:r>
            <a:r>
              <a:rPr lang="en-US" dirty="0"/>
              <a:t> over four days during a training camp.</a:t>
            </a:r>
          </a:p>
        </p:txBody>
      </p:sp>
      <p:sp>
        <p:nvSpPr>
          <p:cNvPr id="4" name="Slide Number Placeholder 3"/>
          <p:cNvSpPr>
            <a:spLocks noGrp="1"/>
          </p:cNvSpPr>
          <p:nvPr>
            <p:ph type="sldNum" sz="quarter" idx="5"/>
          </p:nvPr>
        </p:nvSpPr>
        <p:spPr/>
        <p:txBody>
          <a:bodyPr/>
          <a:lstStyle/>
          <a:p>
            <a:fld id="{441F5212-B057-2B42-B4E2-4EEDD61BC272}" type="slidenum">
              <a:rPr lang="en-US" smtClean="0"/>
              <a:pPr/>
              <a:t>25</a:t>
            </a:fld>
            <a:endParaRPr lang="en-US"/>
          </a:p>
        </p:txBody>
      </p:sp>
    </p:spTree>
    <p:extLst>
      <p:ext uri="{BB962C8B-B14F-4D97-AF65-F5344CB8AC3E}">
        <p14:creationId xmlns:p14="http://schemas.microsoft.com/office/powerpoint/2010/main" val="516476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grant, from the U.S. Department of Education, will be used for the Rural Mental Health Preparation Practice Pathway Partnership, which also aims to increase the diversity, training, employment, retention and effectiveness of mental health service professionals in rural, remote and tribal communities in Montana. The project expands on a previous and similar grant-funded project MSU and its partners </a:t>
            </a:r>
            <a:r>
              <a:rPr lang="en-US" dirty="0">
                <a:hlinkClick r:id="rId3"/>
              </a:rPr>
              <a:t>began in 2019</a:t>
            </a:r>
            <a:r>
              <a:rPr lang="en-US" dirty="0"/>
              <a:t>.</a:t>
            </a:r>
          </a:p>
        </p:txBody>
      </p:sp>
      <p:sp>
        <p:nvSpPr>
          <p:cNvPr id="4" name="Slide Number Placeholder 3"/>
          <p:cNvSpPr>
            <a:spLocks noGrp="1"/>
          </p:cNvSpPr>
          <p:nvPr>
            <p:ph type="sldNum" sz="quarter" idx="5"/>
          </p:nvPr>
        </p:nvSpPr>
        <p:spPr/>
        <p:txBody>
          <a:bodyPr/>
          <a:lstStyle/>
          <a:p>
            <a:fld id="{441F5212-B057-2B42-B4E2-4EEDD61BC272}" type="slidenum">
              <a:rPr lang="en-US" smtClean="0"/>
              <a:t>26</a:t>
            </a:fld>
            <a:endParaRPr lang="en-US"/>
          </a:p>
        </p:txBody>
      </p:sp>
    </p:spTree>
    <p:extLst>
      <p:ext uri="{BB962C8B-B14F-4D97-AF65-F5344CB8AC3E}">
        <p14:creationId xmlns:p14="http://schemas.microsoft.com/office/powerpoint/2010/main" val="372047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27</a:t>
            </a:fld>
            <a:endParaRPr lang="en-US"/>
          </a:p>
        </p:txBody>
      </p:sp>
    </p:spTree>
    <p:extLst>
      <p:ext uri="{BB962C8B-B14F-4D97-AF65-F5344CB8AC3E}">
        <p14:creationId xmlns:p14="http://schemas.microsoft.com/office/powerpoint/2010/main" val="152248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 Building on nearly five years of helping the Department of Defense and the Department of Homeland Security improve methods for resisting cyberattacks, Montana State University is leading a new effort to reduce software vulnerabilities across a wide range of systems.</a:t>
            </a:r>
          </a:p>
          <a:p>
            <a:pPr>
              <a:defRPr/>
            </a:pPr>
            <a:r>
              <a:rPr lang="en-US" dirty="0"/>
              <a:t>The project, funded by a $4.47 million, three-year DHS contract award, will draw on advanced computing and data science techniques to develop innovative tools for identifying computer code that could be exploited by cybercriminals or foreign enemies.</a:t>
            </a:r>
            <a:endParaRPr lang="en-US" dirty="0">
              <a:cs typeface="Calibri"/>
            </a:endParaRPr>
          </a:p>
          <a:p>
            <a:pPr>
              <a:defRPr/>
            </a:pPr>
            <a:r>
              <a:rPr lang="en-US" dirty="0"/>
              <a:t>The team, which includes a total of eight faculty at MSU, Idaho State University, Washington State University and Rochester Institute of Technology, will create computer models that can analyze software throughout the development process, a process known as quality assurance, and identify code that could be hacked once the software is used.</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28</a:t>
            </a:fld>
            <a:endParaRPr lang="en-US"/>
          </a:p>
        </p:txBody>
      </p:sp>
    </p:spTree>
    <p:extLst>
      <p:ext uri="{BB962C8B-B14F-4D97-AF65-F5344CB8AC3E}">
        <p14:creationId xmlns:p14="http://schemas.microsoft.com/office/powerpoint/2010/main" val="4231448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MSU faculty members have been appointed to a national academy. They are Elizabeth Shanahan, political science professor and associate vice president for Research Development, </a:t>
            </a:r>
            <a:r>
              <a:rPr lang="en-US" dirty="0">
                <a:hlinkClick r:id="rId3"/>
              </a:rPr>
              <a:t>National Academy of Public Administration</a:t>
            </a:r>
            <a:r>
              <a:rPr lang="en-US" dirty="0"/>
              <a:t>; Dana </a:t>
            </a:r>
            <a:r>
              <a:rPr lang="en-US" dirty="0" err="1"/>
              <a:t>Longcope</a:t>
            </a:r>
            <a:r>
              <a:rPr lang="en-US" dirty="0"/>
              <a:t>, professor in the </a:t>
            </a:r>
            <a:r>
              <a:rPr lang="en-US" dirty="0">
                <a:hlinkClick r:id="rId4"/>
              </a:rPr>
              <a:t>Department of Physics</a:t>
            </a:r>
            <a:r>
              <a:rPr lang="en-US" dirty="0"/>
              <a:t>, </a:t>
            </a:r>
            <a:r>
              <a:rPr lang="en-US" dirty="0">
                <a:hlinkClick r:id="rId5"/>
              </a:rPr>
              <a:t>National Academy of Sciences</a:t>
            </a:r>
            <a:r>
              <a:rPr lang="en-US" dirty="0"/>
              <a:t>; professor Joan Broderick, head of the </a:t>
            </a:r>
            <a:r>
              <a:rPr lang="en-US" dirty="0">
                <a:hlinkClick r:id="rId6"/>
              </a:rPr>
              <a:t>Department of Chemistry and Biochemistry</a:t>
            </a:r>
            <a:r>
              <a:rPr lang="en-US" dirty="0"/>
              <a:t>, National Academy of Sciences and the </a:t>
            </a:r>
            <a:r>
              <a:rPr lang="en-US" dirty="0">
                <a:hlinkClick r:id="rId7"/>
              </a:rPr>
              <a:t>American Academy of Arts and Sciences</a:t>
            </a:r>
            <a:r>
              <a:rPr lang="en-US" dirty="0"/>
              <a:t>; retired Regents Professor Cathy Whitlock, </a:t>
            </a:r>
            <a:r>
              <a:rPr lang="en-US" dirty="0">
                <a:hlinkClick r:id="rId8"/>
              </a:rPr>
              <a:t>Department of Earth Sciences</a:t>
            </a:r>
            <a:r>
              <a:rPr lang="en-US" dirty="0"/>
              <a:t>, National Academy of Sciences; Alexandra Adams, faculty member in the </a:t>
            </a:r>
            <a:r>
              <a:rPr lang="en-US" dirty="0">
                <a:hlinkClick r:id="rId9"/>
              </a:rPr>
              <a:t>Department of Sociology and Anthropology</a:t>
            </a:r>
            <a:r>
              <a:rPr lang="en-US" dirty="0"/>
              <a:t> and director of the </a:t>
            </a:r>
            <a:r>
              <a:rPr lang="en-US" dirty="0">
                <a:hlinkClick r:id="rId10"/>
              </a:rPr>
              <a:t>Center for American Indian and Rural Health Equity</a:t>
            </a:r>
            <a:r>
              <a:rPr lang="en-US" dirty="0"/>
              <a:t>, </a:t>
            </a:r>
            <a:r>
              <a:rPr lang="en-US" dirty="0">
                <a:hlinkClick r:id="rId11"/>
              </a:rPr>
              <a:t>National Academy of Medicine</a:t>
            </a:r>
            <a:r>
              <a:rPr lang="en-US" dirty="0"/>
              <a:t>; and Peter </a:t>
            </a:r>
            <a:r>
              <a:rPr lang="en-US" dirty="0" err="1"/>
              <a:t>Buerhaus</a:t>
            </a:r>
            <a:r>
              <a:rPr lang="en-US" dirty="0"/>
              <a:t>, retired professor in the </a:t>
            </a:r>
            <a:r>
              <a:rPr lang="en-US" dirty="0">
                <a:hlinkClick r:id="rId12"/>
              </a:rPr>
              <a:t>Mark and Robyn Jones College of Nursing</a:t>
            </a:r>
            <a:r>
              <a:rPr lang="en-US" dirty="0"/>
              <a:t>, who sits on the Committee on the Future of Nursing 2020-2030 of the National Academies of Sciences, Engineering and Medicine.</a:t>
            </a:r>
          </a:p>
        </p:txBody>
      </p:sp>
      <p:sp>
        <p:nvSpPr>
          <p:cNvPr id="4" name="Slide Number Placeholder 3"/>
          <p:cNvSpPr>
            <a:spLocks noGrp="1"/>
          </p:cNvSpPr>
          <p:nvPr>
            <p:ph type="sldNum" sz="quarter" idx="5"/>
          </p:nvPr>
        </p:nvSpPr>
        <p:spPr/>
        <p:txBody>
          <a:bodyPr/>
          <a:lstStyle/>
          <a:p>
            <a:fld id="{441F5212-B057-2B42-B4E2-4EEDD61BC272}" type="slidenum">
              <a:rPr lang="en-US" smtClean="0"/>
              <a:t>29</a:t>
            </a:fld>
            <a:endParaRPr lang="en-US"/>
          </a:p>
        </p:txBody>
      </p:sp>
    </p:spTree>
    <p:extLst>
      <p:ext uri="{BB962C8B-B14F-4D97-AF65-F5344CB8AC3E}">
        <p14:creationId xmlns:p14="http://schemas.microsoft.com/office/powerpoint/2010/main" val="2357418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30</a:t>
            </a:fld>
            <a:endParaRPr lang="en-US"/>
          </a:p>
        </p:txBody>
      </p:sp>
    </p:spTree>
    <p:extLst>
      <p:ext uri="{BB962C8B-B14F-4D97-AF65-F5344CB8AC3E}">
        <p14:creationId xmlns:p14="http://schemas.microsoft.com/office/powerpoint/2010/main" val="842304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The Mark &amp; Robyn Jones College of Nursing has implemented a new program which guarantees admission to the nursing major for every Montana high school graduate who wants to become a nurse and who comes to MSU as a freshman, maintains a 3.0 GPA and gets a C- or better in all required pre-requisite courses.  </a:t>
            </a:r>
          </a:p>
        </p:txBody>
      </p:sp>
      <p:sp>
        <p:nvSpPr>
          <p:cNvPr id="4" name="Slide Number Placeholder 3"/>
          <p:cNvSpPr>
            <a:spLocks noGrp="1"/>
          </p:cNvSpPr>
          <p:nvPr>
            <p:ph type="sldNum" sz="quarter" idx="5"/>
          </p:nvPr>
        </p:nvSpPr>
        <p:spPr/>
        <p:txBody>
          <a:bodyPr/>
          <a:lstStyle/>
          <a:p>
            <a:fld id="{441F5212-B057-2B42-B4E2-4EEDD61BC272}" type="slidenum">
              <a:rPr lang="en-US" smtClean="0"/>
              <a:t>31</a:t>
            </a:fld>
            <a:endParaRPr lang="en-US"/>
          </a:p>
        </p:txBody>
      </p:sp>
    </p:spTree>
    <p:extLst>
      <p:ext uri="{BB962C8B-B14F-4D97-AF65-F5344CB8AC3E}">
        <p14:creationId xmlns:p14="http://schemas.microsoft.com/office/powerpoint/2010/main" val="345025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Comparison of full time enrollment over the course of 13 years for all 4-year universities in Montana. Montana State University has increased its full time enrollment from 10,876 in 2010 to 14,610 in 2023.</a:t>
            </a:r>
          </a:p>
        </p:txBody>
      </p:sp>
      <p:sp>
        <p:nvSpPr>
          <p:cNvPr id="4" name="Slide Number Placeholder 3"/>
          <p:cNvSpPr>
            <a:spLocks noGrp="1"/>
          </p:cNvSpPr>
          <p:nvPr>
            <p:ph type="sldNum" sz="quarter" idx="5"/>
          </p:nvPr>
        </p:nvSpPr>
        <p:spPr/>
        <p:txBody>
          <a:bodyPr/>
          <a:lstStyle/>
          <a:p>
            <a:fld id="{441F5212-B057-2B42-B4E2-4EEDD61BC272}" type="slidenum">
              <a:rPr lang="en-US" smtClean="0"/>
              <a:pPr/>
              <a:t>5</a:t>
            </a:fld>
            <a:endParaRPr lang="en-US"/>
          </a:p>
        </p:txBody>
      </p:sp>
    </p:spTree>
    <p:extLst>
      <p:ext uri="{BB962C8B-B14F-4D97-AF65-F5344CB8AC3E}">
        <p14:creationId xmlns:p14="http://schemas.microsoft.com/office/powerpoint/2010/main" val="1138036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ANEW program is funded by a grant from the Health Resources and Services Administration, a division of the U.S. Department of Health and Human Services. MSU received its first ANEW grant in 2019, and it was recently renewed for $2.6 million over four years, which administrators in the </a:t>
            </a:r>
            <a:r>
              <a:rPr lang="en-US" dirty="0">
                <a:hlinkClick r:id="rId3"/>
              </a:rPr>
              <a:t>Mark and Robyn Jones College of Nursing</a:t>
            </a:r>
            <a:r>
              <a:rPr lang="en-US" dirty="0"/>
              <a:t> refer to as ANEW 2.0. It allows the nursing college to provide the financial support to cover tuition and fees, books and supplies, and travel for students. The ANEW program is designed to increase access to health care for rural Montanans, a core focus of the nursing college. All but two of Montana’s 56 counties are classified as health care professional shortage areas, according to the state’s Department of Health and Human Services.</a:t>
            </a:r>
          </a:p>
          <a:p>
            <a:pPr marL="0" marR="0" lvl="0" indent="0" algn="l" defTabSz="914400">
              <a:lnSpc>
                <a:spcPct val="100000"/>
              </a:lnSpc>
              <a:spcBef>
                <a:spcPts val="0"/>
              </a:spcBef>
              <a:spcAft>
                <a:spcPts val="0"/>
              </a:spcAft>
              <a:buClrTx/>
              <a:buSzTx/>
              <a:buFontTx/>
              <a:buNone/>
              <a:tabLst/>
              <a:defRPr/>
            </a:pP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32</a:t>
            </a:fld>
            <a:endParaRPr lang="en-US"/>
          </a:p>
        </p:txBody>
      </p:sp>
    </p:spTree>
    <p:extLst>
      <p:ext uri="{BB962C8B-B14F-4D97-AF65-F5344CB8AC3E}">
        <p14:creationId xmlns:p14="http://schemas.microsoft.com/office/powerpoint/2010/main" val="139296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MSU has partnered with Benefit Health System in Great Falls, St. Vincent and Billings Clinic in Billings, and Logan Health in Kalispell to establish locations for the new nursing education buildings. This will be the first time that MSU’s Mark and Robyn Jones College of Nursing has had its own, dedicated spaces for nursing teaching in these cities. The new buildings, when constructed, will provide our students with state-of-the-art technology and simulation labs that will train them thoroughly to provide the state and its citizens with the health care so urgently needed in so many of our rural and frontier communities.</a:t>
            </a:r>
          </a:p>
        </p:txBody>
      </p:sp>
      <p:sp>
        <p:nvSpPr>
          <p:cNvPr id="4" name="Slide Number Placeholder 3"/>
          <p:cNvSpPr>
            <a:spLocks noGrp="1"/>
          </p:cNvSpPr>
          <p:nvPr>
            <p:ph type="sldNum" sz="quarter" idx="5"/>
          </p:nvPr>
        </p:nvSpPr>
        <p:spPr/>
        <p:txBody>
          <a:bodyPr/>
          <a:lstStyle/>
          <a:p>
            <a:fld id="{3177CAE1-13C7-5D47-87A0-7881C54E64D6}" type="slidenum">
              <a:rPr lang="en-US" smtClean="0"/>
              <a:t>33</a:t>
            </a:fld>
            <a:endParaRPr lang="en-US"/>
          </a:p>
        </p:txBody>
      </p:sp>
    </p:spTree>
    <p:extLst>
      <p:ext uri="{BB962C8B-B14F-4D97-AF65-F5344CB8AC3E}">
        <p14:creationId xmlns:p14="http://schemas.microsoft.com/office/powerpoint/2010/main" val="481073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35</a:t>
            </a:fld>
            <a:endParaRPr lang="en-US"/>
          </a:p>
        </p:txBody>
      </p:sp>
    </p:spTree>
    <p:extLst>
      <p:ext uri="{BB962C8B-B14F-4D97-AF65-F5344CB8AC3E}">
        <p14:creationId xmlns:p14="http://schemas.microsoft.com/office/powerpoint/2010/main" val="2280248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Fifteen students who traveled to Nepal in May as part of a course called Great Expeditions. An annual offering in MSU’s </a:t>
            </a:r>
            <a:r>
              <a:rPr lang="en-US" dirty="0">
                <a:hlinkClick r:id="rId3"/>
              </a:rPr>
              <a:t>Honors College</a:t>
            </a:r>
            <a:r>
              <a:rPr lang="en-US" dirty="0"/>
              <a:t>, the course provides students with international experiences after spending a semester in preparation and research.</a:t>
            </a:r>
          </a:p>
        </p:txBody>
      </p:sp>
      <p:sp>
        <p:nvSpPr>
          <p:cNvPr id="4" name="Slide Number Placeholder 3"/>
          <p:cNvSpPr>
            <a:spLocks noGrp="1"/>
          </p:cNvSpPr>
          <p:nvPr>
            <p:ph type="sldNum" sz="quarter" idx="5"/>
          </p:nvPr>
        </p:nvSpPr>
        <p:spPr/>
        <p:txBody>
          <a:bodyPr/>
          <a:lstStyle/>
          <a:p>
            <a:fld id="{441F5212-B057-2B42-B4E2-4EEDD61BC272}" type="slidenum">
              <a:rPr lang="en-US" smtClean="0"/>
              <a:t>36</a:t>
            </a:fld>
            <a:endParaRPr lang="en-US"/>
          </a:p>
        </p:txBody>
      </p:sp>
    </p:spTree>
    <p:extLst>
      <p:ext uri="{BB962C8B-B14F-4D97-AF65-F5344CB8AC3E}">
        <p14:creationId xmlns:p14="http://schemas.microsoft.com/office/powerpoint/2010/main" val="3001207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Montana State is among the top schools in the nation for major scholarship awards. </a:t>
            </a:r>
          </a:p>
          <a:p>
            <a:br>
              <a:rPr lang="en-US" dirty="0"/>
            </a:br>
            <a:endParaRPr lang="en-US" dirty="0"/>
          </a:p>
        </p:txBody>
      </p:sp>
      <p:sp>
        <p:nvSpPr>
          <p:cNvPr id="4" name="Slide Number Placeholder 3"/>
          <p:cNvSpPr>
            <a:spLocks noGrp="1"/>
          </p:cNvSpPr>
          <p:nvPr>
            <p:ph type="sldNum" sz="quarter" idx="5"/>
          </p:nvPr>
        </p:nvSpPr>
        <p:spPr/>
        <p:txBody>
          <a:bodyPr/>
          <a:lstStyle/>
          <a:p>
            <a:fld id="{441F5212-B057-2B42-B4E2-4EEDD61BC272}" type="slidenum">
              <a:rPr lang="en-US" smtClean="0"/>
              <a:t>37</a:t>
            </a:fld>
            <a:endParaRPr lang="en-US"/>
          </a:p>
        </p:txBody>
      </p:sp>
    </p:spTree>
    <p:extLst>
      <p:ext uri="{BB962C8B-B14F-4D97-AF65-F5344CB8AC3E}">
        <p14:creationId xmlns:p14="http://schemas.microsoft.com/office/powerpoint/2010/main" val="2805494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a:hlinkClick r:id="rId3"/>
              </a:rPr>
              <a:t>Montana State University Police Department</a:t>
            </a:r>
            <a:r>
              <a:rPr lang="en-US" dirty="0"/>
              <a:t> has become the first law enforcement agency in the state of Montana to be accredited by a third-party verifying agency.  The International Association of Campus Law Enforcement Administrators, the largest global professional association devoted to excellence in campus public safety and law enforcement, recently confirmed MSU’s compliance with core and elective categories for official accreditation. Accreditation is a voluntary, self‐regulatory process that helps assure a university’s public safety, including policy and procedures, management, operation and support services, Stanley said. To be accredited, UPD must comply with 227 standards and submit annual reports attesting to the department’s continued compliance. The department will go through reaccreditation every four years. </a:t>
            </a:r>
          </a:p>
          <a:p>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38</a:t>
            </a:fld>
            <a:endParaRPr lang="en-US"/>
          </a:p>
        </p:txBody>
      </p:sp>
    </p:spTree>
    <p:extLst>
      <p:ext uri="{BB962C8B-B14F-4D97-AF65-F5344CB8AC3E}">
        <p14:creationId xmlns:p14="http://schemas.microsoft.com/office/powerpoint/2010/main" val="296731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first time in program history, the MSU men's basketball team advanced to a second-straight NCAA tournament in 2023.</a:t>
            </a:r>
          </a:p>
        </p:txBody>
      </p:sp>
      <p:sp>
        <p:nvSpPr>
          <p:cNvPr id="4" name="Slide Number Placeholder 3"/>
          <p:cNvSpPr>
            <a:spLocks noGrp="1"/>
          </p:cNvSpPr>
          <p:nvPr>
            <p:ph type="sldNum" sz="quarter" idx="5"/>
          </p:nvPr>
        </p:nvSpPr>
        <p:spPr/>
        <p:txBody>
          <a:bodyPr/>
          <a:lstStyle/>
          <a:p>
            <a:fld id="{441F5212-B057-2B42-B4E2-4EEDD61BC272}" type="slidenum">
              <a:rPr lang="en-US" smtClean="0"/>
              <a:t>40</a:t>
            </a:fld>
            <a:endParaRPr lang="en-US"/>
          </a:p>
        </p:txBody>
      </p:sp>
    </p:spTree>
    <p:extLst>
      <p:ext uri="{BB962C8B-B14F-4D97-AF65-F5344CB8AC3E}">
        <p14:creationId xmlns:p14="http://schemas.microsoft.com/office/powerpoint/2010/main" val="961648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a:t>
            </a:r>
            <a:r>
              <a:rPr lang="en-US" dirty="0" err="1"/>
              <a:t>Logie</a:t>
            </a:r>
            <a:r>
              <a:rPr lang="en-US" dirty="0"/>
              <a:t>, a coach with championship pedigree rooted in the Northwest, was named Montana State's head men's basketball coach in April 2023. </a:t>
            </a:r>
            <a:r>
              <a:rPr lang="en-US" dirty="0" err="1"/>
              <a:t>Logie</a:t>
            </a:r>
            <a:r>
              <a:rPr lang="en-US" dirty="0"/>
              <a:t> came to Montana State after four seasons at Point Loma in California, where his teams rolled up an 82-23 record with three conference championships. His 12 seasons as a head basketball coach includes eight at Whitworth University in Spokane (2011-19). His Pirates compiled a 194-35 record, and his 276-58 career mark in 12 seasons is good for an .826 winning percentage, third-best among active coaches at four-year schools.</a:t>
            </a:r>
          </a:p>
        </p:txBody>
      </p:sp>
      <p:sp>
        <p:nvSpPr>
          <p:cNvPr id="4" name="Slide Number Placeholder 3"/>
          <p:cNvSpPr>
            <a:spLocks noGrp="1"/>
          </p:cNvSpPr>
          <p:nvPr>
            <p:ph type="sldNum" sz="quarter" idx="5"/>
          </p:nvPr>
        </p:nvSpPr>
        <p:spPr/>
        <p:txBody>
          <a:bodyPr/>
          <a:lstStyle/>
          <a:p>
            <a:fld id="{441F5212-B057-2B42-B4E2-4EEDD61BC272}" type="slidenum">
              <a:rPr lang="en-US" smtClean="0"/>
              <a:t>41</a:t>
            </a:fld>
            <a:endParaRPr lang="en-US"/>
          </a:p>
        </p:txBody>
      </p:sp>
    </p:spTree>
    <p:extLst>
      <p:ext uri="{BB962C8B-B14F-4D97-AF65-F5344CB8AC3E}">
        <p14:creationId xmlns:p14="http://schemas.microsoft.com/office/powerpoint/2010/main" val="1905999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Montana State track standout Duncan Hamilton is the first Bobcat ever named to The Bowerman Watch List, the sports equivalent to the Heisman award. The Bowerman's given each year to the most outstanding male and female NCAA track and field athletes. Hamilton was one of 10 men named to the final list of the season in June 2023.</a:t>
            </a:r>
          </a:p>
        </p:txBody>
      </p:sp>
      <p:sp>
        <p:nvSpPr>
          <p:cNvPr id="4" name="Slide Number Placeholder 3"/>
          <p:cNvSpPr>
            <a:spLocks noGrp="1"/>
          </p:cNvSpPr>
          <p:nvPr>
            <p:ph type="sldNum" sz="quarter" idx="5"/>
          </p:nvPr>
        </p:nvSpPr>
        <p:spPr/>
        <p:txBody>
          <a:bodyPr/>
          <a:lstStyle/>
          <a:p>
            <a:fld id="{441F5212-B057-2B42-B4E2-4EEDD61BC272}" type="slidenum">
              <a:rPr lang="en-US" smtClean="0"/>
              <a:t>42</a:t>
            </a:fld>
            <a:endParaRPr lang="en-US"/>
          </a:p>
        </p:txBody>
      </p:sp>
    </p:spTree>
    <p:extLst>
      <p:ext uri="{BB962C8B-B14F-4D97-AF65-F5344CB8AC3E}">
        <p14:creationId xmlns:p14="http://schemas.microsoft.com/office/powerpoint/2010/main" val="2839333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Poppins" pitchFamily="2" charset="77"/>
              </a:rPr>
              <a:t>This marks the first time the Bobcats have played in a Big Sky Conference tournament championship match in the 36-year history of the league. Women's sports started play in the Big Sky Conference in the fall of 1988. </a:t>
            </a:r>
            <a:endParaRPr lang="en-US" dirty="0"/>
          </a:p>
        </p:txBody>
      </p:sp>
      <p:sp>
        <p:nvSpPr>
          <p:cNvPr id="4" name="Slide Number Placeholder 3"/>
          <p:cNvSpPr>
            <a:spLocks noGrp="1"/>
          </p:cNvSpPr>
          <p:nvPr>
            <p:ph type="sldNum" sz="quarter" idx="5"/>
          </p:nvPr>
        </p:nvSpPr>
        <p:spPr/>
        <p:txBody>
          <a:bodyPr/>
          <a:lstStyle/>
          <a:p>
            <a:fld id="{441F5212-B057-2B42-B4E2-4EEDD61BC272}" type="slidenum">
              <a:rPr lang="en-US" smtClean="0"/>
              <a:t>43</a:t>
            </a:fld>
            <a:endParaRPr lang="en-US"/>
          </a:p>
        </p:txBody>
      </p:sp>
    </p:spTree>
    <p:extLst>
      <p:ext uri="{BB962C8B-B14F-4D97-AF65-F5344CB8AC3E}">
        <p14:creationId xmlns:p14="http://schemas.microsoft.com/office/powerpoint/2010/main" val="293323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Fall full-time equivalent enrollment has increase from 11528 in 2010 to 15411 in 2023.</a:t>
            </a:r>
          </a:p>
        </p:txBody>
      </p:sp>
      <p:sp>
        <p:nvSpPr>
          <p:cNvPr id="4" name="Slide Number Placeholder 3"/>
          <p:cNvSpPr>
            <a:spLocks noGrp="1"/>
          </p:cNvSpPr>
          <p:nvPr>
            <p:ph type="sldNum" sz="quarter" idx="5"/>
          </p:nvPr>
        </p:nvSpPr>
        <p:spPr/>
        <p:txBody>
          <a:bodyPr/>
          <a:lstStyle/>
          <a:p>
            <a:fld id="{441F5212-B057-2B42-B4E2-4EEDD61BC272}" type="slidenum">
              <a:rPr lang="en-US" smtClean="0"/>
              <a:t>6</a:t>
            </a:fld>
            <a:endParaRPr lang="en-US"/>
          </a:p>
        </p:txBody>
      </p:sp>
    </p:spTree>
    <p:extLst>
      <p:ext uri="{BB962C8B-B14F-4D97-AF65-F5344CB8AC3E}">
        <p14:creationId xmlns:p14="http://schemas.microsoft.com/office/powerpoint/2010/main" val="938100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Aug. 22, 2023, MSU gathered its incoming first-year students in Bobcat Stadium for the traditional M Photo. </a:t>
            </a:r>
          </a:p>
        </p:txBody>
      </p:sp>
      <p:sp>
        <p:nvSpPr>
          <p:cNvPr id="4" name="Slide Number Placeholder 3"/>
          <p:cNvSpPr>
            <a:spLocks noGrp="1"/>
          </p:cNvSpPr>
          <p:nvPr>
            <p:ph type="sldNum" sz="quarter" idx="5"/>
          </p:nvPr>
        </p:nvSpPr>
        <p:spPr/>
        <p:txBody>
          <a:bodyPr/>
          <a:lstStyle/>
          <a:p>
            <a:fld id="{441F5212-B057-2B42-B4E2-4EEDD61BC272}" type="slidenum">
              <a:rPr lang="en-US" smtClean="0"/>
              <a:t>44</a:t>
            </a:fld>
            <a:endParaRPr lang="en-US"/>
          </a:p>
        </p:txBody>
      </p:sp>
    </p:spTree>
    <p:extLst>
      <p:ext uri="{BB962C8B-B14F-4D97-AF65-F5344CB8AC3E}">
        <p14:creationId xmlns:p14="http://schemas.microsoft.com/office/powerpoint/2010/main" val="4118859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7010D-8EFB-BE4A-ACA8-D3F80DFA5FDF}" type="slidenum">
              <a:rPr lang="en-US" smtClean="0"/>
              <a:t>45</a:t>
            </a:fld>
            <a:endParaRPr lang="en-US"/>
          </a:p>
        </p:txBody>
      </p:sp>
    </p:spTree>
    <p:extLst>
      <p:ext uri="{BB962C8B-B14F-4D97-AF65-F5344CB8AC3E}">
        <p14:creationId xmlns:p14="http://schemas.microsoft.com/office/powerpoint/2010/main" val="57187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MSU Freshman 15 encourages students to take advantage of tuition rules to save money on their education. Students do not pay tuition for credits beyond the first 12 they take per semester, so 15 or 18 credits costs the same as 12. </a:t>
            </a:r>
          </a:p>
        </p:txBody>
      </p:sp>
      <p:sp>
        <p:nvSpPr>
          <p:cNvPr id="4" name="Slide Number Placeholder 3"/>
          <p:cNvSpPr>
            <a:spLocks noGrp="1"/>
          </p:cNvSpPr>
          <p:nvPr>
            <p:ph type="sldNum" sz="quarter" idx="5"/>
          </p:nvPr>
        </p:nvSpPr>
        <p:spPr/>
        <p:txBody>
          <a:bodyPr/>
          <a:lstStyle/>
          <a:p>
            <a:fld id="{441F5212-B057-2B42-B4E2-4EEDD61BC272}" type="slidenum">
              <a:rPr lang="en-US" smtClean="0"/>
              <a:t>7</a:t>
            </a:fld>
            <a:endParaRPr lang="en-US"/>
          </a:p>
        </p:txBody>
      </p:sp>
    </p:spTree>
    <p:extLst>
      <p:ext uri="{BB962C8B-B14F-4D97-AF65-F5344CB8AC3E}">
        <p14:creationId xmlns:p14="http://schemas.microsoft.com/office/powerpoint/2010/main" val="283217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MSU’s four-year graduation rate increased to 37.8%, and its six-year rate, which is tracked by the federal government, increased to 57.4%. The university awarded 3,503 degrees in the past year, the second highest total on record. </a:t>
            </a:r>
          </a:p>
        </p:txBody>
      </p:sp>
      <p:sp>
        <p:nvSpPr>
          <p:cNvPr id="4" name="Slide Number Placeholder 3"/>
          <p:cNvSpPr>
            <a:spLocks noGrp="1"/>
          </p:cNvSpPr>
          <p:nvPr>
            <p:ph type="sldNum" sz="quarter" idx="5"/>
          </p:nvPr>
        </p:nvSpPr>
        <p:spPr/>
        <p:txBody>
          <a:bodyPr/>
          <a:lstStyle/>
          <a:p>
            <a:fld id="{441F5212-B057-2B42-B4E2-4EEDD61BC272}" type="slidenum">
              <a:rPr lang="en-US" smtClean="0"/>
              <a:t>8</a:t>
            </a:fld>
            <a:endParaRPr lang="en-US"/>
          </a:p>
        </p:txBody>
      </p:sp>
    </p:spTree>
    <p:extLst>
      <p:ext uri="{BB962C8B-B14F-4D97-AF65-F5344CB8AC3E}">
        <p14:creationId xmlns:p14="http://schemas.microsoft.com/office/powerpoint/2010/main" val="70615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look at the towns from across the state that have produced Hilleman Scholars. The MSU Hilleman Scholars Program, which started in 2016, is a leadership program designed just for Montana residents who demonstrate significant academic, leadership, and career potential just as Maurice Hilleman had for the life-saving contributions he made through his efforts in vaccine science. </a:t>
            </a:r>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9</a:t>
            </a:fld>
            <a:endParaRPr lang="en-US"/>
          </a:p>
        </p:txBody>
      </p:sp>
    </p:spTree>
    <p:extLst>
      <p:ext uri="{BB962C8B-B14F-4D97-AF65-F5344CB8AC3E}">
        <p14:creationId xmlns:p14="http://schemas.microsoft.com/office/powerpoint/2010/main" val="220981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53 high school graduates have been selected to be a part of the Hilleman Scholars Program in 2023. </a:t>
            </a:r>
            <a:r>
              <a:rPr lang="en-US" dirty="0"/>
              <a:t>MSU Hilleman Scholars receive the privilege of networks, mentors, and investors who are working with them to help advance a better future for not just themselves, but for Montana, our nation, and world. </a:t>
            </a:r>
            <a:endParaRPr lang="en-US" dirty="0">
              <a:cs typeface="Calibri"/>
            </a:endParaRPr>
          </a:p>
        </p:txBody>
      </p:sp>
      <p:sp>
        <p:nvSpPr>
          <p:cNvPr id="4" name="Slide Number Placeholder 3"/>
          <p:cNvSpPr>
            <a:spLocks noGrp="1"/>
          </p:cNvSpPr>
          <p:nvPr>
            <p:ph type="sldNum" sz="quarter" idx="5"/>
          </p:nvPr>
        </p:nvSpPr>
        <p:spPr/>
        <p:txBody>
          <a:bodyPr/>
          <a:lstStyle/>
          <a:p>
            <a:fld id="{441F5212-B057-2B42-B4E2-4EEDD61BC272}" type="slidenum">
              <a:rPr lang="en-US" smtClean="0"/>
              <a:t>10</a:t>
            </a:fld>
            <a:endParaRPr lang="en-US"/>
          </a:p>
        </p:txBody>
      </p:sp>
    </p:spTree>
    <p:extLst>
      <p:ext uri="{BB962C8B-B14F-4D97-AF65-F5344CB8AC3E}">
        <p14:creationId xmlns:p14="http://schemas.microsoft.com/office/powerpoint/2010/main" val="423805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 Graham, a junior majoring in biochemistry and microbiology from Red Lodge, and Madison Torrey, a junior majoring in environmental engineering from Fort Collins, Colorado, are MSU’s two newest winners of the scholarship given by the </a:t>
            </a:r>
            <a:r>
              <a:rPr lang="en-US"/>
              <a:t>Barry Goldwater Scholarship and Excellence in Education Foundation</a:t>
            </a:r>
            <a:r>
              <a:rPr lang="en-US" dirty="0"/>
              <a:t>. The Barry Goldwater Scholarship is the nation's premier scholarship for undergraduate students pursuing a research career in the natural sciences, mathematics, and engineering. </a:t>
            </a:r>
          </a:p>
        </p:txBody>
      </p:sp>
      <p:sp>
        <p:nvSpPr>
          <p:cNvPr id="4" name="Slide Number Placeholder 3"/>
          <p:cNvSpPr>
            <a:spLocks noGrp="1"/>
          </p:cNvSpPr>
          <p:nvPr>
            <p:ph type="sldNum" sz="quarter" idx="5"/>
          </p:nvPr>
        </p:nvSpPr>
        <p:spPr/>
        <p:txBody>
          <a:bodyPr/>
          <a:lstStyle/>
          <a:p>
            <a:fld id="{441F5212-B057-2B42-B4E2-4EEDD61BC272}" type="slidenum">
              <a:rPr lang="en-US" smtClean="0"/>
              <a:t>11</a:t>
            </a:fld>
            <a:endParaRPr lang="en-US"/>
          </a:p>
        </p:txBody>
      </p:sp>
    </p:spTree>
    <p:extLst>
      <p:ext uri="{BB962C8B-B14F-4D97-AF65-F5344CB8AC3E}">
        <p14:creationId xmlns:p14="http://schemas.microsoft.com/office/powerpoint/2010/main" val="102071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68EF-E179-C34B-B17D-EBC1AB29B9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D8B354-C5BD-7043-AC7F-EE4AF6EE2A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E076FD-F883-ED44-9201-268731382BE7}"/>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F140B8B8-AE3E-E24F-8E74-264DDD598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8C313-2378-AA4E-93D3-9633D98A1FD1}"/>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02782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A5972-C53C-8649-ACF7-0C04B57F98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348DF-9B23-C647-964A-9D53FBF2C1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A3A11-ACB5-2A4B-8001-3EAE67B28022}"/>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8B084FD3-B2DC-5549-9104-4EC453AE1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700E9-0EEE-5940-B826-61C7CF749DF6}"/>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370926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F496DE-1B2F-604A-87F0-0BABFED2E4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2EFF32-A5EC-3142-97CF-B845EF151B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D7B3-4385-7542-8206-C7099A24A968}"/>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15CB29E9-F93A-924C-A0E0-3158863D1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185F0-28A3-1245-B384-D01831A1B7B4}"/>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96804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D623-E67C-02C3-771D-51DBC8946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D0A899-3E45-B4FB-1594-4E378FD32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9A0618-A1EF-58DB-FF94-D989A0D8C689}"/>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5" name="Footer Placeholder 4">
            <a:extLst>
              <a:ext uri="{FF2B5EF4-FFF2-40B4-BE49-F238E27FC236}">
                <a16:creationId xmlns:a16="http://schemas.microsoft.com/office/drawing/2014/main" id="{F33095DD-D5D3-F1C2-3C0D-2B1CE52E5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3F35D-2C33-4716-F72F-9413E86FA456}"/>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1767181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B042-192D-0CD3-523A-E87293C520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698971-B48D-2834-F560-CDEC6B1AAD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D435D-811F-243F-9926-B89CA4420E52}"/>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5" name="Footer Placeholder 4">
            <a:extLst>
              <a:ext uri="{FF2B5EF4-FFF2-40B4-BE49-F238E27FC236}">
                <a16:creationId xmlns:a16="http://schemas.microsoft.com/office/drawing/2014/main" id="{39BA4E5B-6F9E-5470-2284-13D70F6425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BFCE1-F858-8848-F313-C4BD69D84328}"/>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55260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393D-1C97-E964-9A2A-57FBD0E5F8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7F19EA-C107-FE48-AD35-F50D0B03A1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FFA2E-8BF2-4A45-3961-2F0F9B342993}"/>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5" name="Footer Placeholder 4">
            <a:extLst>
              <a:ext uri="{FF2B5EF4-FFF2-40B4-BE49-F238E27FC236}">
                <a16:creationId xmlns:a16="http://schemas.microsoft.com/office/drawing/2014/main" id="{6E82D1AF-5448-8A34-4CBE-411933AB9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C4C1E-FB0C-1C3F-0B14-750617034B66}"/>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4061891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4A06-72FE-D547-0734-F2A1588E5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D733B6-B1CB-D701-18E2-F18366A1A9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96A81-B550-B635-1AB8-036564C34C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32790-8A3F-BD91-5F78-ECF3CC585E6E}"/>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6" name="Footer Placeholder 5">
            <a:extLst>
              <a:ext uri="{FF2B5EF4-FFF2-40B4-BE49-F238E27FC236}">
                <a16:creationId xmlns:a16="http://schemas.microsoft.com/office/drawing/2014/main" id="{CF98EA04-9428-902A-5A39-8EF7F751FD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50BA6-7805-FDF6-F484-E37F7D380EA4}"/>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425371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6BEE-4ADF-5C1C-6390-03296BFFBC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167CC-C63B-8B6C-60F0-DA599D0A7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AD32D-89A0-57EC-A29D-5D32B38F2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CA9E6-CFCC-D3B4-E9E5-B1D8104B2F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79FF4-FC6F-EFD0-927B-2C01EE413E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B5C53-C11B-0295-B512-0665D0EB46CA}"/>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8" name="Footer Placeholder 7">
            <a:extLst>
              <a:ext uri="{FF2B5EF4-FFF2-40B4-BE49-F238E27FC236}">
                <a16:creationId xmlns:a16="http://schemas.microsoft.com/office/drawing/2014/main" id="{D86EAAE7-A6E9-C9CE-E7CE-7FB23106CF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CC2266-F148-1482-3D8F-5F6494C3CD27}"/>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2784546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9C8D-6A3F-EA7E-541B-C6E164D8A0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E1983-46DB-D2A7-4D2D-6D5D6C530C94}"/>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4" name="Footer Placeholder 3">
            <a:extLst>
              <a:ext uri="{FF2B5EF4-FFF2-40B4-BE49-F238E27FC236}">
                <a16:creationId xmlns:a16="http://schemas.microsoft.com/office/drawing/2014/main" id="{64BF2E6E-F27C-9A71-CC2C-B5EFD6AE6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1E5E94-F80C-FB8B-7918-0257BE560C94}"/>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246239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C4FDF-9CE9-16AB-F243-606DC974B459}"/>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3" name="Footer Placeholder 2">
            <a:extLst>
              <a:ext uri="{FF2B5EF4-FFF2-40B4-BE49-F238E27FC236}">
                <a16:creationId xmlns:a16="http://schemas.microsoft.com/office/drawing/2014/main" id="{49719C58-43CB-1FEC-DE66-56BB43731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263BBA-DBA1-F335-7C35-428C13EBA93F}"/>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1075215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39D5-1ED2-5D6D-1CEC-4F076159F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F0755-7A00-B94C-8D75-62D9EA0AD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F1D7B-C87D-E077-6EE5-41DD09462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B538C-6592-0987-C5B5-C14ECD5B6C6A}"/>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6" name="Footer Placeholder 5">
            <a:extLst>
              <a:ext uri="{FF2B5EF4-FFF2-40B4-BE49-F238E27FC236}">
                <a16:creationId xmlns:a16="http://schemas.microsoft.com/office/drawing/2014/main" id="{F738A749-06B4-B8AA-B6D1-665505FA2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4B442-6191-87BF-A0BB-D7BC79D71904}"/>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310808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7906-BEAB-AD48-96AF-E9BFEE8815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02A5E-178E-1143-B9E6-3897C6D513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2C660-BD50-374E-83C1-6FD58F64592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C8062E50-A5F7-1F43-B682-08B8173C7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BD5F1-FC07-8C44-BECB-240E682F7C5F}"/>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0327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D76D-3D82-0724-C8B0-AF1C61388E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CAD84-C16D-0768-8972-13A034243F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C1D009-89D1-FC16-8196-2264CDAD2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B4DAD-4BAF-A86E-0483-2CF6C7309D1A}"/>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6" name="Footer Placeholder 5">
            <a:extLst>
              <a:ext uri="{FF2B5EF4-FFF2-40B4-BE49-F238E27FC236}">
                <a16:creationId xmlns:a16="http://schemas.microsoft.com/office/drawing/2014/main" id="{ED7E6FA7-7DB0-5993-9F0E-73DC34DA9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D01A9-D67D-30FF-B8AE-23DCEEDE236A}"/>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1947646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5E92-62A0-29F4-5BC4-9828578BF4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BABC33-FDE6-D448-6CFF-A5EA6C187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8C7CD-8B00-FEB3-55E5-2813BA784BAB}"/>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5" name="Footer Placeholder 4">
            <a:extLst>
              <a:ext uri="{FF2B5EF4-FFF2-40B4-BE49-F238E27FC236}">
                <a16:creationId xmlns:a16="http://schemas.microsoft.com/office/drawing/2014/main" id="{E21C6291-9FF8-0406-C73A-5E03DC273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F79DD-2EF4-0FB4-760A-6DE637576052}"/>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3590455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EA10E-FBDF-8F68-7F22-72CF73C6EA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2ABDB-F995-E432-D28A-471E3DA7C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D2509-A851-46F0-1B40-3B38966BF4D3}"/>
              </a:ext>
            </a:extLst>
          </p:cNvPr>
          <p:cNvSpPr>
            <a:spLocks noGrp="1"/>
          </p:cNvSpPr>
          <p:nvPr>
            <p:ph type="dt" sz="half" idx="10"/>
          </p:nvPr>
        </p:nvSpPr>
        <p:spPr/>
        <p:txBody>
          <a:bodyPr/>
          <a:lstStyle/>
          <a:p>
            <a:fld id="{234779F3-8FD7-A043-924B-D9444D7500D6}" type="datetimeFigureOut">
              <a:rPr lang="en-US" smtClean="0"/>
              <a:t>12/14/23</a:t>
            </a:fld>
            <a:endParaRPr lang="en-US"/>
          </a:p>
        </p:txBody>
      </p:sp>
      <p:sp>
        <p:nvSpPr>
          <p:cNvPr id="5" name="Footer Placeholder 4">
            <a:extLst>
              <a:ext uri="{FF2B5EF4-FFF2-40B4-BE49-F238E27FC236}">
                <a16:creationId xmlns:a16="http://schemas.microsoft.com/office/drawing/2014/main" id="{3525612F-AC6D-36E3-4465-DB8837802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C489F-38B1-1321-1504-F1845F352A15}"/>
              </a:ext>
            </a:extLst>
          </p:cNvPr>
          <p:cNvSpPr>
            <a:spLocks noGrp="1"/>
          </p:cNvSpPr>
          <p:nvPr>
            <p:ph type="sldNum" sz="quarter" idx="12"/>
          </p:nvPr>
        </p:nvSpPr>
        <p:spPr/>
        <p:txBody>
          <a:bodyPr/>
          <a:lstStyle/>
          <a:p>
            <a:fld id="{6BE6C435-7769-4047-8D61-206F657080E8}" type="slidenum">
              <a:rPr lang="en-US" smtClean="0"/>
              <a:t>‹#›</a:t>
            </a:fld>
            <a:endParaRPr lang="en-US"/>
          </a:p>
        </p:txBody>
      </p:sp>
    </p:spTree>
    <p:extLst>
      <p:ext uri="{BB962C8B-B14F-4D97-AF65-F5344CB8AC3E}">
        <p14:creationId xmlns:p14="http://schemas.microsoft.com/office/powerpoint/2010/main" val="14661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68EF-E179-C34B-B17D-EBC1AB29B9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D8B354-C5BD-7043-AC7F-EE4AF6EE2A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E076FD-F883-ED44-9201-268731382BE7}"/>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F140B8B8-AE3E-E24F-8E74-264DDD598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8C313-2378-AA4E-93D3-9633D98A1FD1}"/>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02782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7906-BEAB-AD48-96AF-E9BFEE8815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02A5E-178E-1143-B9E6-3897C6D513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2C660-BD50-374E-83C1-6FD58F64592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C8062E50-A5F7-1F43-B682-08B8173C7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BD5F1-FC07-8C44-BECB-240E682F7C5F}"/>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0327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7906-BEAB-AD48-96AF-E9BFEE8815B5}"/>
              </a:ext>
            </a:extLst>
          </p:cNvPr>
          <p:cNvSpPr>
            <a:spLocks noGrp="1"/>
          </p:cNvSpPr>
          <p:nvPr>
            <p:ph type="title" hasCustomPrompt="1"/>
          </p:nvPr>
        </p:nvSpPr>
        <p:spPr>
          <a:xfrm>
            <a:off x="838200" y="5025862"/>
            <a:ext cx="10515600" cy="333609"/>
          </a:xfrm>
        </p:spPr>
        <p:txBody>
          <a:bodyPr>
            <a:normAutofit/>
          </a:bodyPr>
          <a:lstStyle>
            <a:lvl1pPr>
              <a:defRPr sz="3600" b="1" i="0">
                <a:latin typeface="Source Sans Pro Semibold" panose="020B0503030403020204" pitchFamily="34" charset="0"/>
              </a:defRPr>
            </a:lvl1pPr>
          </a:lstStyle>
          <a:p>
            <a:r>
              <a:rPr lang="en-US"/>
              <a:t>Article Title </a:t>
            </a:r>
          </a:p>
        </p:txBody>
      </p:sp>
      <p:sp>
        <p:nvSpPr>
          <p:cNvPr id="3" name="Title 1">
            <a:extLst>
              <a:ext uri="{FF2B5EF4-FFF2-40B4-BE49-F238E27FC236}">
                <a16:creationId xmlns:a16="http://schemas.microsoft.com/office/drawing/2014/main" id="{9B0449EA-AEEE-4957-6F7F-5C44EF114503}"/>
              </a:ext>
            </a:extLst>
          </p:cNvPr>
          <p:cNvSpPr txBox="1">
            <a:spLocks/>
          </p:cNvSpPr>
          <p:nvPr userDrawn="1"/>
        </p:nvSpPr>
        <p:spPr>
          <a:xfrm>
            <a:off x="838200" y="5359471"/>
            <a:ext cx="10515600" cy="527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ource Sans Pro Semibold" panose="020B0503030403020204" pitchFamily="34" charset="0"/>
                <a:ea typeface="+mj-ea"/>
                <a:cs typeface="+mj-cs"/>
              </a:defRPr>
            </a:lvl1pPr>
          </a:lstStyle>
          <a:p>
            <a:r>
              <a:rPr lang="en-US" sz="2400"/>
              <a:t>Subtitle</a:t>
            </a:r>
          </a:p>
        </p:txBody>
      </p:sp>
    </p:spTree>
    <p:extLst>
      <p:ext uri="{BB962C8B-B14F-4D97-AF65-F5344CB8AC3E}">
        <p14:creationId xmlns:p14="http://schemas.microsoft.com/office/powerpoint/2010/main" val="20327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7906-BEAB-AD48-96AF-E9BFEE8815B5}"/>
              </a:ext>
            </a:extLst>
          </p:cNvPr>
          <p:cNvSpPr>
            <a:spLocks noGrp="1"/>
          </p:cNvSpPr>
          <p:nvPr>
            <p:ph type="title" hasCustomPrompt="1"/>
          </p:nvPr>
        </p:nvSpPr>
        <p:spPr>
          <a:xfrm>
            <a:off x="838200" y="5025862"/>
            <a:ext cx="10515600" cy="333609"/>
          </a:xfrm>
        </p:spPr>
        <p:txBody>
          <a:bodyPr>
            <a:normAutofit/>
          </a:bodyPr>
          <a:lstStyle>
            <a:lvl1pPr>
              <a:defRPr sz="3600" b="1" i="0">
                <a:latin typeface="Source Sans Pro Semibold" panose="020B0503030403020204" pitchFamily="34" charset="0"/>
              </a:defRPr>
            </a:lvl1pPr>
          </a:lstStyle>
          <a:p>
            <a:r>
              <a:rPr lang="en-US"/>
              <a:t>Article Title </a:t>
            </a:r>
          </a:p>
        </p:txBody>
      </p:sp>
      <p:sp>
        <p:nvSpPr>
          <p:cNvPr id="3" name="Title 1">
            <a:extLst>
              <a:ext uri="{FF2B5EF4-FFF2-40B4-BE49-F238E27FC236}">
                <a16:creationId xmlns:a16="http://schemas.microsoft.com/office/drawing/2014/main" id="{9B0449EA-AEEE-4957-6F7F-5C44EF114503}"/>
              </a:ext>
            </a:extLst>
          </p:cNvPr>
          <p:cNvSpPr txBox="1">
            <a:spLocks/>
          </p:cNvSpPr>
          <p:nvPr userDrawn="1"/>
        </p:nvSpPr>
        <p:spPr>
          <a:xfrm>
            <a:off x="838200" y="5359471"/>
            <a:ext cx="10515600" cy="527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ource Sans Pro Semibold" panose="020B0503030403020204" pitchFamily="34" charset="0"/>
                <a:ea typeface="+mj-ea"/>
                <a:cs typeface="+mj-cs"/>
              </a:defRPr>
            </a:lvl1pPr>
          </a:lstStyle>
          <a:p>
            <a:r>
              <a:rPr lang="en-US" sz="2400"/>
              <a:t>Subtitle</a:t>
            </a:r>
          </a:p>
        </p:txBody>
      </p:sp>
    </p:spTree>
    <p:extLst>
      <p:ext uri="{BB962C8B-B14F-4D97-AF65-F5344CB8AC3E}">
        <p14:creationId xmlns:p14="http://schemas.microsoft.com/office/powerpoint/2010/main" val="20327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7DC4-92CF-4C4B-9A21-D0A13CBAF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D257D1-079C-E846-9A99-F9E6A9976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804BE-BFD4-9344-A1AF-5BB843C399D2}"/>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B347E5B1-8C28-3B48-8617-94303B9F4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F79E-3779-334D-B85A-E626E262AAC4}"/>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317724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098B-B58D-5A4A-BC51-6EEDA3479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7FC05-CBDA-A74A-BAF8-455729F3E9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A0260-5683-154B-9AEC-02997F16C1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9B58B8-1F22-CE40-B8E6-35C763FD6C63}"/>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6" name="Footer Placeholder 5">
            <a:extLst>
              <a:ext uri="{FF2B5EF4-FFF2-40B4-BE49-F238E27FC236}">
                <a16:creationId xmlns:a16="http://schemas.microsoft.com/office/drawing/2014/main" id="{B55E479D-0B5B-914C-94AE-A9CBFF636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BBF0A-FA94-BB43-B2A8-C028E5B1DAF9}"/>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192067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8995-DD52-4C48-99DB-F91AAF2E2E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E207A-25E9-6540-B35C-5ACB9AB79C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5B89CD-9307-AF4F-86D1-6B8FAA12F7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91E45-0D56-DF42-83E8-F59C709BB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A3BCB-3276-2A4B-81C5-778CF4752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F2DF7D-F747-CF45-B47A-B534F075DA85}"/>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8" name="Footer Placeholder 7">
            <a:extLst>
              <a:ext uri="{FF2B5EF4-FFF2-40B4-BE49-F238E27FC236}">
                <a16:creationId xmlns:a16="http://schemas.microsoft.com/office/drawing/2014/main" id="{1C96F0AA-5B0C-DC48-980B-9B8A7B586F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7F5BA-AAA8-8F47-A506-85791420137D}"/>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366068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7DC4-92CF-4C4B-9A21-D0A13CBAF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D257D1-079C-E846-9A99-F9E6A9976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804BE-BFD4-9344-A1AF-5BB843C399D2}"/>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B347E5B1-8C28-3B48-8617-94303B9F4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F79E-3779-334D-B85A-E626E262AAC4}"/>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317724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3B61-4D60-EC4F-B56C-287A503A43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DC4E73-616C-C040-96F6-053E8231B2E9}"/>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4" name="Footer Placeholder 3">
            <a:extLst>
              <a:ext uri="{FF2B5EF4-FFF2-40B4-BE49-F238E27FC236}">
                <a16:creationId xmlns:a16="http://schemas.microsoft.com/office/drawing/2014/main" id="{727BCF2E-D928-1245-8545-A91EFE240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73251E-FAE7-9943-AA4F-CF9923AAA565}"/>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448087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3A1D3E-D98A-A19B-9CB0-EEF44FCF1573}"/>
              </a:ext>
            </a:extLst>
          </p:cNvPr>
          <p:cNvSpPr>
            <a:spLocks noGrp="1"/>
          </p:cNvSpPr>
          <p:nvPr>
            <p:ph sz="half" idx="1"/>
          </p:nvPr>
        </p:nvSpPr>
        <p:spPr>
          <a:xfrm>
            <a:off x="0" y="0"/>
            <a:ext cx="6096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
        <p:nvSpPr>
          <p:cNvPr id="7" name="Content Placeholder 2">
            <a:extLst>
              <a:ext uri="{FF2B5EF4-FFF2-40B4-BE49-F238E27FC236}">
                <a16:creationId xmlns:a16="http://schemas.microsoft.com/office/drawing/2014/main" id="{B39BB3A2-99D5-C0DE-1752-AEB46AECDD0D}"/>
              </a:ext>
            </a:extLst>
          </p:cNvPr>
          <p:cNvSpPr>
            <a:spLocks noGrp="1"/>
          </p:cNvSpPr>
          <p:nvPr>
            <p:ph sz="half" idx="13"/>
          </p:nvPr>
        </p:nvSpPr>
        <p:spPr>
          <a:xfrm>
            <a:off x="6108192" y="0"/>
            <a:ext cx="6096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915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3A1D3E-D98A-A19B-9CB0-EEF44FCF1573}"/>
              </a:ext>
            </a:extLst>
          </p:cNvPr>
          <p:cNvSpPr>
            <a:spLocks noGrp="1"/>
          </p:cNvSpPr>
          <p:nvPr>
            <p:ph sz="half" idx="1"/>
          </p:nvPr>
        </p:nvSpPr>
        <p:spPr>
          <a:xfrm>
            <a:off x="0"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DECB845-F5F9-CAB5-93A4-5CFB030A1056}"/>
              </a:ext>
            </a:extLst>
          </p:cNvPr>
          <p:cNvSpPr>
            <a:spLocks noGrp="1"/>
          </p:cNvSpPr>
          <p:nvPr>
            <p:ph sz="half" idx="15"/>
          </p:nvPr>
        </p:nvSpPr>
        <p:spPr>
          <a:xfrm>
            <a:off x="9163060"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sp>
        <p:nvSpPr>
          <p:cNvPr id="7" name="Content Placeholder 2">
            <a:extLst>
              <a:ext uri="{FF2B5EF4-FFF2-40B4-BE49-F238E27FC236}">
                <a16:creationId xmlns:a16="http://schemas.microsoft.com/office/drawing/2014/main" id="{B39BB3A2-99D5-C0DE-1752-AEB46AECDD0D}"/>
              </a:ext>
            </a:extLst>
          </p:cNvPr>
          <p:cNvSpPr>
            <a:spLocks noGrp="1"/>
          </p:cNvSpPr>
          <p:nvPr>
            <p:ph sz="half" idx="13"/>
          </p:nvPr>
        </p:nvSpPr>
        <p:spPr>
          <a:xfrm>
            <a:off x="3056478"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1B05323-4E53-C31C-0CB2-E14D1CD7FF7F}"/>
              </a:ext>
            </a:extLst>
          </p:cNvPr>
          <p:cNvSpPr>
            <a:spLocks noGrp="1"/>
          </p:cNvSpPr>
          <p:nvPr>
            <p:ph sz="half" idx="14"/>
          </p:nvPr>
        </p:nvSpPr>
        <p:spPr>
          <a:xfrm>
            <a:off x="6115050"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Tree>
    <p:extLst>
      <p:ext uri="{BB962C8B-B14F-4D97-AF65-F5344CB8AC3E}">
        <p14:creationId xmlns:p14="http://schemas.microsoft.com/office/powerpoint/2010/main" val="1930074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3A1D3E-D98A-A19B-9CB0-EEF44FCF1573}"/>
              </a:ext>
            </a:extLst>
          </p:cNvPr>
          <p:cNvSpPr>
            <a:spLocks noGrp="1"/>
          </p:cNvSpPr>
          <p:nvPr>
            <p:ph sz="half" idx="1"/>
          </p:nvPr>
        </p:nvSpPr>
        <p:spPr>
          <a:xfrm>
            <a:off x="0"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DECB845-F5F9-CAB5-93A4-5CFB030A1056}"/>
              </a:ext>
            </a:extLst>
          </p:cNvPr>
          <p:cNvSpPr>
            <a:spLocks noGrp="1"/>
          </p:cNvSpPr>
          <p:nvPr>
            <p:ph sz="half" idx="15"/>
          </p:nvPr>
        </p:nvSpPr>
        <p:spPr>
          <a:xfrm>
            <a:off x="7283613"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sp>
        <p:nvSpPr>
          <p:cNvPr id="7" name="Content Placeholder 2">
            <a:extLst>
              <a:ext uri="{FF2B5EF4-FFF2-40B4-BE49-F238E27FC236}">
                <a16:creationId xmlns:a16="http://schemas.microsoft.com/office/drawing/2014/main" id="{B39BB3A2-99D5-C0DE-1752-AEB46AECDD0D}"/>
              </a:ext>
            </a:extLst>
          </p:cNvPr>
          <p:cNvSpPr>
            <a:spLocks noGrp="1"/>
          </p:cNvSpPr>
          <p:nvPr>
            <p:ph sz="half" idx="13"/>
          </p:nvPr>
        </p:nvSpPr>
        <p:spPr>
          <a:xfrm>
            <a:off x="2427134"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1B05323-4E53-C31C-0CB2-E14D1CD7FF7F}"/>
              </a:ext>
            </a:extLst>
          </p:cNvPr>
          <p:cNvSpPr>
            <a:spLocks noGrp="1"/>
          </p:cNvSpPr>
          <p:nvPr>
            <p:ph sz="half" idx="14"/>
          </p:nvPr>
        </p:nvSpPr>
        <p:spPr>
          <a:xfrm>
            <a:off x="4853458"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
        <p:nvSpPr>
          <p:cNvPr id="6" name="Content Placeholder 2">
            <a:extLst>
              <a:ext uri="{FF2B5EF4-FFF2-40B4-BE49-F238E27FC236}">
                <a16:creationId xmlns:a16="http://schemas.microsoft.com/office/drawing/2014/main" id="{565BCB7D-29C8-DAE2-F6EF-BA567350F092}"/>
              </a:ext>
            </a:extLst>
          </p:cNvPr>
          <p:cNvSpPr>
            <a:spLocks noGrp="1"/>
          </p:cNvSpPr>
          <p:nvPr>
            <p:ph sz="half" idx="16"/>
          </p:nvPr>
        </p:nvSpPr>
        <p:spPr>
          <a:xfrm>
            <a:off x="9712492" y="0"/>
            <a:ext cx="2479508"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115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205" y="867196"/>
            <a:ext cx="1261356" cy="316624"/>
          </a:xfrm>
          <a:prstGeom prst="rect">
            <a:avLst/>
          </a:prstGeom>
        </p:spPr>
      </p:pic>
    </p:spTree>
    <p:extLst>
      <p:ext uri="{BB962C8B-B14F-4D97-AF65-F5344CB8AC3E}">
        <p14:creationId xmlns:p14="http://schemas.microsoft.com/office/powerpoint/2010/main" val="2441726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B2DDCBA-1891-E850-8818-5ABE18860275}"/>
              </a:ext>
            </a:extLst>
          </p:cNvPr>
          <p:cNvSpPr>
            <a:spLocks noGrp="1"/>
          </p:cNvSpPr>
          <p:nvPr>
            <p:ph sz="half" idx="1"/>
          </p:nvPr>
        </p:nvSpPr>
        <p:spPr>
          <a:xfrm>
            <a:off x="-1" y="0"/>
            <a:ext cx="1221524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Tree>
    <p:extLst>
      <p:ext uri="{BB962C8B-B14F-4D97-AF65-F5344CB8AC3E}">
        <p14:creationId xmlns:p14="http://schemas.microsoft.com/office/powerpoint/2010/main" val="1686789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3A1D3E-D98A-A19B-9CB0-EEF44FCF1573}"/>
              </a:ext>
            </a:extLst>
          </p:cNvPr>
          <p:cNvSpPr>
            <a:spLocks noGrp="1"/>
          </p:cNvSpPr>
          <p:nvPr>
            <p:ph sz="half" idx="1"/>
          </p:nvPr>
        </p:nvSpPr>
        <p:spPr>
          <a:xfrm>
            <a:off x="0" y="0"/>
            <a:ext cx="6096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
        <p:nvSpPr>
          <p:cNvPr id="7" name="Content Placeholder 2">
            <a:extLst>
              <a:ext uri="{FF2B5EF4-FFF2-40B4-BE49-F238E27FC236}">
                <a16:creationId xmlns:a16="http://schemas.microsoft.com/office/drawing/2014/main" id="{B39BB3A2-99D5-C0DE-1752-AEB46AECDD0D}"/>
              </a:ext>
            </a:extLst>
          </p:cNvPr>
          <p:cNvSpPr>
            <a:spLocks noGrp="1"/>
          </p:cNvSpPr>
          <p:nvPr>
            <p:ph sz="half" idx="13"/>
          </p:nvPr>
        </p:nvSpPr>
        <p:spPr>
          <a:xfrm>
            <a:off x="6108192" y="0"/>
            <a:ext cx="6096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91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3A1D3E-D98A-A19B-9CB0-EEF44FCF1573}"/>
              </a:ext>
            </a:extLst>
          </p:cNvPr>
          <p:cNvSpPr>
            <a:spLocks noGrp="1"/>
          </p:cNvSpPr>
          <p:nvPr>
            <p:ph sz="half" idx="1"/>
          </p:nvPr>
        </p:nvSpPr>
        <p:spPr>
          <a:xfrm>
            <a:off x="0"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DECB845-F5F9-CAB5-93A4-5CFB030A1056}"/>
              </a:ext>
            </a:extLst>
          </p:cNvPr>
          <p:cNvSpPr>
            <a:spLocks noGrp="1"/>
          </p:cNvSpPr>
          <p:nvPr>
            <p:ph sz="half" idx="15"/>
          </p:nvPr>
        </p:nvSpPr>
        <p:spPr>
          <a:xfrm>
            <a:off x="9163060"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sp>
        <p:nvSpPr>
          <p:cNvPr id="7" name="Content Placeholder 2">
            <a:extLst>
              <a:ext uri="{FF2B5EF4-FFF2-40B4-BE49-F238E27FC236}">
                <a16:creationId xmlns:a16="http://schemas.microsoft.com/office/drawing/2014/main" id="{B39BB3A2-99D5-C0DE-1752-AEB46AECDD0D}"/>
              </a:ext>
            </a:extLst>
          </p:cNvPr>
          <p:cNvSpPr>
            <a:spLocks noGrp="1"/>
          </p:cNvSpPr>
          <p:nvPr>
            <p:ph sz="half" idx="13"/>
          </p:nvPr>
        </p:nvSpPr>
        <p:spPr>
          <a:xfrm>
            <a:off x="3056478"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1B05323-4E53-C31C-0CB2-E14D1CD7FF7F}"/>
              </a:ext>
            </a:extLst>
          </p:cNvPr>
          <p:cNvSpPr>
            <a:spLocks noGrp="1"/>
          </p:cNvSpPr>
          <p:nvPr>
            <p:ph sz="half" idx="14"/>
          </p:nvPr>
        </p:nvSpPr>
        <p:spPr>
          <a:xfrm>
            <a:off x="6115050" y="0"/>
            <a:ext cx="3009986"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Tree>
    <p:extLst>
      <p:ext uri="{BB962C8B-B14F-4D97-AF65-F5344CB8AC3E}">
        <p14:creationId xmlns:p14="http://schemas.microsoft.com/office/powerpoint/2010/main" val="1930074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3A1D3E-D98A-A19B-9CB0-EEF44FCF1573}"/>
              </a:ext>
            </a:extLst>
          </p:cNvPr>
          <p:cNvSpPr>
            <a:spLocks noGrp="1"/>
          </p:cNvSpPr>
          <p:nvPr>
            <p:ph sz="half" idx="1"/>
          </p:nvPr>
        </p:nvSpPr>
        <p:spPr>
          <a:xfrm>
            <a:off x="0"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DECB845-F5F9-CAB5-93A4-5CFB030A1056}"/>
              </a:ext>
            </a:extLst>
          </p:cNvPr>
          <p:cNvSpPr>
            <a:spLocks noGrp="1"/>
          </p:cNvSpPr>
          <p:nvPr>
            <p:ph sz="half" idx="15"/>
          </p:nvPr>
        </p:nvSpPr>
        <p:spPr>
          <a:xfrm>
            <a:off x="7283613"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9" name="Picture 8">
            <a:extLst>
              <a:ext uri="{FF2B5EF4-FFF2-40B4-BE49-F238E27FC236}">
                <a16:creationId xmlns:a16="http://schemas.microsoft.com/office/drawing/2014/main" id="{E364CAFE-EFDA-0319-9FC8-FB05762BD580}"/>
              </a:ext>
            </a:extLst>
          </p:cNvPr>
          <p:cNvPicPr>
            <a:picLocks noChangeAspect="1"/>
          </p:cNvPicPr>
          <p:nvPr userDrawn="1"/>
        </p:nvPicPr>
        <p:blipFill>
          <a:blip r:embed="rId2"/>
          <a:stretch>
            <a:fillRect/>
          </a:stretch>
        </p:blipFill>
        <p:spPr>
          <a:xfrm>
            <a:off x="12017169" y="1843"/>
            <a:ext cx="38100" cy="689078"/>
          </a:xfrm>
          <a:prstGeom prst="rect">
            <a:avLst/>
          </a:prstGeom>
        </p:spPr>
      </p:pic>
      <p:sp>
        <p:nvSpPr>
          <p:cNvPr id="7" name="Content Placeholder 2">
            <a:extLst>
              <a:ext uri="{FF2B5EF4-FFF2-40B4-BE49-F238E27FC236}">
                <a16:creationId xmlns:a16="http://schemas.microsoft.com/office/drawing/2014/main" id="{B39BB3A2-99D5-C0DE-1752-AEB46AECDD0D}"/>
              </a:ext>
            </a:extLst>
          </p:cNvPr>
          <p:cNvSpPr>
            <a:spLocks noGrp="1"/>
          </p:cNvSpPr>
          <p:nvPr>
            <p:ph sz="half" idx="13"/>
          </p:nvPr>
        </p:nvSpPr>
        <p:spPr>
          <a:xfrm>
            <a:off x="2427134"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1B05323-4E53-C31C-0CB2-E14D1CD7FF7F}"/>
              </a:ext>
            </a:extLst>
          </p:cNvPr>
          <p:cNvSpPr>
            <a:spLocks noGrp="1"/>
          </p:cNvSpPr>
          <p:nvPr>
            <p:ph sz="half" idx="14"/>
          </p:nvPr>
        </p:nvSpPr>
        <p:spPr>
          <a:xfrm>
            <a:off x="4853458" y="0"/>
            <a:ext cx="2412844"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205" y="4781266"/>
            <a:ext cx="1261356" cy="316624"/>
          </a:xfrm>
          <a:prstGeom prst="rect">
            <a:avLst/>
          </a:prstGeom>
        </p:spPr>
      </p:pic>
      <p:pic>
        <p:nvPicPr>
          <p:cNvPr id="11" name="Picture 10">
            <a:extLst>
              <a:ext uri="{FF2B5EF4-FFF2-40B4-BE49-F238E27FC236}">
                <a16:creationId xmlns:a16="http://schemas.microsoft.com/office/drawing/2014/main" id="{D0C52FA9-E0B4-2933-E88A-390C7C830DDA}"/>
              </a:ext>
            </a:extLst>
          </p:cNvPr>
          <p:cNvPicPr>
            <a:picLocks noChangeAspect="1"/>
          </p:cNvPicPr>
          <p:nvPr userDrawn="1"/>
        </p:nvPicPr>
        <p:blipFill>
          <a:blip r:embed="rId2"/>
          <a:stretch>
            <a:fillRect/>
          </a:stretch>
        </p:blipFill>
        <p:spPr>
          <a:xfrm>
            <a:off x="264216" y="4803764"/>
            <a:ext cx="57892" cy="2331192"/>
          </a:xfrm>
          <a:prstGeom prst="rect">
            <a:avLst/>
          </a:prstGeom>
        </p:spPr>
      </p:pic>
      <p:sp>
        <p:nvSpPr>
          <p:cNvPr id="6" name="Content Placeholder 2">
            <a:extLst>
              <a:ext uri="{FF2B5EF4-FFF2-40B4-BE49-F238E27FC236}">
                <a16:creationId xmlns:a16="http://schemas.microsoft.com/office/drawing/2014/main" id="{565BCB7D-29C8-DAE2-F6EF-BA567350F092}"/>
              </a:ext>
            </a:extLst>
          </p:cNvPr>
          <p:cNvSpPr>
            <a:spLocks noGrp="1"/>
          </p:cNvSpPr>
          <p:nvPr>
            <p:ph sz="half" idx="16"/>
          </p:nvPr>
        </p:nvSpPr>
        <p:spPr>
          <a:xfrm>
            <a:off x="9712492" y="0"/>
            <a:ext cx="2479508"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115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pic>
        <p:nvPicPr>
          <p:cNvPr id="10" name="Picture 9">
            <a:extLst>
              <a:ext uri="{FF2B5EF4-FFF2-40B4-BE49-F238E27FC236}">
                <a16:creationId xmlns:a16="http://schemas.microsoft.com/office/drawing/2014/main" id="{165EB5A2-8142-AA0C-3861-53785FEE5E4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205" y="867196"/>
            <a:ext cx="1261356" cy="316624"/>
          </a:xfrm>
          <a:prstGeom prst="rect">
            <a:avLst/>
          </a:prstGeom>
        </p:spPr>
      </p:pic>
    </p:spTree>
    <p:extLst>
      <p:ext uri="{BB962C8B-B14F-4D97-AF65-F5344CB8AC3E}">
        <p14:creationId xmlns:p14="http://schemas.microsoft.com/office/powerpoint/2010/main" val="244172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098B-B58D-5A4A-BC51-6EEDA3479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7FC05-CBDA-A74A-BAF8-455729F3E9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A0260-5683-154B-9AEC-02997F16C1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9B58B8-1F22-CE40-B8E6-35C763FD6C63}"/>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6" name="Footer Placeholder 5">
            <a:extLst>
              <a:ext uri="{FF2B5EF4-FFF2-40B4-BE49-F238E27FC236}">
                <a16:creationId xmlns:a16="http://schemas.microsoft.com/office/drawing/2014/main" id="{B55E479D-0B5B-914C-94AE-A9CBFF636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BBF0A-FA94-BB43-B2A8-C028E5B1DAF9}"/>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192067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89F0-F9C2-8F4C-AAA9-8E2BC11A7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B396C9-19FC-BE43-B01E-B4346EE9B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8632F-8D26-4744-9434-81C76E812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F3C663-02E3-D942-BC0B-BC627E491587}"/>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6" name="Footer Placeholder 5">
            <a:extLst>
              <a:ext uri="{FF2B5EF4-FFF2-40B4-BE49-F238E27FC236}">
                <a16:creationId xmlns:a16="http://schemas.microsoft.com/office/drawing/2014/main" id="{8140BCE3-FDB5-4143-AB6D-B396D3503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F9512-B9A5-7C41-BF3B-A7D54BDD2D91}"/>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688906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D4F3-41AC-654C-AB79-459E70257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D826B-C6C2-9048-AEFB-ECD397B1DD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B35812-876C-7749-96BC-D2058363A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16898-5FE3-F24B-A527-E9837D2CC5C7}"/>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6" name="Footer Placeholder 5">
            <a:extLst>
              <a:ext uri="{FF2B5EF4-FFF2-40B4-BE49-F238E27FC236}">
                <a16:creationId xmlns:a16="http://schemas.microsoft.com/office/drawing/2014/main" id="{FEA53D92-A399-814A-A24D-1D4E293A0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CCBFD-D0B1-C94A-9977-83833F00ECB3}"/>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677233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A5972-C53C-8649-ACF7-0C04B57F98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348DF-9B23-C647-964A-9D53FBF2C1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A3A11-ACB5-2A4B-8001-3EAE67B28022}"/>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8B084FD3-B2DC-5549-9104-4EC453AE1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700E9-0EEE-5940-B826-61C7CF749DF6}"/>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3709265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F496DE-1B2F-604A-87F0-0BABFED2E4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2EFF32-A5EC-3142-97CF-B845EF151B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D7B3-4385-7542-8206-C7099A24A968}"/>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15CB29E9-F93A-924C-A0E0-3158863D1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185F0-28A3-1245-B384-D01831A1B7B4}"/>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96804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8995-DD52-4C48-99DB-F91AAF2E2E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E207A-25E9-6540-B35C-5ACB9AB79C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5B89CD-9307-AF4F-86D1-6B8FAA12F7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91E45-0D56-DF42-83E8-F59C709BB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A3BCB-3276-2A4B-81C5-778CF4752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F2DF7D-F747-CF45-B47A-B534F075DA85}"/>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8" name="Footer Placeholder 7">
            <a:extLst>
              <a:ext uri="{FF2B5EF4-FFF2-40B4-BE49-F238E27FC236}">
                <a16:creationId xmlns:a16="http://schemas.microsoft.com/office/drawing/2014/main" id="{1C96F0AA-5B0C-DC48-980B-9B8A7B586F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7F5BA-AAA8-8F47-A506-85791420137D}"/>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2366068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3B61-4D60-EC4F-B56C-287A503A43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DC4E73-616C-C040-96F6-053E8231B2E9}"/>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4" name="Footer Placeholder 3">
            <a:extLst>
              <a:ext uri="{FF2B5EF4-FFF2-40B4-BE49-F238E27FC236}">
                <a16:creationId xmlns:a16="http://schemas.microsoft.com/office/drawing/2014/main" id="{727BCF2E-D928-1245-8545-A91EFE240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73251E-FAE7-9943-AA4F-CF9923AAA565}"/>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44808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DF96A0-B99E-E54A-98EF-7AC870386D50}"/>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3" name="Footer Placeholder 2">
            <a:extLst>
              <a:ext uri="{FF2B5EF4-FFF2-40B4-BE49-F238E27FC236}">
                <a16:creationId xmlns:a16="http://schemas.microsoft.com/office/drawing/2014/main" id="{B4793CB7-86F6-E448-8353-95435CA5E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E2FFFB-383C-C54F-9845-1FA4F825D006}"/>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68678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89F0-F9C2-8F4C-AAA9-8E2BC11A7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B396C9-19FC-BE43-B01E-B4346EE9B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8632F-8D26-4744-9434-81C76E812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F3C663-02E3-D942-BC0B-BC627E491587}"/>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6" name="Footer Placeholder 5">
            <a:extLst>
              <a:ext uri="{FF2B5EF4-FFF2-40B4-BE49-F238E27FC236}">
                <a16:creationId xmlns:a16="http://schemas.microsoft.com/office/drawing/2014/main" id="{8140BCE3-FDB5-4143-AB6D-B396D3503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F9512-B9A5-7C41-BF3B-A7D54BDD2D91}"/>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68890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D4F3-41AC-654C-AB79-459E70257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D826B-C6C2-9048-AEFB-ECD397B1DD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B35812-876C-7749-96BC-D2058363A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16898-5FE3-F24B-A527-E9837D2CC5C7}"/>
              </a:ext>
            </a:extLst>
          </p:cNvPr>
          <p:cNvSpPr>
            <a:spLocks noGrp="1"/>
          </p:cNvSpPr>
          <p:nvPr>
            <p:ph type="dt" sz="half" idx="10"/>
          </p:nvPr>
        </p:nvSpPr>
        <p:spPr/>
        <p:txBody>
          <a:bodyPr/>
          <a:lstStyle/>
          <a:p>
            <a:fld id="{20FBA9F6-9F59-1D4F-B36C-435BDBBA297B}" type="datetimeFigureOut">
              <a:rPr lang="en-US" smtClean="0"/>
              <a:t>12/14/23</a:t>
            </a:fld>
            <a:endParaRPr lang="en-US"/>
          </a:p>
        </p:txBody>
      </p:sp>
      <p:sp>
        <p:nvSpPr>
          <p:cNvPr id="6" name="Footer Placeholder 5">
            <a:extLst>
              <a:ext uri="{FF2B5EF4-FFF2-40B4-BE49-F238E27FC236}">
                <a16:creationId xmlns:a16="http://schemas.microsoft.com/office/drawing/2014/main" id="{FEA53D92-A399-814A-A24D-1D4E293A0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CCBFD-D0B1-C94A-9977-83833F00ECB3}"/>
              </a:ext>
            </a:extLst>
          </p:cNvPr>
          <p:cNvSpPr>
            <a:spLocks noGrp="1"/>
          </p:cNvSpPr>
          <p:nvPr>
            <p:ph type="sldNum" sz="quarter" idx="12"/>
          </p:nvPr>
        </p:nvSpPr>
        <p:spPr/>
        <p:txBody>
          <a:bodyPr/>
          <a:lstStyle/>
          <a:p>
            <a:fld id="{BBA76CA5-0953-7A40-9478-76183AB51A68}" type="slidenum">
              <a:rPr lang="en-US" smtClean="0"/>
              <a:t>‹#›</a:t>
            </a:fld>
            <a:endParaRPr lang="en-US"/>
          </a:p>
        </p:txBody>
      </p:sp>
    </p:spTree>
    <p:extLst>
      <p:ext uri="{BB962C8B-B14F-4D97-AF65-F5344CB8AC3E}">
        <p14:creationId xmlns:p14="http://schemas.microsoft.com/office/powerpoint/2010/main" val="167723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9A504-6B27-F64F-A4BB-00882F3C2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84FD03-3A52-3D47-9FED-7D03A8694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D625-02C3-5345-8885-79AC8C5AD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BA9F6-9F59-1D4F-B36C-435BDBBA297B}" type="datetimeFigureOut">
              <a:rPr lang="en-US" smtClean="0"/>
              <a:t>12/14/23</a:t>
            </a:fld>
            <a:endParaRPr lang="en-US"/>
          </a:p>
        </p:txBody>
      </p:sp>
      <p:sp>
        <p:nvSpPr>
          <p:cNvPr id="5" name="Footer Placeholder 4">
            <a:extLst>
              <a:ext uri="{FF2B5EF4-FFF2-40B4-BE49-F238E27FC236}">
                <a16:creationId xmlns:a16="http://schemas.microsoft.com/office/drawing/2014/main" id="{0080561E-6CD3-B640-B86A-D6A5659C8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1E3DDF-A67A-604D-9F61-6636EBD26F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76CA5-0953-7A40-9478-76183AB51A68}" type="slidenum">
              <a:rPr lang="en-US" smtClean="0"/>
              <a:t>‹#›</a:t>
            </a:fld>
            <a:endParaRPr lang="en-US"/>
          </a:p>
        </p:txBody>
      </p:sp>
    </p:spTree>
    <p:extLst>
      <p:ext uri="{BB962C8B-B14F-4D97-AF65-F5344CB8AC3E}">
        <p14:creationId xmlns:p14="http://schemas.microsoft.com/office/powerpoint/2010/main" val="784325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0F3981-FC3D-1A75-A259-AD643D76D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B5336B-1723-A309-A475-F56509D6C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6957F-C795-DDDE-7D0E-BFE3460D5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779F3-8FD7-A043-924B-D9444D7500D6}" type="datetimeFigureOut">
              <a:rPr lang="en-US" smtClean="0"/>
              <a:t>12/14/23</a:t>
            </a:fld>
            <a:endParaRPr lang="en-US"/>
          </a:p>
        </p:txBody>
      </p:sp>
      <p:sp>
        <p:nvSpPr>
          <p:cNvPr id="5" name="Footer Placeholder 4">
            <a:extLst>
              <a:ext uri="{FF2B5EF4-FFF2-40B4-BE49-F238E27FC236}">
                <a16:creationId xmlns:a16="http://schemas.microsoft.com/office/drawing/2014/main" id="{F9CCCB58-0A84-2F0E-02D1-EA639048A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EA5B1-5813-24CE-6231-C340D152E0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6C435-7769-4047-8D61-206F657080E8}" type="slidenum">
              <a:rPr lang="en-US" smtClean="0"/>
              <a:t>‹#›</a:t>
            </a:fld>
            <a:endParaRPr lang="en-US"/>
          </a:p>
        </p:txBody>
      </p:sp>
    </p:spTree>
    <p:extLst>
      <p:ext uri="{BB962C8B-B14F-4D97-AF65-F5344CB8AC3E}">
        <p14:creationId xmlns:p14="http://schemas.microsoft.com/office/powerpoint/2010/main" val="17585407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9A504-6B27-F64F-A4BB-00882F3C2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84FD03-3A52-3D47-9FED-7D03A8694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D625-02C3-5345-8885-79AC8C5AD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20FBA9F6-9F59-1D4F-B36C-435BDBBA297B}" type="datetimeFigureOut">
              <a:rPr lang="en-US" smtClean="0"/>
              <a:pPr/>
              <a:t>12/14/23</a:t>
            </a:fld>
            <a:endParaRPr lang="en-US"/>
          </a:p>
        </p:txBody>
      </p:sp>
      <p:sp>
        <p:nvSpPr>
          <p:cNvPr id="5" name="Footer Placeholder 4">
            <a:extLst>
              <a:ext uri="{FF2B5EF4-FFF2-40B4-BE49-F238E27FC236}">
                <a16:creationId xmlns:a16="http://schemas.microsoft.com/office/drawing/2014/main" id="{0080561E-6CD3-B640-B86A-D6A5659C8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9A1E3DDF-A67A-604D-9F61-6636EBD26F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BBA76CA5-0953-7A40-9478-76183AB51A68}" type="slidenum">
              <a:rPr lang="en-US" smtClean="0"/>
              <a:pPr/>
              <a:t>‹#›</a:t>
            </a:fld>
            <a:endParaRPr lang="en-US"/>
          </a:p>
        </p:txBody>
      </p:sp>
    </p:spTree>
    <p:extLst>
      <p:ext uri="{BB962C8B-B14F-4D97-AF65-F5344CB8AC3E}">
        <p14:creationId xmlns:p14="http://schemas.microsoft.com/office/powerpoint/2010/main" val="7843250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675" r:id="rId3"/>
    <p:sldLayoutId id="2147483714" r:id="rId4"/>
    <p:sldLayoutId id="2147483722" r:id="rId5"/>
    <p:sldLayoutId id="2147483723" r:id="rId6"/>
    <p:sldLayoutId id="2147483724" r:id="rId7"/>
    <p:sldLayoutId id="2147483725" r:id="rId8"/>
    <p:sldLayoutId id="2147483710" r:id="rId9"/>
    <p:sldLayoutId id="2147483711" r:id="rId10"/>
    <p:sldLayoutId id="2147483712" r:id="rId11"/>
    <p:sldLayoutId id="2147483709" r:id="rId12"/>
    <p:sldLayoutId id="2147483726" r:id="rId13"/>
    <p:sldLayoutId id="2147483717" r:id="rId14"/>
    <p:sldLayoutId id="2147483713" r:id="rId15"/>
    <p:sldLayoutId id="2147483715" r:id="rId16"/>
    <p:sldLayoutId id="2147483716" r:id="rId17"/>
    <p:sldLayoutId id="2147483727" r:id="rId18"/>
    <p:sldLayoutId id="2147483728" r:id="rId19"/>
    <p:sldLayoutId id="2147483729" r:id="rId20"/>
    <p:sldLayoutId id="2147483730" r:id="rId21"/>
  </p:sldLayoutIdLst>
  <p:txStyles>
    <p:titleStyle>
      <a:lvl1pPr algn="l" defTabSz="914400" rtl="0" eaLnBrk="1" latinLnBrk="0" hangingPunct="1">
        <a:lnSpc>
          <a:spcPct val="90000"/>
        </a:lnSpc>
        <a:spcBef>
          <a:spcPct val="0"/>
        </a:spcBef>
        <a:buNone/>
        <a:defRPr sz="4400" b="0" i="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itney.patek@montana.edu" TargetMode="External"/><Relationship Id="rId2" Type="http://schemas.openxmlformats.org/officeDocument/2006/relationships/hyperlink" Target="mailto:michael.becker@montana.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image" Target="../media/image4.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emf"/><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21.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1.emf"/><Relationship Id="rId5" Type="http://schemas.openxmlformats.org/officeDocument/2006/relationships/image" Target="../media/image4.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jpe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1.emf"/><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sv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0C6B-4E02-E1CE-B47B-C3B1F79CC95C}"/>
              </a:ext>
            </a:extLst>
          </p:cNvPr>
          <p:cNvSpPr>
            <a:spLocks noGrp="1"/>
          </p:cNvSpPr>
          <p:nvPr>
            <p:ph type="title"/>
          </p:nvPr>
        </p:nvSpPr>
        <p:spPr>
          <a:xfrm>
            <a:off x="798487" y="1172714"/>
            <a:ext cx="10515600" cy="4542896"/>
          </a:xfrm>
        </p:spPr>
        <p:txBody>
          <a:bodyPr>
            <a:noAutofit/>
          </a:bodyPr>
          <a:lstStyle/>
          <a:p>
            <a:pPr algn="ctr"/>
            <a:r>
              <a:rPr lang="en-US" sz="3200" dirty="0">
                <a:latin typeface="Source Sans Pro SemiBold"/>
                <a:ea typeface="Source Sans Pro SemiBold"/>
                <a:cs typeface="Calibri Light"/>
              </a:rPr>
              <a:t>This PowerPoint is meant as a template for a general university presentation. Information has been researched and vetted by University Communications staff. </a:t>
            </a:r>
            <a:br>
              <a:rPr lang="en-US" sz="3200" dirty="0">
                <a:latin typeface="Source Sans Pro SemiBold"/>
                <a:ea typeface="Source Sans Pro SemiBold"/>
                <a:cs typeface="Calibri Light"/>
              </a:rPr>
            </a:br>
            <a:br>
              <a:rPr lang="en-US" sz="3200" dirty="0">
                <a:latin typeface="Source Sans Pro SemiBold"/>
                <a:ea typeface="Source Sans Pro SemiBold"/>
                <a:cs typeface="Calibri Light"/>
              </a:rPr>
            </a:br>
            <a:r>
              <a:rPr lang="en-US" sz="3200" dirty="0">
                <a:latin typeface="Source Sans Pro SemiBold"/>
                <a:ea typeface="Source Sans Pro SemiBold"/>
                <a:cs typeface="Calibri Light"/>
              </a:rPr>
              <a:t>Remove, add, and edit content to fit your presentation's needs. Please keep font sizes, typefaces and logo placement consistent with the established format.</a:t>
            </a:r>
            <a:br>
              <a:rPr lang="en-US" sz="3200" dirty="0">
                <a:latin typeface="Source Sans Pro SemiBold"/>
                <a:ea typeface="Source Sans Pro SemiBold"/>
                <a:cs typeface="Calibri Light"/>
              </a:rPr>
            </a:br>
            <a:br>
              <a:rPr lang="en-US" sz="3200" dirty="0">
                <a:latin typeface="Source Sans Pro SemiBold"/>
                <a:ea typeface="Source Sans Pro SemiBold"/>
                <a:cs typeface="Calibri Light"/>
              </a:rPr>
            </a:br>
            <a:r>
              <a:rPr lang="en-US" sz="3200" dirty="0">
                <a:latin typeface="Source Sans Pro SemiBold"/>
                <a:ea typeface="Source Sans Pro SemiBold"/>
                <a:cs typeface="Calibri Light"/>
              </a:rPr>
              <a:t>For questions or PowerPoint assistance, please contact Mike Becker (</a:t>
            </a:r>
            <a:r>
              <a:rPr lang="en-US" sz="3200" dirty="0">
                <a:latin typeface="Source Sans Pro SemiBold"/>
                <a:ea typeface="Source Sans Pro SemiBold"/>
                <a:cs typeface="Calibri Light"/>
                <a:hlinkClick r:id="rId2"/>
              </a:rPr>
              <a:t>michael.becker@montana.edu</a:t>
            </a:r>
            <a:r>
              <a:rPr lang="en-US" sz="3200" dirty="0">
                <a:latin typeface="Source Sans Pro SemiBold"/>
                <a:ea typeface="Source Sans Pro SemiBold"/>
                <a:cs typeface="Calibri Light"/>
              </a:rPr>
              <a:t>) or Britney Patek (</a:t>
            </a:r>
            <a:r>
              <a:rPr lang="en-US" sz="3200" dirty="0">
                <a:latin typeface="Source Sans Pro SemiBold"/>
                <a:ea typeface="Source Sans Pro SemiBold"/>
                <a:cs typeface="Calibri Light"/>
                <a:hlinkClick r:id="rId3"/>
              </a:rPr>
              <a:t>britney.patek@montana.edu</a:t>
            </a:r>
            <a:r>
              <a:rPr lang="en-US" sz="3200" dirty="0">
                <a:latin typeface="Source Sans Pro SemiBold"/>
                <a:ea typeface="Source Sans Pro SemiBold"/>
                <a:cs typeface="Calibri Light"/>
              </a:rPr>
              <a:t>).</a:t>
            </a:r>
            <a:br>
              <a:rPr lang="en-US" sz="3200" dirty="0">
                <a:latin typeface="Source Sans Pro SemiBold"/>
                <a:ea typeface="Source Sans Pro SemiBold"/>
                <a:cs typeface="Calibri Light"/>
              </a:rPr>
            </a:br>
            <a:br>
              <a:rPr lang="en-US" sz="3200" dirty="0">
                <a:latin typeface="Source Sans Pro SemiBold"/>
                <a:ea typeface="Source Sans Pro SemiBold"/>
                <a:cs typeface="Calibri Light"/>
              </a:rPr>
            </a:br>
            <a:r>
              <a:rPr lang="en-US" sz="3200" i="1" dirty="0">
                <a:latin typeface="Source Sans Pro SemiBold"/>
                <a:ea typeface="Source Sans Pro SemiBold"/>
                <a:cs typeface="Calibri Light"/>
              </a:rPr>
              <a:t>Last updated: Nov. 27, 2023</a:t>
            </a:r>
          </a:p>
        </p:txBody>
      </p:sp>
    </p:spTree>
    <p:extLst>
      <p:ext uri="{BB962C8B-B14F-4D97-AF65-F5344CB8AC3E}">
        <p14:creationId xmlns:p14="http://schemas.microsoft.com/office/powerpoint/2010/main" val="3891287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resident Cruzado standing with the 8th class of Hilleman Scholars">
            <a:extLst>
              <a:ext uri="{FF2B5EF4-FFF2-40B4-BE49-F238E27FC236}">
                <a16:creationId xmlns:a16="http://schemas.microsoft.com/office/drawing/2014/main" id="{F616EAE8-748C-7987-8700-6ECAC8B23BC4}"/>
              </a:ext>
            </a:extLst>
          </p:cNvPr>
          <p:cNvPicPr>
            <a:picLocks noChangeAspect="1"/>
          </p:cNvPicPr>
          <p:nvPr/>
        </p:nvPicPr>
        <p:blipFill>
          <a:blip r:embed="rId3"/>
          <a:srcRect/>
          <a:stretch/>
        </p:blipFill>
        <p:spPr>
          <a:xfrm>
            <a:off x="-4643" y="-9525"/>
            <a:ext cx="12225866" cy="6877050"/>
          </a:xfrm>
          <a:prstGeom prst="rect">
            <a:avLst/>
          </a:prstGeom>
        </p:spPr>
      </p:pic>
      <p:pic>
        <p:nvPicPr>
          <p:cNvPr id="4" name="Picture 3">
            <a:extLst>
              <a:ext uri="{FF2B5EF4-FFF2-40B4-BE49-F238E27FC236}">
                <a16:creationId xmlns:a16="http://schemas.microsoft.com/office/drawing/2014/main" id="{BC61EB00-37C4-A612-5ECD-F164662062C8}"/>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8369" y="980"/>
            <a:ext cx="12206875" cy="6850699"/>
          </a:xfrm>
          <a:prstGeom prst="rect">
            <a:avLst/>
          </a:prstGeom>
        </p:spPr>
      </p:pic>
      <p:sp>
        <p:nvSpPr>
          <p:cNvPr id="8" name="Title 7">
            <a:extLst>
              <a:ext uri="{FF2B5EF4-FFF2-40B4-BE49-F238E27FC236}">
                <a16:creationId xmlns:a16="http://schemas.microsoft.com/office/drawing/2014/main" id="{3E6B68B8-61C2-FA8A-5A60-4F9DF4CB7587}"/>
              </a:ext>
            </a:extLst>
          </p:cNvPr>
          <p:cNvSpPr txBox="1">
            <a:spLocks noGrp="1"/>
          </p:cNvSpPr>
          <p:nvPr>
            <p:ph type="title" idx="4294967295"/>
          </p:nvPr>
        </p:nvSpPr>
        <p:spPr>
          <a:xfrm>
            <a:off x="439729" y="773918"/>
            <a:ext cx="875548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Montana State announces 8th class of Hilleman Scholars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sp>
        <p:nvSpPr>
          <p:cNvPr id="12" name="TextBox 11">
            <a:extLst>
              <a:ext uri="{FF2B5EF4-FFF2-40B4-BE49-F238E27FC236}">
                <a16:creationId xmlns:a16="http://schemas.microsoft.com/office/drawing/2014/main" id="{10E8A558-4391-9435-CC26-9FB8CD5501BD}"/>
              </a:ext>
            </a:extLst>
          </p:cNvPr>
          <p:cNvSpPr txBox="1"/>
          <p:nvPr/>
        </p:nvSpPr>
        <p:spPr>
          <a:xfrm>
            <a:off x="8428438" y="6353724"/>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Awards</a:t>
            </a:r>
            <a:endParaRPr lang="en-US" dirty="0">
              <a:solidFill>
                <a:schemeClr val="bg1"/>
              </a:solidFill>
            </a:endParaRPr>
          </a:p>
        </p:txBody>
      </p:sp>
      <p:pic>
        <p:nvPicPr>
          <p:cNvPr id="14" name="Picture 13">
            <a:extLst>
              <a:ext uri="{FF2B5EF4-FFF2-40B4-BE49-F238E27FC236}">
                <a16:creationId xmlns:a16="http://schemas.microsoft.com/office/drawing/2014/main" id="{05C264DF-43D6-894C-6281-081484A14CC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92588" y="6196166"/>
            <a:ext cx="38100" cy="689078"/>
          </a:xfrm>
          <a:prstGeom prst="rect">
            <a:avLst/>
          </a:prstGeom>
        </p:spPr>
      </p:pic>
      <p:pic>
        <p:nvPicPr>
          <p:cNvPr id="16" name="Picture 15">
            <a:extLst>
              <a:ext uri="{FF2B5EF4-FFF2-40B4-BE49-F238E27FC236}">
                <a16:creationId xmlns:a16="http://schemas.microsoft.com/office/drawing/2014/main" id="{272F15A4-FCE4-7170-9A10-C26DCDDD7C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025" y="398216"/>
            <a:ext cx="1261356" cy="316624"/>
          </a:xfrm>
          <a:prstGeom prst="rect">
            <a:avLst/>
          </a:prstGeom>
        </p:spPr>
      </p:pic>
      <p:pic>
        <p:nvPicPr>
          <p:cNvPr id="21" name="Picture 20">
            <a:extLst>
              <a:ext uri="{FF2B5EF4-FFF2-40B4-BE49-F238E27FC236}">
                <a16:creationId xmlns:a16="http://schemas.microsoft.com/office/drawing/2014/main" id="{94DF0017-2F5D-E0F5-9D7B-84635EC6B8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3385" y="-511025"/>
            <a:ext cx="57892" cy="2321296"/>
          </a:xfrm>
          <a:prstGeom prst="rect">
            <a:avLst/>
          </a:prstGeom>
        </p:spPr>
      </p:pic>
    </p:spTree>
    <p:extLst>
      <p:ext uri="{BB962C8B-B14F-4D97-AF65-F5344CB8AC3E}">
        <p14:creationId xmlns:p14="http://schemas.microsoft.com/office/powerpoint/2010/main" val="189436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hoto of Madison Torrey">
            <a:extLst>
              <a:ext uri="{FF2B5EF4-FFF2-40B4-BE49-F238E27FC236}">
                <a16:creationId xmlns:a16="http://schemas.microsoft.com/office/drawing/2014/main" id="{3A35AECC-EFB1-F565-39D2-0AD366B6EACC}"/>
              </a:ext>
            </a:extLst>
          </p:cNvPr>
          <p:cNvPicPr>
            <a:picLocks noChangeAspect="1"/>
          </p:cNvPicPr>
          <p:nvPr/>
        </p:nvPicPr>
        <p:blipFill>
          <a:blip r:embed="rId3"/>
          <a:srcRect/>
          <a:stretch/>
        </p:blipFill>
        <p:spPr>
          <a:xfrm>
            <a:off x="6026839" y="-4206"/>
            <a:ext cx="6165051" cy="6935683"/>
          </a:xfrm>
          <a:prstGeom prst="rect">
            <a:avLst/>
          </a:prstGeom>
        </p:spPr>
      </p:pic>
      <p:pic>
        <p:nvPicPr>
          <p:cNvPr id="4" name="Picture 4" descr="Photo of Ava Graham">
            <a:extLst>
              <a:ext uri="{FF2B5EF4-FFF2-40B4-BE49-F238E27FC236}">
                <a16:creationId xmlns:a16="http://schemas.microsoft.com/office/drawing/2014/main" id="{D41713D8-7DAF-D3AE-5DD9-0F74B5D8C3BC}"/>
              </a:ext>
            </a:extLst>
          </p:cNvPr>
          <p:cNvPicPr>
            <a:picLocks noChangeAspect="1"/>
          </p:cNvPicPr>
          <p:nvPr/>
        </p:nvPicPr>
        <p:blipFill>
          <a:blip r:embed="rId4"/>
          <a:srcRect/>
          <a:stretch/>
        </p:blipFill>
        <p:spPr>
          <a:xfrm>
            <a:off x="-13170" y="-1827"/>
            <a:ext cx="6152026" cy="6921029"/>
          </a:xfrm>
          <a:prstGeom prst="rect">
            <a:avLst/>
          </a:prstGeom>
        </p:spPr>
      </p:pic>
      <p:pic>
        <p:nvPicPr>
          <p:cNvPr id="11" name="Picture 10">
            <a:extLst>
              <a:ext uri="{FF2B5EF4-FFF2-40B4-BE49-F238E27FC236}">
                <a16:creationId xmlns:a16="http://schemas.microsoft.com/office/drawing/2014/main" id="{711471C9-CB49-034C-B284-18AC81C623F8}"/>
              </a:ext>
              <a:ext uri="{C183D7F6-B498-43B3-948B-1728B52AA6E4}">
                <adec:decorative xmlns:adec="http://schemas.microsoft.com/office/drawing/2017/decorative" val="1"/>
              </a:ext>
            </a:extLst>
          </p:cNvPr>
          <p:cNvPicPr>
            <a:picLocks noChangeAspect="1"/>
          </p:cNvPicPr>
          <p:nvPr/>
        </p:nvPicPr>
        <p:blipFill>
          <a:blip r:embed="rId5" cstate="email">
            <a:alphaModFix amt="85000"/>
            <a:extLst>
              <a:ext uri="{28A0092B-C50C-407E-A947-70E740481C1C}">
                <a14:useLocalDpi xmlns:a14="http://schemas.microsoft.com/office/drawing/2010/main"/>
              </a:ext>
            </a:extLst>
          </a:blip>
          <a:stretch>
            <a:fillRect/>
          </a:stretch>
        </p:blipFill>
        <p:spPr>
          <a:xfrm>
            <a:off x="0" y="1556502"/>
            <a:ext cx="12199622" cy="5725410"/>
          </a:xfrm>
          <a:prstGeom prst="rect">
            <a:avLst/>
          </a:prstGeom>
        </p:spPr>
      </p:pic>
      <p:pic>
        <p:nvPicPr>
          <p:cNvPr id="13" name="Picture 12">
            <a:extLst>
              <a:ext uri="{FF2B5EF4-FFF2-40B4-BE49-F238E27FC236}">
                <a16:creationId xmlns:a16="http://schemas.microsoft.com/office/drawing/2014/main" id="{77D96B4A-7BD6-FC40-9AA1-D2585929238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4216" y="5013065"/>
            <a:ext cx="57892" cy="2331192"/>
          </a:xfrm>
          <a:prstGeom prst="rect">
            <a:avLst/>
          </a:prstGeom>
        </p:spPr>
      </p:pic>
      <p:sp>
        <p:nvSpPr>
          <p:cNvPr id="14" name="Title 13">
            <a:extLst>
              <a:ext uri="{FF2B5EF4-FFF2-40B4-BE49-F238E27FC236}">
                <a16:creationId xmlns:a16="http://schemas.microsoft.com/office/drawing/2014/main" id="{62B9DB68-C02E-9548-AFFF-BA654A503EF1}"/>
              </a:ext>
            </a:extLst>
          </p:cNvPr>
          <p:cNvSpPr txBox="1">
            <a:spLocks noGrp="1"/>
          </p:cNvSpPr>
          <p:nvPr>
            <p:ph type="title" idx="4294967295"/>
          </p:nvPr>
        </p:nvSpPr>
        <p:spPr>
          <a:xfrm>
            <a:off x="402996" y="5301498"/>
            <a:ext cx="9203414"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Ava Graham and Madison Torrey win prestigious Goldwater scholarships</a:t>
            </a:r>
            <a:endParaRPr kumimoji="0" lang="en-US" sz="3600" b="0" i="0" u="none" strike="noStrike" kern="1200" cap="none" spc="0" normalizeH="0" baseline="0" noProof="0" dirty="0">
              <a:ln>
                <a:noFill/>
              </a:ln>
              <a:solidFill>
                <a:schemeClr val="bg1"/>
              </a:solidFill>
              <a:effectLst/>
              <a:uLnTx/>
              <a:uFillTx/>
              <a:latin typeface="Source Sans Pro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pic>
        <p:nvPicPr>
          <p:cNvPr id="5" name="Picture 4">
            <a:extLst>
              <a:ext uri="{FF2B5EF4-FFF2-40B4-BE49-F238E27FC236}">
                <a16:creationId xmlns:a16="http://schemas.microsoft.com/office/drawing/2014/main" id="{47AC9A48-F67B-7ED2-B426-C4D0E999B44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205" y="4984874"/>
            <a:ext cx="1261356" cy="316624"/>
          </a:xfrm>
          <a:prstGeom prst="rect">
            <a:avLst/>
          </a:prstGeom>
        </p:spPr>
      </p:pic>
      <p:sp>
        <p:nvSpPr>
          <p:cNvPr id="6" name="TextBox 5">
            <a:extLst>
              <a:ext uri="{FF2B5EF4-FFF2-40B4-BE49-F238E27FC236}">
                <a16:creationId xmlns:a16="http://schemas.microsoft.com/office/drawing/2014/main" id="{4899610B-335F-A9C2-7EEE-E6AF60749339}"/>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Awards</a:t>
            </a:r>
          </a:p>
        </p:txBody>
      </p:sp>
      <p:pic>
        <p:nvPicPr>
          <p:cNvPr id="7" name="Picture 6">
            <a:extLst>
              <a:ext uri="{FF2B5EF4-FFF2-40B4-BE49-F238E27FC236}">
                <a16:creationId xmlns:a16="http://schemas.microsoft.com/office/drawing/2014/main" id="{BBC3182A-11A1-8642-FC1B-5C44608052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17169" y="1843"/>
            <a:ext cx="38100" cy="689078"/>
          </a:xfrm>
          <a:prstGeom prst="rect">
            <a:avLst/>
          </a:prstGeom>
        </p:spPr>
      </p:pic>
    </p:spTree>
    <p:extLst>
      <p:ext uri="{BB962C8B-B14F-4D97-AF65-F5344CB8AC3E}">
        <p14:creationId xmlns:p14="http://schemas.microsoft.com/office/powerpoint/2010/main" val="1451676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hoto of Andee Baker">
            <a:extLst>
              <a:ext uri="{FF2B5EF4-FFF2-40B4-BE49-F238E27FC236}">
                <a16:creationId xmlns:a16="http://schemas.microsoft.com/office/drawing/2014/main" id="{3ED551D9-4861-6044-A570-246D43A8A765}"/>
              </a:ext>
            </a:extLst>
          </p:cNvPr>
          <p:cNvPicPr>
            <a:picLocks noChangeAspect="1"/>
          </p:cNvPicPr>
          <p:nvPr/>
        </p:nvPicPr>
        <p:blipFill>
          <a:blip r:embed="rId3"/>
          <a:srcRect/>
          <a:stretch/>
        </p:blipFill>
        <p:spPr>
          <a:xfrm>
            <a:off x="-20386" y="-9611"/>
            <a:ext cx="12224853" cy="6876479"/>
          </a:xfrm>
          <a:prstGeom prst="rect">
            <a:avLst/>
          </a:prstGeom>
        </p:spPr>
      </p:pic>
      <p:pic>
        <p:nvPicPr>
          <p:cNvPr id="11" name="Picture 10">
            <a:extLst>
              <a:ext uri="{FF2B5EF4-FFF2-40B4-BE49-F238E27FC236}">
                <a16:creationId xmlns:a16="http://schemas.microsoft.com/office/drawing/2014/main" id="{711471C9-CB49-034C-B284-18AC81C623F8}"/>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89065" y="-2604304"/>
            <a:ext cx="12362211" cy="9462304"/>
          </a:xfrm>
          <a:prstGeom prst="rect">
            <a:avLst/>
          </a:prstGeom>
        </p:spPr>
      </p:pic>
      <p:pic>
        <p:nvPicPr>
          <p:cNvPr id="13" name="Picture 12">
            <a:extLst>
              <a:ext uri="{FF2B5EF4-FFF2-40B4-BE49-F238E27FC236}">
                <a16:creationId xmlns:a16="http://schemas.microsoft.com/office/drawing/2014/main" id="{77D96B4A-7BD6-FC40-9AA1-D2585929238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646304"/>
            <a:ext cx="57892" cy="2331192"/>
          </a:xfrm>
          <a:prstGeom prst="rect">
            <a:avLst/>
          </a:prstGeom>
        </p:spPr>
      </p:pic>
      <p:sp>
        <p:nvSpPr>
          <p:cNvPr id="14" name="Title 13">
            <a:extLst>
              <a:ext uri="{FF2B5EF4-FFF2-40B4-BE49-F238E27FC236}">
                <a16:creationId xmlns:a16="http://schemas.microsoft.com/office/drawing/2014/main" id="{62B9DB68-C02E-9548-AFFF-BA654A503EF1}"/>
              </a:ext>
            </a:extLst>
          </p:cNvPr>
          <p:cNvSpPr txBox="1">
            <a:spLocks noGrp="1"/>
          </p:cNvSpPr>
          <p:nvPr>
            <p:ph type="title" idx="4294967295"/>
          </p:nvPr>
        </p:nvSpPr>
        <p:spPr>
          <a:xfrm>
            <a:off x="402996" y="4936695"/>
            <a:ext cx="873968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Andee Baker receives Truman Scholarship, recognizing leadership, community involvement and academic achievement</a:t>
            </a: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pic>
        <p:nvPicPr>
          <p:cNvPr id="2" name="Picture 1">
            <a:extLst>
              <a:ext uri="{FF2B5EF4-FFF2-40B4-BE49-F238E27FC236}">
                <a16:creationId xmlns:a16="http://schemas.microsoft.com/office/drawing/2014/main" id="{7478C6E0-109B-62FC-799F-07683E009CA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620071"/>
            <a:ext cx="1261356" cy="316624"/>
          </a:xfrm>
          <a:prstGeom prst="rect">
            <a:avLst/>
          </a:prstGeom>
        </p:spPr>
      </p:pic>
      <p:sp>
        <p:nvSpPr>
          <p:cNvPr id="4" name="TextBox 3">
            <a:extLst>
              <a:ext uri="{FF2B5EF4-FFF2-40B4-BE49-F238E27FC236}">
                <a16:creationId xmlns:a16="http://schemas.microsoft.com/office/drawing/2014/main" id="{5689C384-9C5E-0D59-028C-37E5C9A2CDF0}"/>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Awards</a:t>
            </a:r>
          </a:p>
        </p:txBody>
      </p:sp>
      <p:pic>
        <p:nvPicPr>
          <p:cNvPr id="6" name="Picture 5">
            <a:extLst>
              <a:ext uri="{FF2B5EF4-FFF2-40B4-BE49-F238E27FC236}">
                <a16:creationId xmlns:a16="http://schemas.microsoft.com/office/drawing/2014/main" id="{8673A8EA-923F-A916-CABA-13CDE7BB6B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spTree>
    <p:extLst>
      <p:ext uri="{BB962C8B-B14F-4D97-AF65-F5344CB8AC3E}">
        <p14:creationId xmlns:p14="http://schemas.microsoft.com/office/powerpoint/2010/main" val="266460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3226C-869F-4C75-C24D-09B795C9CD5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4"/>
          <a:stretch/>
        </p:blipFill>
        <p:spPr>
          <a:xfrm>
            <a:off x="0" y="0"/>
            <a:ext cx="7108845" cy="6856870"/>
          </a:xfrm>
          <a:prstGeom prst="rect">
            <a:avLst/>
          </a:prstGeom>
        </p:spPr>
      </p:pic>
      <p:pic>
        <p:nvPicPr>
          <p:cNvPr id="5" name="Picture 4">
            <a:extLst>
              <a:ext uri="{FF2B5EF4-FFF2-40B4-BE49-F238E27FC236}">
                <a16:creationId xmlns:a16="http://schemas.microsoft.com/office/drawing/2014/main" id="{75EF6954-0B6D-C94A-D6EA-5842380AE19D}"/>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366" y="-1083926"/>
            <a:ext cx="7093233" cy="7941861"/>
          </a:xfrm>
          <a:prstGeom prst="rect">
            <a:avLst/>
          </a:prstGeom>
        </p:spPr>
      </p:pic>
      <p:sp>
        <p:nvSpPr>
          <p:cNvPr id="18" name="Title 17">
            <a:extLst>
              <a:ext uri="{FF2B5EF4-FFF2-40B4-BE49-F238E27FC236}">
                <a16:creationId xmlns:a16="http://schemas.microsoft.com/office/drawing/2014/main" id="{E8DF0EAA-EDF4-006B-7A3A-D95F12CEAC0E}"/>
              </a:ext>
            </a:extLst>
          </p:cNvPr>
          <p:cNvSpPr txBox="1">
            <a:spLocks noGrp="1"/>
          </p:cNvSpPr>
          <p:nvPr>
            <p:ph type="title" idx="4294967295"/>
          </p:nvPr>
        </p:nvSpPr>
        <p:spPr>
          <a:xfrm>
            <a:off x="393472" y="5471085"/>
            <a:ext cx="564074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mn-ea"/>
                <a:cs typeface="+mn-cs"/>
              </a:rPr>
              <a:t>Suicide prevention at MSU</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TextBox 11">
            <a:extLst>
              <a:ext uri="{FF2B5EF4-FFF2-40B4-BE49-F238E27FC236}">
                <a16:creationId xmlns:a16="http://schemas.microsoft.com/office/drawing/2014/main" id="{60BDBA16-4766-6C6E-E230-9A8A5D972797}"/>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rgbClr val="132654"/>
                </a:solidFill>
                <a:latin typeface="Source Sans Pro SemiBold"/>
                <a:ea typeface="Source Sans Pro SemiBold"/>
                <a:cs typeface="Calibri"/>
              </a:rPr>
              <a:t>News</a:t>
            </a:r>
          </a:p>
        </p:txBody>
      </p:sp>
      <p:pic>
        <p:nvPicPr>
          <p:cNvPr id="7" name="Picture 6" descr="MT 988-Montana Suicide Prevention/Mental Health Crisis Lifeline. Call 988 or text MT to 741-741 for free 24/7 Help">
            <a:extLst>
              <a:ext uri="{FF2B5EF4-FFF2-40B4-BE49-F238E27FC236}">
                <a16:creationId xmlns:a16="http://schemas.microsoft.com/office/drawing/2014/main" id="{93049049-D848-1748-F8DB-1E6B7F11F8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1540" y="915625"/>
            <a:ext cx="5086071" cy="5025620"/>
          </a:xfrm>
          <a:prstGeom prst="rect">
            <a:avLst/>
          </a:prstGeom>
        </p:spPr>
      </p:pic>
      <p:pic>
        <p:nvPicPr>
          <p:cNvPr id="2" name="Picture 1">
            <a:extLst>
              <a:ext uri="{FF2B5EF4-FFF2-40B4-BE49-F238E27FC236}">
                <a16:creationId xmlns:a16="http://schemas.microsoft.com/office/drawing/2014/main" id="{4F2DA3F3-BCCB-7A84-343F-777E3186724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5153396"/>
            <a:ext cx="1261356" cy="316624"/>
          </a:xfrm>
          <a:prstGeom prst="rect">
            <a:avLst/>
          </a:prstGeom>
        </p:spPr>
      </p:pic>
      <p:pic>
        <p:nvPicPr>
          <p:cNvPr id="6" name="Picture 5">
            <a:extLst>
              <a:ext uri="{FF2B5EF4-FFF2-40B4-BE49-F238E27FC236}">
                <a16:creationId xmlns:a16="http://schemas.microsoft.com/office/drawing/2014/main" id="{F074D9FE-4E63-C584-BA26-EE40EF15759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64216" y="5153396"/>
            <a:ext cx="57892" cy="2331192"/>
          </a:xfrm>
          <a:prstGeom prst="rect">
            <a:avLst/>
          </a:prstGeom>
        </p:spPr>
      </p:pic>
      <p:pic>
        <p:nvPicPr>
          <p:cNvPr id="13" name="Picture 12">
            <a:extLst>
              <a:ext uri="{FF2B5EF4-FFF2-40B4-BE49-F238E27FC236}">
                <a16:creationId xmlns:a16="http://schemas.microsoft.com/office/drawing/2014/main" id="{61706A8E-41E6-59FD-D69D-9A7C53908D1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017169" y="1843"/>
            <a:ext cx="38100" cy="689078"/>
          </a:xfrm>
          <a:prstGeom prst="rect">
            <a:avLst/>
          </a:prstGeom>
          <a:solidFill>
            <a:srgbClr val="132654"/>
          </a:solidFill>
        </p:spPr>
      </p:pic>
    </p:spTree>
    <p:extLst>
      <p:ext uri="{BB962C8B-B14F-4D97-AF65-F5344CB8AC3E}">
        <p14:creationId xmlns:p14="http://schemas.microsoft.com/office/powerpoint/2010/main" val="137478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oto of faculty, students, and staff around the renovated student memorial">
            <a:extLst>
              <a:ext uri="{FF2B5EF4-FFF2-40B4-BE49-F238E27FC236}">
                <a16:creationId xmlns:a16="http://schemas.microsoft.com/office/drawing/2014/main" id="{4AC9E092-B1AC-2FAD-283A-5D0D34F2EBB9}"/>
              </a:ext>
            </a:extLst>
          </p:cNvPr>
          <p:cNvPicPr>
            <a:picLocks noChangeAspect="1"/>
          </p:cNvPicPr>
          <p:nvPr/>
        </p:nvPicPr>
        <p:blipFill>
          <a:blip r:embed="rId3"/>
          <a:srcRect/>
          <a:stretch/>
        </p:blipFill>
        <p:spPr>
          <a:xfrm>
            <a:off x="-21068" y="-12639"/>
            <a:ext cx="12230939" cy="6879903"/>
          </a:xfrm>
          <a:prstGeom prst="rect">
            <a:avLst/>
          </a:prstGeom>
        </p:spPr>
      </p:pic>
      <p:pic>
        <p:nvPicPr>
          <p:cNvPr id="7" name="Picture 6">
            <a:extLst>
              <a:ext uri="{FF2B5EF4-FFF2-40B4-BE49-F238E27FC236}">
                <a16:creationId xmlns:a16="http://schemas.microsoft.com/office/drawing/2014/main" id="{20A7ED3F-D399-ED2D-1D8B-676839FEE75D}"/>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3393" y="1999102"/>
            <a:ext cx="12187019" cy="4894497"/>
          </a:xfrm>
          <a:prstGeom prst="rect">
            <a:avLst/>
          </a:prstGeom>
        </p:spPr>
      </p:pic>
      <p:pic>
        <p:nvPicPr>
          <p:cNvPr id="3" name="Picture 2">
            <a:extLst>
              <a:ext uri="{FF2B5EF4-FFF2-40B4-BE49-F238E27FC236}">
                <a16:creationId xmlns:a16="http://schemas.microsoft.com/office/drawing/2014/main" id="{472FF1E5-ED84-E0CD-1BC7-B75F06F175F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4842" y="1998015"/>
            <a:ext cx="12317274" cy="4894497"/>
          </a:xfrm>
          <a:prstGeom prst="rect">
            <a:avLst/>
          </a:prstGeom>
        </p:spPr>
      </p:pic>
      <p:pic>
        <p:nvPicPr>
          <p:cNvPr id="9" name="Picture 8">
            <a:extLst>
              <a:ext uri="{FF2B5EF4-FFF2-40B4-BE49-F238E27FC236}">
                <a16:creationId xmlns:a16="http://schemas.microsoft.com/office/drawing/2014/main" id="{0496D872-F5D9-65B3-F842-55CBFBD3D4D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522" y="5065200"/>
            <a:ext cx="1261356" cy="316624"/>
          </a:xfrm>
          <a:prstGeom prst="rect">
            <a:avLst/>
          </a:prstGeom>
        </p:spPr>
      </p:pic>
      <p:sp>
        <p:nvSpPr>
          <p:cNvPr id="12" name="Title 11">
            <a:extLst>
              <a:ext uri="{FF2B5EF4-FFF2-40B4-BE49-F238E27FC236}">
                <a16:creationId xmlns:a16="http://schemas.microsoft.com/office/drawing/2014/main" id="{BA2DBD40-9FEB-59F8-FC95-32AF0F3DA469}"/>
              </a:ext>
            </a:extLst>
          </p:cNvPr>
          <p:cNvSpPr txBox="1">
            <a:spLocks noGrp="1"/>
          </p:cNvSpPr>
          <p:nvPr>
            <p:ph type="title" idx="4294967295"/>
          </p:nvPr>
        </p:nvSpPr>
        <p:spPr>
          <a:xfrm>
            <a:off x="439729" y="5336359"/>
            <a:ext cx="1060683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Calibri"/>
                <a:cs typeface="Calibri"/>
              </a:rPr>
              <a:t>Renovated student memorial opened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Calibri"/>
                <a:cs typeface="Calibri"/>
              </a:rPr>
              <a:t>Student leadership key to making the outdoor space more visible and accessible</a:t>
            </a:r>
          </a:p>
        </p:txBody>
      </p:sp>
      <p:sp>
        <p:nvSpPr>
          <p:cNvPr id="5" name="TextBox 4">
            <a:extLst>
              <a:ext uri="{FF2B5EF4-FFF2-40B4-BE49-F238E27FC236}">
                <a16:creationId xmlns:a16="http://schemas.microsoft.com/office/drawing/2014/main" id="{F74CAB1E-419C-86A0-881E-DEC2C5500436}"/>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News</a:t>
            </a:r>
          </a:p>
        </p:txBody>
      </p:sp>
      <p:pic>
        <p:nvPicPr>
          <p:cNvPr id="6" name="Picture 5">
            <a:extLst>
              <a:ext uri="{FF2B5EF4-FFF2-40B4-BE49-F238E27FC236}">
                <a16:creationId xmlns:a16="http://schemas.microsoft.com/office/drawing/2014/main" id="{652117C5-7546-6BA7-8B9B-24333308F17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17169" y="1843"/>
            <a:ext cx="38100" cy="689078"/>
          </a:xfrm>
          <a:prstGeom prst="rect">
            <a:avLst/>
          </a:prstGeom>
        </p:spPr>
      </p:pic>
      <p:pic>
        <p:nvPicPr>
          <p:cNvPr id="10" name="Picture 9">
            <a:extLst>
              <a:ext uri="{FF2B5EF4-FFF2-40B4-BE49-F238E27FC236}">
                <a16:creationId xmlns:a16="http://schemas.microsoft.com/office/drawing/2014/main" id="{A4824570-DCA9-F631-223A-1AB8DEB35E3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4216" y="5063125"/>
            <a:ext cx="57892" cy="2331192"/>
          </a:xfrm>
          <a:prstGeom prst="rect">
            <a:avLst/>
          </a:prstGeom>
        </p:spPr>
      </p:pic>
    </p:spTree>
    <p:extLst>
      <p:ext uri="{BB962C8B-B14F-4D97-AF65-F5344CB8AC3E}">
        <p14:creationId xmlns:p14="http://schemas.microsoft.com/office/powerpoint/2010/main" val="136517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tana State senior Kari Perry poses for a portrait in a Barnard Hall lab">
            <a:extLst>
              <a:ext uri="{FF2B5EF4-FFF2-40B4-BE49-F238E27FC236}">
                <a16:creationId xmlns:a16="http://schemas.microsoft.com/office/drawing/2014/main" id="{BAD9BCF2-659D-0B4C-BF50-67BFA0BD809F}"/>
              </a:ext>
            </a:extLst>
          </p:cNvPr>
          <p:cNvPicPr>
            <a:picLocks noChangeAspect="1"/>
          </p:cNvPicPr>
          <p:nvPr/>
        </p:nvPicPr>
        <p:blipFill>
          <a:blip r:embed="rId3"/>
          <a:srcRect/>
          <a:stretch/>
        </p:blipFill>
        <p:spPr>
          <a:xfrm>
            <a:off x="1" y="1"/>
            <a:ext cx="12192000" cy="6858000"/>
          </a:xfrm>
          <a:prstGeom prst="rect">
            <a:avLst/>
          </a:prstGeom>
        </p:spPr>
      </p:pic>
      <p:pic>
        <p:nvPicPr>
          <p:cNvPr id="11" name="Picture 10">
            <a:extLst>
              <a:ext uri="{FF2B5EF4-FFF2-40B4-BE49-F238E27FC236}">
                <a16:creationId xmlns:a16="http://schemas.microsoft.com/office/drawing/2014/main" id="{711471C9-CB49-034C-B284-18AC81C623F8}"/>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0" y="1528311"/>
            <a:ext cx="12199622" cy="5815946"/>
          </a:xfrm>
          <a:prstGeom prst="rect">
            <a:avLst/>
          </a:prstGeom>
        </p:spPr>
      </p:pic>
      <p:sp>
        <p:nvSpPr>
          <p:cNvPr id="14" name="Title 13">
            <a:extLst>
              <a:ext uri="{FF2B5EF4-FFF2-40B4-BE49-F238E27FC236}">
                <a16:creationId xmlns:a16="http://schemas.microsoft.com/office/drawing/2014/main" id="{62B9DB68-C02E-9548-AFFF-BA654A503EF1}"/>
              </a:ext>
            </a:extLst>
          </p:cNvPr>
          <p:cNvSpPr txBox="1">
            <a:spLocks noGrp="1"/>
          </p:cNvSpPr>
          <p:nvPr>
            <p:ph type="title" idx="4294967295"/>
          </p:nvPr>
        </p:nvSpPr>
        <p:spPr>
          <a:xfrm>
            <a:off x="402997" y="5329755"/>
            <a:ext cx="771860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rPr>
              <a:t>MSU annual research expenditures </a:t>
            </a:r>
            <a:endParaRPr kumimoji="0" lang="en-US" sz="18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mn-ea"/>
                <a:cs typeface="+mn-cs"/>
              </a:rPr>
              <a:t>hit new record of $230 </a:t>
            </a: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rPr>
              <a:t>million </a:t>
            </a:r>
            <a:endParaRPr kumimoji="0" lang="en-US" sz="18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endParaRPr>
          </a:p>
        </p:txBody>
      </p:sp>
      <p:pic>
        <p:nvPicPr>
          <p:cNvPr id="2" name="Picture 1">
            <a:extLst>
              <a:ext uri="{FF2B5EF4-FFF2-40B4-BE49-F238E27FC236}">
                <a16:creationId xmlns:a16="http://schemas.microsoft.com/office/drawing/2014/main" id="{B62672B5-4C1E-6BF4-7B77-114DDFB7F0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205" y="5013065"/>
            <a:ext cx="1261356" cy="316624"/>
          </a:xfrm>
          <a:prstGeom prst="rect">
            <a:avLst/>
          </a:prstGeom>
        </p:spPr>
      </p:pic>
      <p:pic>
        <p:nvPicPr>
          <p:cNvPr id="4" name="Picture 3">
            <a:extLst>
              <a:ext uri="{FF2B5EF4-FFF2-40B4-BE49-F238E27FC236}">
                <a16:creationId xmlns:a16="http://schemas.microsoft.com/office/drawing/2014/main" id="{78BA0CFE-B6F2-DFB7-26BF-5DFD199647A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4216" y="5013065"/>
            <a:ext cx="57892" cy="2331192"/>
          </a:xfrm>
          <a:prstGeom prst="rect">
            <a:avLst/>
          </a:prstGeom>
        </p:spPr>
      </p:pic>
      <p:sp>
        <p:nvSpPr>
          <p:cNvPr id="5" name="TextBox 4">
            <a:extLst>
              <a:ext uri="{FF2B5EF4-FFF2-40B4-BE49-F238E27FC236}">
                <a16:creationId xmlns:a16="http://schemas.microsoft.com/office/drawing/2014/main" id="{C66A1997-4233-7841-0A84-A16FBA21552A}"/>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Research</a:t>
            </a:r>
          </a:p>
        </p:txBody>
      </p:sp>
      <p:pic>
        <p:nvPicPr>
          <p:cNvPr id="6" name="Picture 5">
            <a:extLst>
              <a:ext uri="{FF2B5EF4-FFF2-40B4-BE49-F238E27FC236}">
                <a16:creationId xmlns:a16="http://schemas.microsoft.com/office/drawing/2014/main" id="{DB765972-7A6B-3390-E408-48A9B62310D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17169" y="1843"/>
            <a:ext cx="38100" cy="689078"/>
          </a:xfrm>
          <a:prstGeom prst="rect">
            <a:avLst/>
          </a:prstGeom>
        </p:spPr>
      </p:pic>
    </p:spTree>
    <p:extLst>
      <p:ext uri="{BB962C8B-B14F-4D97-AF65-F5344CB8AC3E}">
        <p14:creationId xmlns:p14="http://schemas.microsoft.com/office/powerpoint/2010/main" val="81532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422256-2921-CA42-A8B8-B764EC66BA03}"/>
              </a:ext>
            </a:extLst>
          </p:cNvPr>
          <p:cNvSpPr txBox="1">
            <a:spLocks noGrp="1"/>
          </p:cNvSpPr>
          <p:nvPr>
            <p:ph type="title" idx="4294967295"/>
          </p:nvPr>
        </p:nvSpPr>
        <p:spPr>
          <a:xfrm>
            <a:off x="847500" y="3515"/>
            <a:ext cx="10515600" cy="1505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132654"/>
                </a:solidFill>
                <a:effectLst/>
                <a:uLnTx/>
                <a:uFillTx/>
                <a:latin typeface="Source Sans Pro Semibold"/>
                <a:ea typeface="Source Sans Pro"/>
                <a:cs typeface="+mj-cs"/>
              </a:rPr>
              <a:t>MSU Annual Research Expenditures</a:t>
            </a:r>
            <a:endParaRPr kumimoji="0" lang="en-US" sz="24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j-cs"/>
            </a:endParaRPr>
          </a:p>
        </p:txBody>
      </p:sp>
      <p:pic>
        <p:nvPicPr>
          <p:cNvPr id="8" name="Picture 7">
            <a:extLst>
              <a:ext uri="{FF2B5EF4-FFF2-40B4-BE49-F238E27FC236}">
                <a16:creationId xmlns:a16="http://schemas.microsoft.com/office/drawing/2014/main" id="{837FA5B3-AA64-8F43-93AC-BBADF403782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graphicFrame>
        <p:nvGraphicFramePr>
          <p:cNvPr id="5" name="Chart 4" descr="MSU research expenditures line graph from 1986 to 2023. MSU reached it's highest amount of research expenditures at $230 million.">
            <a:extLst>
              <a:ext uri="{FF2B5EF4-FFF2-40B4-BE49-F238E27FC236}">
                <a16:creationId xmlns:a16="http://schemas.microsoft.com/office/drawing/2014/main" id="{197CE605-6B59-C740-A626-553D408CAC52}"/>
              </a:ext>
            </a:extLst>
          </p:cNvPr>
          <p:cNvGraphicFramePr/>
          <p:nvPr>
            <p:extLst>
              <p:ext uri="{D42A27DB-BD31-4B8C-83A1-F6EECF244321}">
                <p14:modId xmlns:p14="http://schemas.microsoft.com/office/powerpoint/2010/main" val="207027327"/>
              </p:ext>
            </p:extLst>
          </p:nvPr>
        </p:nvGraphicFramePr>
        <p:xfrm>
          <a:off x="540990" y="1197243"/>
          <a:ext cx="11055101" cy="54112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0645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E5C76-9C98-0DF2-842E-BB1BAE2987FA}"/>
              </a:ext>
            </a:extLst>
          </p:cNvPr>
          <p:cNvSpPr txBox="1">
            <a:spLocks noGrp="1"/>
          </p:cNvSpPr>
          <p:nvPr>
            <p:ph type="title" idx="4294967295"/>
          </p:nvPr>
        </p:nvSpPr>
        <p:spPr>
          <a:xfrm>
            <a:off x="847500" y="3515"/>
            <a:ext cx="10515600" cy="1505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132654"/>
                </a:solidFill>
                <a:effectLst/>
                <a:uLnTx/>
                <a:uFillTx/>
                <a:latin typeface="Source Sans Pro Semibold"/>
                <a:ea typeface="Source Sans Pro"/>
                <a:cs typeface="+mj-cs"/>
              </a:rPr>
              <a:t>MSU Annual Research Expenditures - 2023</a:t>
            </a:r>
            <a:endParaRPr kumimoji="0" lang="en-US" sz="24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j-cs"/>
            </a:endParaRPr>
          </a:p>
        </p:txBody>
      </p:sp>
      <p:sp>
        <p:nvSpPr>
          <p:cNvPr id="2" name="TextBox 1">
            <a:extLst>
              <a:ext uri="{FF2B5EF4-FFF2-40B4-BE49-F238E27FC236}">
                <a16:creationId xmlns:a16="http://schemas.microsoft.com/office/drawing/2014/main" id="{840B9E13-CA05-4727-CD83-143278844615}"/>
              </a:ext>
            </a:extLst>
          </p:cNvPr>
          <p:cNvSpPr txBox="1"/>
          <p:nvPr/>
        </p:nvSpPr>
        <p:spPr>
          <a:xfrm>
            <a:off x="849303" y="1423841"/>
            <a:ext cx="4876291"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mn-lt"/>
                <a:cs typeface="+mn-lt"/>
              </a:rPr>
              <a:t>College of Agriculture </a:t>
            </a:r>
            <a:br>
              <a:rPr lang="en-US" sz="2400">
                <a:latin typeface="Source Sans Pro"/>
                <a:ea typeface="+mn-lt"/>
                <a:cs typeface="+mn-lt"/>
              </a:rPr>
            </a:br>
            <a:r>
              <a:rPr lang="en-US" sz="2400" b="1">
                <a:latin typeface="Source Sans Pro"/>
                <a:ea typeface="+mn-lt"/>
                <a:cs typeface="+mn-lt"/>
              </a:rPr>
              <a:t>$49.8 million</a:t>
            </a:r>
            <a:endParaRPr lang="en-US" sz="2400" b="1">
              <a:latin typeface="Source Sans Pro"/>
              <a:ea typeface="Source Sans Pro"/>
            </a:endParaRPr>
          </a:p>
          <a:p>
            <a:endParaRPr lang="en-US" sz="2400">
              <a:latin typeface="Source Sans Pro"/>
              <a:ea typeface="+mn-lt"/>
              <a:cs typeface="+mn-lt"/>
            </a:endParaRPr>
          </a:p>
          <a:p>
            <a:r>
              <a:rPr lang="en-US" sz="2400">
                <a:latin typeface="Source Sans Pro"/>
                <a:ea typeface="+mn-lt"/>
                <a:cs typeface="+mn-lt"/>
              </a:rPr>
              <a:t>College of Arts &amp; Architecture </a:t>
            </a:r>
            <a:br>
              <a:rPr lang="en-US" sz="2400">
                <a:latin typeface="Source Sans Pro"/>
                <a:ea typeface="+mn-lt"/>
                <a:cs typeface="+mn-lt"/>
              </a:rPr>
            </a:br>
            <a:r>
              <a:rPr lang="en-US" sz="2400" b="1">
                <a:latin typeface="Source Sans Pro"/>
                <a:ea typeface="+mn-lt"/>
                <a:cs typeface="+mn-lt"/>
              </a:rPr>
              <a:t>$140.5 thousand</a:t>
            </a:r>
            <a:endParaRPr lang="en-US" sz="2400" b="1">
              <a:latin typeface="Source Sans Pro"/>
              <a:ea typeface="Source Sans Pro"/>
            </a:endParaRPr>
          </a:p>
          <a:p>
            <a:endParaRPr lang="en-US" sz="2400">
              <a:latin typeface="Source Sans Pro"/>
              <a:ea typeface="+mn-lt"/>
              <a:cs typeface="+mn-lt"/>
            </a:endParaRPr>
          </a:p>
          <a:p>
            <a:r>
              <a:rPr lang="en-US" sz="2400">
                <a:latin typeface="Source Sans Pro"/>
                <a:ea typeface="+mn-lt"/>
                <a:cs typeface="+mn-lt"/>
              </a:rPr>
              <a:t>Jake Jabs College of Business </a:t>
            </a:r>
            <a:br>
              <a:rPr lang="en-US" sz="2400">
                <a:latin typeface="Source Sans Pro"/>
                <a:ea typeface="+mn-lt"/>
                <a:cs typeface="+mn-lt"/>
              </a:rPr>
            </a:br>
            <a:r>
              <a:rPr lang="en-US" sz="2400">
                <a:latin typeface="Source Sans Pro"/>
                <a:ea typeface="+mn-lt"/>
                <a:cs typeface="+mn-lt"/>
              </a:rPr>
              <a:t>&amp; Entrepreneurship </a:t>
            </a:r>
            <a:br>
              <a:rPr lang="en-US" sz="2400">
                <a:latin typeface="Source Sans Pro"/>
                <a:ea typeface="+mn-lt"/>
                <a:cs typeface="+mn-lt"/>
              </a:rPr>
            </a:br>
            <a:r>
              <a:rPr lang="en-US" sz="2400" b="1">
                <a:latin typeface="Source Sans Pro"/>
                <a:ea typeface="+mn-lt"/>
                <a:cs typeface="+mn-lt"/>
              </a:rPr>
              <a:t>$33.9 thousand</a:t>
            </a:r>
            <a:endParaRPr lang="en-US" sz="2400" b="1">
              <a:latin typeface="Source Sans Pro"/>
              <a:ea typeface="Source Sans Pro"/>
            </a:endParaRPr>
          </a:p>
          <a:p>
            <a:endParaRPr lang="en-US" sz="2400">
              <a:latin typeface="Source Sans Pro"/>
              <a:ea typeface="+mn-lt"/>
              <a:cs typeface="+mn-lt"/>
            </a:endParaRPr>
          </a:p>
          <a:p>
            <a:r>
              <a:rPr lang="en-US" sz="2400">
                <a:latin typeface="Source Sans Pro"/>
                <a:ea typeface="+mn-lt"/>
                <a:cs typeface="+mn-lt"/>
              </a:rPr>
              <a:t>College of Education, Health </a:t>
            </a:r>
            <a:br>
              <a:rPr lang="en-US" sz="2400">
                <a:latin typeface="Source Sans Pro"/>
                <a:ea typeface="+mn-lt"/>
                <a:cs typeface="+mn-lt"/>
              </a:rPr>
            </a:br>
            <a:r>
              <a:rPr lang="en-US" sz="2400">
                <a:latin typeface="Source Sans Pro"/>
                <a:ea typeface="+mn-lt"/>
                <a:cs typeface="+mn-lt"/>
              </a:rPr>
              <a:t>and Human Development </a:t>
            </a:r>
            <a:br>
              <a:rPr lang="en-US" sz="2400">
                <a:latin typeface="Source Sans Pro"/>
                <a:ea typeface="+mn-lt"/>
                <a:cs typeface="+mn-lt"/>
              </a:rPr>
            </a:br>
            <a:r>
              <a:rPr lang="en-US" sz="2400" b="1">
                <a:latin typeface="Source Sans Pro"/>
                <a:ea typeface="+mn-lt"/>
                <a:cs typeface="+mn-lt"/>
              </a:rPr>
              <a:t>$6.2 million</a:t>
            </a:r>
            <a:endParaRPr lang="en-US" sz="2400" b="1">
              <a:latin typeface="Source Sans Pro"/>
              <a:ea typeface="Source Sans Pro"/>
            </a:endParaRPr>
          </a:p>
          <a:p>
            <a:endParaRPr lang="en-US">
              <a:latin typeface="Calibri" panose="020F0502020204030204"/>
              <a:ea typeface="Source Sans Pro"/>
              <a:cs typeface="Calibri"/>
            </a:endParaRPr>
          </a:p>
        </p:txBody>
      </p:sp>
      <p:sp>
        <p:nvSpPr>
          <p:cNvPr id="3" name="TextBox 2">
            <a:extLst>
              <a:ext uri="{FF2B5EF4-FFF2-40B4-BE49-F238E27FC236}">
                <a16:creationId xmlns:a16="http://schemas.microsoft.com/office/drawing/2014/main" id="{78E2CFF6-BA40-6929-0A47-8BD306C1014B}"/>
              </a:ext>
            </a:extLst>
          </p:cNvPr>
          <p:cNvSpPr txBox="1"/>
          <p:nvPr/>
        </p:nvSpPr>
        <p:spPr>
          <a:xfrm>
            <a:off x="5722247" y="1425678"/>
            <a:ext cx="442955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Source Sans Pro"/>
                <a:cs typeface="Arial"/>
              </a:rPr>
              <a:t>Norm </a:t>
            </a:r>
            <a:r>
              <a:rPr lang="en-US" sz="2400" err="1">
                <a:latin typeface="Source Sans Pro"/>
                <a:ea typeface="Source Sans Pro"/>
                <a:cs typeface="Arial"/>
              </a:rPr>
              <a:t>Asbjornson</a:t>
            </a:r>
            <a:r>
              <a:rPr lang="en-US" sz="2400">
                <a:latin typeface="Source Sans Pro"/>
                <a:ea typeface="Source Sans Pro"/>
                <a:cs typeface="Arial"/>
              </a:rPr>
              <a:t> College of Engineering </a:t>
            </a:r>
            <a:br>
              <a:rPr lang="en-US" sz="2400">
                <a:latin typeface="Source Sans Pro"/>
                <a:ea typeface="Source Sans Pro"/>
                <a:cs typeface="Arial"/>
              </a:rPr>
            </a:br>
            <a:r>
              <a:rPr lang="en-US" sz="2400" b="1">
                <a:latin typeface="Source Sans Pro"/>
                <a:ea typeface="Source Sans Pro"/>
                <a:cs typeface="Arial"/>
              </a:rPr>
              <a:t>$23.2 million</a:t>
            </a:r>
            <a:endParaRPr lang="en-US" b="1"/>
          </a:p>
          <a:p>
            <a:endParaRPr lang="en-US" sz="2400">
              <a:latin typeface="Source Sans Pro"/>
              <a:ea typeface="Source Sans Pro"/>
              <a:cs typeface="Arial"/>
            </a:endParaRPr>
          </a:p>
          <a:p>
            <a:r>
              <a:rPr lang="en-US" sz="2400">
                <a:latin typeface="Source Sans Pro"/>
                <a:ea typeface="Source Sans Pro"/>
                <a:cs typeface="Arial"/>
              </a:rPr>
              <a:t>College of Letters and Science</a:t>
            </a:r>
            <a:br>
              <a:rPr lang="en-US" sz="2400">
                <a:latin typeface="Source Sans Pro"/>
                <a:ea typeface="Source Sans Pro"/>
                <a:cs typeface="Arial"/>
              </a:rPr>
            </a:br>
            <a:r>
              <a:rPr lang="en-US" sz="2400" b="1">
                <a:latin typeface="Source Sans Pro"/>
                <a:ea typeface="Source Sans Pro"/>
                <a:cs typeface="Arial"/>
              </a:rPr>
              <a:t>$28.6 million</a:t>
            </a:r>
            <a:endParaRPr lang="en-US" b="1"/>
          </a:p>
          <a:p>
            <a:endParaRPr lang="en-US" sz="2400">
              <a:latin typeface="Source Sans Pro"/>
              <a:ea typeface="Source Sans Pro"/>
              <a:cs typeface="Arial"/>
            </a:endParaRPr>
          </a:p>
          <a:p>
            <a:r>
              <a:rPr lang="en-US" sz="2400">
                <a:latin typeface="Source Sans Pro"/>
                <a:ea typeface="Source Sans Pro"/>
                <a:cs typeface="Arial"/>
              </a:rPr>
              <a:t>Mark &amp; Robyn Jones College of Nursing </a:t>
            </a:r>
            <a:br>
              <a:rPr lang="en-US" sz="2400">
                <a:latin typeface="Source Sans Pro"/>
                <a:ea typeface="Source Sans Pro"/>
                <a:cs typeface="Arial"/>
              </a:rPr>
            </a:br>
            <a:r>
              <a:rPr lang="en-US" sz="2400" b="1">
                <a:latin typeface="Source Sans Pro"/>
                <a:ea typeface="Source Sans Pro"/>
                <a:cs typeface="Arial"/>
              </a:rPr>
              <a:t>$13.9 million</a:t>
            </a:r>
          </a:p>
          <a:p>
            <a:endParaRPr lang="en-US" sz="2400" b="1">
              <a:latin typeface="Source Sans Pro"/>
              <a:ea typeface="Source Sans Pro"/>
              <a:cs typeface="Arial"/>
            </a:endParaRPr>
          </a:p>
          <a:p>
            <a:endParaRPr lang="en-US" sz="2400" b="1">
              <a:latin typeface="Source Sans Pro"/>
              <a:ea typeface="+mn-lt"/>
              <a:cs typeface="+mn-lt"/>
            </a:endParaRPr>
          </a:p>
        </p:txBody>
      </p:sp>
      <p:pic>
        <p:nvPicPr>
          <p:cNvPr id="6" name="Picture 5">
            <a:extLst>
              <a:ext uri="{FF2B5EF4-FFF2-40B4-BE49-F238E27FC236}">
                <a16:creationId xmlns:a16="http://schemas.microsoft.com/office/drawing/2014/main" id="{EC6AD297-B6EF-5AA2-3D08-51A0107D19F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cxnSp>
        <p:nvCxnSpPr>
          <p:cNvPr id="7" name="Straight Arrow Connector 6">
            <a:extLst>
              <a:ext uri="{FF2B5EF4-FFF2-40B4-BE49-F238E27FC236}">
                <a16:creationId xmlns:a16="http://schemas.microsoft.com/office/drawing/2014/main" id="{69784317-B3CF-2C14-36E5-C72566059268}"/>
              </a:ext>
              <a:ext uri="{C183D7F6-B498-43B3-948B-1728B52AA6E4}">
                <adec:decorative xmlns:adec="http://schemas.microsoft.com/office/drawing/2017/decorative" val="1"/>
              </a:ext>
            </a:extLst>
          </p:cNvPr>
          <p:cNvCxnSpPr/>
          <p:nvPr/>
        </p:nvCxnSpPr>
        <p:spPr>
          <a:xfrm flipV="1">
            <a:off x="552203" y="1197392"/>
            <a:ext cx="10529196" cy="12901"/>
          </a:xfrm>
          <a:prstGeom prst="straightConnector1">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7303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Jennifer Lachowiec">
            <a:extLst>
              <a:ext uri="{FF2B5EF4-FFF2-40B4-BE49-F238E27FC236}">
                <a16:creationId xmlns:a16="http://schemas.microsoft.com/office/drawing/2014/main" id="{3ED551D9-4861-6044-A570-246D43A8A765}"/>
              </a:ext>
            </a:extLst>
          </p:cNvPr>
          <p:cNvPicPr>
            <a:picLocks noChangeAspect="1"/>
          </p:cNvPicPr>
          <p:nvPr/>
        </p:nvPicPr>
        <p:blipFill>
          <a:blip r:embed="rId3"/>
          <a:stretch>
            <a:fillRect/>
          </a:stretch>
        </p:blipFill>
        <p:spPr>
          <a:xfrm>
            <a:off x="-29689" y="-14844"/>
            <a:ext cx="12243459" cy="6886946"/>
          </a:xfrm>
          <a:prstGeom prst="rect">
            <a:avLst/>
          </a:prstGeom>
        </p:spPr>
      </p:pic>
      <p:pic>
        <p:nvPicPr>
          <p:cNvPr id="11" name="Picture 10">
            <a:extLst>
              <a:ext uri="{FF2B5EF4-FFF2-40B4-BE49-F238E27FC236}">
                <a16:creationId xmlns:a16="http://schemas.microsoft.com/office/drawing/2014/main" id="{711471C9-CB49-034C-B284-18AC81C623F8}"/>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0" y="-2604304"/>
            <a:ext cx="12199622" cy="9462304"/>
          </a:xfrm>
          <a:prstGeom prst="rect">
            <a:avLst/>
          </a:prstGeom>
        </p:spPr>
      </p:pic>
      <p:pic>
        <p:nvPicPr>
          <p:cNvPr id="13" name="Picture 12">
            <a:extLst>
              <a:ext uri="{FF2B5EF4-FFF2-40B4-BE49-F238E27FC236}">
                <a16:creationId xmlns:a16="http://schemas.microsoft.com/office/drawing/2014/main" id="{77D96B4A-7BD6-FC40-9AA1-D2585929238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5042148"/>
            <a:ext cx="57892" cy="2331192"/>
          </a:xfrm>
          <a:prstGeom prst="rect">
            <a:avLst/>
          </a:prstGeom>
        </p:spPr>
      </p:pic>
      <p:sp>
        <p:nvSpPr>
          <p:cNvPr id="14" name="Title 13">
            <a:extLst>
              <a:ext uri="{FF2B5EF4-FFF2-40B4-BE49-F238E27FC236}">
                <a16:creationId xmlns:a16="http://schemas.microsoft.com/office/drawing/2014/main" id="{62B9DB68-C02E-9548-AFFF-BA654A503EF1}"/>
              </a:ext>
            </a:extLst>
          </p:cNvPr>
          <p:cNvSpPr txBox="1">
            <a:spLocks noGrp="1"/>
          </p:cNvSpPr>
          <p:nvPr>
            <p:ph type="title" idx="4294967295"/>
          </p:nvPr>
        </p:nvSpPr>
        <p:spPr>
          <a:xfrm>
            <a:off x="402996" y="5332539"/>
            <a:ext cx="873968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Montana State plant scientist honored with regional teaching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Calibri"/>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pic>
        <p:nvPicPr>
          <p:cNvPr id="2" name="Picture 1">
            <a:extLst>
              <a:ext uri="{FF2B5EF4-FFF2-40B4-BE49-F238E27FC236}">
                <a16:creationId xmlns:a16="http://schemas.microsoft.com/office/drawing/2014/main" id="{7478C6E0-109B-62FC-799F-07683E009CA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5015915"/>
            <a:ext cx="1261356" cy="316624"/>
          </a:xfrm>
          <a:prstGeom prst="rect">
            <a:avLst/>
          </a:prstGeom>
        </p:spPr>
      </p:pic>
      <p:sp>
        <p:nvSpPr>
          <p:cNvPr id="4" name="TextBox 3">
            <a:extLst>
              <a:ext uri="{FF2B5EF4-FFF2-40B4-BE49-F238E27FC236}">
                <a16:creationId xmlns:a16="http://schemas.microsoft.com/office/drawing/2014/main" id="{5689C384-9C5E-0D59-028C-37E5C9A2CDF0}"/>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Awards</a:t>
            </a:r>
          </a:p>
        </p:txBody>
      </p:sp>
      <p:pic>
        <p:nvPicPr>
          <p:cNvPr id="6" name="Picture 5">
            <a:extLst>
              <a:ext uri="{FF2B5EF4-FFF2-40B4-BE49-F238E27FC236}">
                <a16:creationId xmlns:a16="http://schemas.microsoft.com/office/drawing/2014/main" id="{8673A8EA-923F-A916-CABA-13CDE7BB6B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spTree>
    <p:extLst>
      <p:ext uri="{BB962C8B-B14F-4D97-AF65-F5344CB8AC3E}">
        <p14:creationId xmlns:p14="http://schemas.microsoft.com/office/powerpoint/2010/main" val="1581843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ul Nugent, assistant professor of precision agriculture with Montana State University’s College of Agriculture, describes the uses of a soil scanner during a demonstration at Precision Agriculture Bootcamp, Tuesday, June 7, 2022, at MSU’s Arthur H. Post Research Farm near Bozeman, Mont. MSU Photo by Adrian Sanchez-Gonzalez">
            <a:extLst>
              <a:ext uri="{FF2B5EF4-FFF2-40B4-BE49-F238E27FC236}">
                <a16:creationId xmlns:a16="http://schemas.microsoft.com/office/drawing/2014/main" id="{14E0E21E-FB03-A740-87DA-7B50C9CE1C52}"/>
              </a:ext>
            </a:extLst>
          </p:cNvPr>
          <p:cNvPicPr>
            <a:picLocks noChangeAspect="1"/>
          </p:cNvPicPr>
          <p:nvPr/>
        </p:nvPicPr>
        <p:blipFill>
          <a:blip r:embed="rId3"/>
          <a:stretch>
            <a:fillRect/>
          </a:stretch>
        </p:blipFill>
        <p:spPr>
          <a:xfrm>
            <a:off x="-20128" y="5148"/>
            <a:ext cx="12275388" cy="7005854"/>
          </a:xfrm>
          <a:prstGeom prst="rect">
            <a:avLst/>
          </a:prstGeom>
        </p:spPr>
      </p:pic>
      <p:pic>
        <p:nvPicPr>
          <p:cNvPr id="6" name="Picture 5">
            <a:extLst>
              <a:ext uri="{FF2B5EF4-FFF2-40B4-BE49-F238E27FC236}">
                <a16:creationId xmlns:a16="http://schemas.microsoft.com/office/drawing/2014/main" id="{90302946-57BD-F156-BE0B-AE1FB2BFE3D5}"/>
              </a:ext>
              <a:ext uri="{C183D7F6-B498-43B3-948B-1728B52AA6E4}">
                <adec:decorative xmlns:adec="http://schemas.microsoft.com/office/drawing/2017/decorative" val="1"/>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29243" y="2302583"/>
            <a:ext cx="12236627" cy="4580304"/>
          </a:xfrm>
          <a:prstGeom prst="rect">
            <a:avLst/>
          </a:prstGeom>
        </p:spPr>
      </p:pic>
      <p:sp>
        <p:nvSpPr>
          <p:cNvPr id="11" name="TextBox 1">
            <a:extLst>
              <a:ext uri="{FF2B5EF4-FFF2-40B4-BE49-F238E27FC236}">
                <a16:creationId xmlns:a16="http://schemas.microsoft.com/office/drawing/2014/main" id="{B5DB5DE7-F77D-6C18-0E85-84F37C4FFA61}"/>
              </a:ext>
            </a:extLst>
          </p:cNvPr>
          <p:cNvSpPr txBox="1">
            <a:spLocks noGrp="1"/>
          </p:cNvSpPr>
          <p:nvPr>
            <p:ph type="title" idx="4294967295"/>
          </p:nvPr>
        </p:nvSpPr>
        <p:spPr>
          <a:xfrm>
            <a:off x="366129" y="4523743"/>
            <a:ext cx="11689139" cy="38779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College of Agriculture receives public and private support to develop precision agriculture program</a:t>
            </a: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pic>
        <p:nvPicPr>
          <p:cNvPr id="5" name="Picture 4">
            <a:extLst>
              <a:ext uri="{FF2B5EF4-FFF2-40B4-BE49-F238E27FC236}">
                <a16:creationId xmlns:a16="http://schemas.microsoft.com/office/drawing/2014/main" id="{62EAE924-971F-FFBB-94E4-0BA1A26A69D3}"/>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37520" y="-122"/>
            <a:ext cx="12286550" cy="2312800"/>
          </a:xfrm>
          <a:prstGeom prst="rect">
            <a:avLst/>
          </a:prstGeom>
        </p:spPr>
      </p:pic>
      <p:sp>
        <p:nvSpPr>
          <p:cNvPr id="7" name="TextBox 6">
            <a:extLst>
              <a:ext uri="{FF2B5EF4-FFF2-40B4-BE49-F238E27FC236}">
                <a16:creationId xmlns:a16="http://schemas.microsoft.com/office/drawing/2014/main" id="{4275AA80-B837-143F-6FB0-FE3D10BE1B76}"/>
              </a:ext>
            </a:extLst>
          </p:cNvPr>
          <p:cNvSpPr txBox="1"/>
          <p:nvPr/>
        </p:nvSpPr>
        <p:spPr>
          <a:xfrm>
            <a:off x="8875913" y="103033"/>
            <a:ext cx="3052289"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College of Agriculture</a:t>
            </a:r>
          </a:p>
        </p:txBody>
      </p:sp>
      <p:pic>
        <p:nvPicPr>
          <p:cNvPr id="9" name="Picture 8">
            <a:extLst>
              <a:ext uri="{FF2B5EF4-FFF2-40B4-BE49-F238E27FC236}">
                <a16:creationId xmlns:a16="http://schemas.microsoft.com/office/drawing/2014/main" id="{385DB93B-A012-7B06-2AE3-FFF93C510C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2" name="Picture 11">
            <a:extLst>
              <a:ext uri="{FF2B5EF4-FFF2-40B4-BE49-F238E27FC236}">
                <a16:creationId xmlns:a16="http://schemas.microsoft.com/office/drawing/2014/main" id="{8AAF6862-0594-4071-B746-82F180070B8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687918"/>
            <a:ext cx="1261356" cy="316624"/>
          </a:xfrm>
          <a:prstGeom prst="rect">
            <a:avLst/>
          </a:prstGeom>
        </p:spPr>
      </p:pic>
      <p:pic>
        <p:nvPicPr>
          <p:cNvPr id="13" name="Picture 12">
            <a:extLst>
              <a:ext uri="{FF2B5EF4-FFF2-40B4-BE49-F238E27FC236}">
                <a16:creationId xmlns:a16="http://schemas.microsoft.com/office/drawing/2014/main" id="{5C0E9E3D-0ABF-76B1-A463-DA5C1ADED1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6990" y="4695200"/>
            <a:ext cx="57891" cy="2765450"/>
          </a:xfrm>
          <a:prstGeom prst="rect">
            <a:avLst/>
          </a:prstGeom>
        </p:spPr>
      </p:pic>
    </p:spTree>
    <p:extLst>
      <p:ext uri="{BB962C8B-B14F-4D97-AF65-F5344CB8AC3E}">
        <p14:creationId xmlns:p14="http://schemas.microsoft.com/office/powerpoint/2010/main" val="305332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Background photo of Montana Hall">
            <a:extLst>
              <a:ext uri="{FF2B5EF4-FFF2-40B4-BE49-F238E27FC236}">
                <a16:creationId xmlns:a16="http://schemas.microsoft.com/office/drawing/2014/main" id="{D0CEB06D-3561-A106-F760-58A3D825788E}"/>
              </a:ext>
            </a:extLst>
          </p:cNvPr>
          <p:cNvPicPr>
            <a:picLocks noChangeAspect="1"/>
          </p:cNvPicPr>
          <p:nvPr/>
        </p:nvPicPr>
        <p:blipFill>
          <a:blip r:embed="rId2"/>
          <a:srcRect/>
          <a:stretch/>
        </p:blipFill>
        <p:spPr>
          <a:xfrm>
            <a:off x="-35627" y="-4577"/>
            <a:ext cx="12243459" cy="6886946"/>
          </a:xfrm>
          <a:prstGeom prst="rect">
            <a:avLst/>
          </a:prstGeom>
        </p:spPr>
      </p:pic>
      <p:pic>
        <p:nvPicPr>
          <p:cNvPr id="16" name="Picture 15">
            <a:extLst>
              <a:ext uri="{FF2B5EF4-FFF2-40B4-BE49-F238E27FC236}">
                <a16:creationId xmlns:a16="http://schemas.microsoft.com/office/drawing/2014/main" id="{98090F32-B9B2-A548-9C2B-21A60F90604A}"/>
              </a:ext>
              <a:ext uri="{C183D7F6-B498-43B3-948B-1728B52AA6E4}">
                <adec:decorative xmlns:adec="http://schemas.microsoft.com/office/drawing/2017/decorative" val="1"/>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237613" y="-11084952"/>
            <a:ext cx="12667741" cy="18028217"/>
          </a:xfrm>
          <a:prstGeom prst="rect">
            <a:avLst/>
          </a:prstGeom>
        </p:spPr>
      </p:pic>
      <p:sp>
        <p:nvSpPr>
          <p:cNvPr id="2" name="Title 1">
            <a:extLst>
              <a:ext uri="{FF2B5EF4-FFF2-40B4-BE49-F238E27FC236}">
                <a16:creationId xmlns:a16="http://schemas.microsoft.com/office/drawing/2014/main" id="{B817CEFC-1838-7648-B455-F56457A9A508}"/>
              </a:ext>
            </a:extLst>
          </p:cNvPr>
          <p:cNvSpPr>
            <a:spLocks noGrp="1"/>
          </p:cNvSpPr>
          <p:nvPr>
            <p:ph type="ctrTitle"/>
          </p:nvPr>
        </p:nvSpPr>
        <p:spPr>
          <a:xfrm>
            <a:off x="1330890" y="1524408"/>
            <a:ext cx="9540657" cy="2497438"/>
          </a:xfrm>
        </p:spPr>
        <p:txBody>
          <a:bodyPr>
            <a:normAutofit/>
          </a:bodyPr>
          <a:lstStyle/>
          <a:p>
            <a:r>
              <a:rPr lang="en-US" sz="6600" b="1" dirty="0">
                <a:latin typeface="Source Sans Pro Semibold"/>
                <a:ea typeface="Source Sans Pro Semibold"/>
                <a:cs typeface="Calibri Light"/>
              </a:rPr>
              <a:t>Montana State University Template</a:t>
            </a:r>
            <a:endParaRPr lang="en-US" sz="6600" b="1" dirty="0">
              <a:latin typeface="Source Sans Pro Semibold"/>
              <a:cs typeface="Calibri Light"/>
            </a:endParaRPr>
          </a:p>
        </p:txBody>
      </p:sp>
      <p:sp>
        <p:nvSpPr>
          <p:cNvPr id="3" name="Subtitle 2">
            <a:extLst>
              <a:ext uri="{FF2B5EF4-FFF2-40B4-BE49-F238E27FC236}">
                <a16:creationId xmlns:a16="http://schemas.microsoft.com/office/drawing/2014/main" id="{ACD5236F-7E0F-974F-A971-93E40B04AE71}"/>
              </a:ext>
            </a:extLst>
          </p:cNvPr>
          <p:cNvSpPr>
            <a:spLocks noGrp="1"/>
          </p:cNvSpPr>
          <p:nvPr>
            <p:ph type="subTitle" idx="1"/>
          </p:nvPr>
        </p:nvSpPr>
        <p:spPr>
          <a:xfrm>
            <a:off x="-70556" y="4272961"/>
            <a:ext cx="12328292" cy="1033017"/>
          </a:xfrm>
        </p:spPr>
        <p:txBody>
          <a:bodyPr vert="horz" lIns="91440" tIns="45720" rIns="91440" bIns="45720" rtlCol="0" anchor="t">
            <a:normAutofit/>
          </a:bodyPr>
          <a:lstStyle/>
          <a:p>
            <a:r>
              <a:rPr lang="en-US">
                <a:latin typeface="Source Sans Pro"/>
                <a:ea typeface="Source Sans Pro"/>
              </a:rPr>
              <a:t>Subtitle</a:t>
            </a:r>
          </a:p>
          <a:p>
            <a:r>
              <a:rPr lang="en-US">
                <a:solidFill>
                  <a:srgbClr val="FFFFFF"/>
                </a:solidFill>
                <a:latin typeface="Source Sans Pro"/>
                <a:ea typeface="Source Sans Pro"/>
              </a:rPr>
              <a:t>Month Day, Year</a:t>
            </a:r>
            <a:endParaRPr lang="en-US">
              <a:cs typeface="Calibri" panose="020F0502020204030204"/>
            </a:endParaRPr>
          </a:p>
        </p:txBody>
      </p:sp>
      <p:pic>
        <p:nvPicPr>
          <p:cNvPr id="15" name="Picture 14" descr="Montana State University logo">
            <a:extLst>
              <a:ext uri="{FF2B5EF4-FFF2-40B4-BE49-F238E27FC236}">
                <a16:creationId xmlns:a16="http://schemas.microsoft.com/office/drawing/2014/main" id="{E121F951-1D0F-724B-B8DF-A9D5049064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8111" y="5430136"/>
            <a:ext cx="1498790" cy="1056899"/>
          </a:xfrm>
          <a:prstGeom prst="rect">
            <a:avLst/>
          </a:prstGeom>
        </p:spPr>
      </p:pic>
      <p:cxnSp>
        <p:nvCxnSpPr>
          <p:cNvPr id="11" name="Straight Connector 10">
            <a:extLst>
              <a:ext uri="{FF2B5EF4-FFF2-40B4-BE49-F238E27FC236}">
                <a16:creationId xmlns:a16="http://schemas.microsoft.com/office/drawing/2014/main" id="{4D5559AE-FCD8-774A-921A-BCE8FE280BCE}"/>
              </a:ext>
              <a:ext uri="{C183D7F6-B498-43B3-948B-1728B52AA6E4}">
                <adec:decorative xmlns:adec="http://schemas.microsoft.com/office/drawing/2017/decorative" val="1"/>
              </a:ext>
            </a:extLst>
          </p:cNvPr>
          <p:cNvCxnSpPr>
            <a:cxnSpLocks/>
          </p:cNvCxnSpPr>
          <p:nvPr/>
        </p:nvCxnSpPr>
        <p:spPr>
          <a:xfrm>
            <a:off x="3037417" y="4050933"/>
            <a:ext cx="6112249" cy="2732"/>
          </a:xfrm>
          <a:prstGeom prst="line">
            <a:avLst/>
          </a:prstGeom>
          <a:ln w="28575">
            <a:solidFill>
              <a:srgbClr val="F3B329"/>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7920744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ul Nugent, center, and Gaurav Jha, assistant professors of precision agriculture in the College of Agriculture at Montana State University, perform tests of a leaf spectrometer and thermal camera in the teaching greenhouse of the Plant Growth Center on campus.">
            <a:extLst>
              <a:ext uri="{FF2B5EF4-FFF2-40B4-BE49-F238E27FC236}">
                <a16:creationId xmlns:a16="http://schemas.microsoft.com/office/drawing/2014/main" id="{C6A778DE-29B0-6CED-EF88-293E97492A0A}"/>
              </a:ext>
            </a:extLst>
          </p:cNvPr>
          <p:cNvPicPr>
            <a:picLocks noChangeAspect="1"/>
          </p:cNvPicPr>
          <p:nvPr/>
        </p:nvPicPr>
        <p:blipFill>
          <a:blip r:embed="rId3"/>
          <a:srcRect/>
          <a:stretch/>
        </p:blipFill>
        <p:spPr>
          <a:xfrm>
            <a:off x="0" y="25368"/>
            <a:ext cx="12191999" cy="6857999"/>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1328453"/>
            <a:ext cx="12199622" cy="8238744"/>
          </a:xfrm>
          <a:prstGeom prst="rect">
            <a:avLst/>
          </a:prstGeom>
        </p:spPr>
      </p:pic>
      <p:sp>
        <p:nvSpPr>
          <p:cNvPr id="10" name="Title 9">
            <a:extLst>
              <a:ext uri="{FF2B5EF4-FFF2-40B4-BE49-F238E27FC236}">
                <a16:creationId xmlns:a16="http://schemas.microsoft.com/office/drawing/2014/main" id="{62F2FBFC-5F5B-D6B3-5721-FAC8E6D34031}"/>
              </a:ext>
            </a:extLst>
          </p:cNvPr>
          <p:cNvSpPr txBox="1">
            <a:spLocks noGrp="1"/>
          </p:cNvSpPr>
          <p:nvPr>
            <p:ph type="title" idx="4294967295"/>
          </p:nvPr>
        </p:nvSpPr>
        <p:spPr>
          <a:xfrm>
            <a:off x="462650" y="4912803"/>
            <a:ext cx="11020024"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MSU's top college for research expenditures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Research areas include infectious diseases, microbes in Yellowstone National Park, invasive plant species, soil science and water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627" y="-678418"/>
            <a:ext cx="12229450" cy="2261378"/>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College of Agriculture</a:t>
            </a: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8" name="Picture 7">
            <a:extLst>
              <a:ext uri="{FF2B5EF4-FFF2-40B4-BE49-F238E27FC236}">
                <a16:creationId xmlns:a16="http://schemas.microsoft.com/office/drawing/2014/main" id="{51614E17-CCCD-E436-E982-A32780ABCD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885122"/>
            <a:ext cx="1261356" cy="316624"/>
          </a:xfrm>
          <a:prstGeom prst="rect">
            <a:avLst/>
          </a:prstGeom>
        </p:spPr>
      </p:pic>
      <p:pic>
        <p:nvPicPr>
          <p:cNvPr id="9" name="Picture 8">
            <a:extLst>
              <a:ext uri="{FF2B5EF4-FFF2-40B4-BE49-F238E27FC236}">
                <a16:creationId xmlns:a16="http://schemas.microsoft.com/office/drawing/2014/main" id="{A525D5F2-978E-C2B6-668E-7A29F44D43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907620"/>
            <a:ext cx="57892" cy="2331192"/>
          </a:xfrm>
          <a:prstGeom prst="rect">
            <a:avLst/>
          </a:prstGeom>
        </p:spPr>
      </p:pic>
    </p:spTree>
    <p:extLst>
      <p:ext uri="{BB962C8B-B14F-4D97-AF65-F5344CB8AC3E}">
        <p14:creationId xmlns:p14="http://schemas.microsoft.com/office/powerpoint/2010/main" val="171214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cast of Montana Shakespeare in the Parks performs during opening night of A Midsummer Night’s Dream.">
            <a:extLst>
              <a:ext uri="{FF2B5EF4-FFF2-40B4-BE49-F238E27FC236}">
                <a16:creationId xmlns:a16="http://schemas.microsoft.com/office/drawing/2014/main" id="{C6A778DE-29B0-6CED-EF88-293E97492A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1328453"/>
            <a:ext cx="12199622" cy="8238744"/>
          </a:xfrm>
          <a:prstGeom prst="rect">
            <a:avLst/>
          </a:prstGeom>
        </p:spPr>
      </p:pic>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627" y="-678418"/>
            <a:ext cx="12229450" cy="2261378"/>
          </a:xfrm>
          <a:prstGeom prst="rect">
            <a:avLst/>
          </a:prstGeom>
        </p:spPr>
      </p:pic>
      <p:sp>
        <p:nvSpPr>
          <p:cNvPr id="10" name="Title 9">
            <a:extLst>
              <a:ext uri="{FF2B5EF4-FFF2-40B4-BE49-F238E27FC236}">
                <a16:creationId xmlns:a16="http://schemas.microsoft.com/office/drawing/2014/main" id="{62F2FBFC-5F5B-D6B3-5721-FAC8E6D34031}"/>
              </a:ext>
            </a:extLst>
          </p:cNvPr>
          <p:cNvSpPr txBox="1">
            <a:spLocks noGrp="1"/>
          </p:cNvSpPr>
          <p:nvPr>
            <p:ph type="title" idx="4294967295"/>
          </p:nvPr>
        </p:nvSpPr>
        <p:spPr>
          <a:xfrm>
            <a:off x="462650" y="4452687"/>
            <a:ext cx="11020024"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Outreach projects include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Shakespeare in the Parks</a:t>
            </a:r>
            <a:endParaRPr kumimoji="0" lang="en-US" sz="1800" b="0" i="0" u="none" strike="noStrike" kern="1200" cap="none" spc="0" normalizeH="0" baseline="0" noProof="0" dirty="0">
              <a:ln>
                <a:noFill/>
              </a:ln>
              <a:solidFill>
                <a:schemeClr val="bg1"/>
              </a:solidFill>
              <a:effectLst/>
              <a:uLnTx/>
              <a:uFillTx/>
              <a:latin typeface="+mn-lt"/>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Music ensemble tours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Remote studio and design/build projects in Montana, the U.S. and abroad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sp>
        <p:nvSpPr>
          <p:cNvPr id="2" name="TextBox 1">
            <a:extLst>
              <a:ext uri="{FF2B5EF4-FFF2-40B4-BE49-F238E27FC236}">
                <a16:creationId xmlns:a16="http://schemas.microsoft.com/office/drawing/2014/main" id="{9718DDFA-853B-B202-036A-28E50437591C}"/>
              </a:ext>
            </a:extLst>
          </p:cNvPr>
          <p:cNvSpPr txBox="1"/>
          <p:nvPr/>
        </p:nvSpPr>
        <p:spPr>
          <a:xfrm>
            <a:off x="8453019" y="159401"/>
            <a:ext cx="3475183"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College of Arts &amp; </a:t>
            </a:r>
            <a:br>
              <a:rPr lang="en-US" dirty="0">
                <a:solidFill>
                  <a:schemeClr val="bg1"/>
                </a:solidFill>
                <a:latin typeface="Source Sans Pro SemiBold"/>
                <a:ea typeface="Source Sans Pro SemiBold"/>
                <a:cs typeface="Calibri"/>
              </a:rPr>
            </a:br>
            <a:r>
              <a:rPr lang="en-US" dirty="0">
                <a:solidFill>
                  <a:schemeClr val="bg1"/>
                </a:solidFill>
                <a:latin typeface="Source Sans Pro SemiBold"/>
                <a:ea typeface="Source Sans Pro SemiBold"/>
                <a:cs typeface="Calibri"/>
              </a:rPr>
              <a:t>Architecture</a:t>
            </a: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8" name="Picture 7">
            <a:extLst>
              <a:ext uri="{FF2B5EF4-FFF2-40B4-BE49-F238E27FC236}">
                <a16:creationId xmlns:a16="http://schemas.microsoft.com/office/drawing/2014/main" id="{51614E17-CCCD-E436-E982-A32780ABCD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622928"/>
            <a:ext cx="1261356" cy="316624"/>
          </a:xfrm>
          <a:prstGeom prst="rect">
            <a:avLst/>
          </a:prstGeom>
        </p:spPr>
      </p:pic>
      <p:pic>
        <p:nvPicPr>
          <p:cNvPr id="9" name="Picture 8">
            <a:extLst>
              <a:ext uri="{FF2B5EF4-FFF2-40B4-BE49-F238E27FC236}">
                <a16:creationId xmlns:a16="http://schemas.microsoft.com/office/drawing/2014/main" id="{A525D5F2-978E-C2B6-668E-7A29F44D43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645426"/>
            <a:ext cx="57892" cy="2331192"/>
          </a:xfrm>
          <a:prstGeom prst="rect">
            <a:avLst/>
          </a:prstGeom>
        </p:spPr>
      </p:pic>
    </p:spTree>
    <p:extLst>
      <p:ext uri="{BB962C8B-B14F-4D97-AF65-F5344CB8AC3E}">
        <p14:creationId xmlns:p14="http://schemas.microsoft.com/office/powerpoint/2010/main" val="247127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B21BE75-44CC-B9DB-84C9-2220B9919056}"/>
              </a:ext>
              <a:ext uri="{C183D7F6-B498-43B3-948B-1728B52AA6E4}">
                <adec:decorative xmlns:adec="http://schemas.microsoft.com/office/drawing/2017/decorative" val="1"/>
              </a:ext>
            </a:extLst>
          </p:cNvPr>
          <p:cNvSpPr>
            <a:spLocks noGrp="1"/>
          </p:cNvSpPr>
          <p:nvPr>
            <p:ph sz="half" idx="15"/>
          </p:nvPr>
        </p:nvSpPr>
        <p:spPr>
          <a:xfrm>
            <a:off x="9095170" y="0"/>
            <a:ext cx="3095204" cy="6956961"/>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B41547BF-FC5E-F404-3671-6E24ADA55520}"/>
              </a:ext>
              <a:ext uri="{C183D7F6-B498-43B3-948B-1728B52AA6E4}">
                <adec:decorative xmlns:adec="http://schemas.microsoft.com/office/drawing/2017/decorative" val="1"/>
              </a:ext>
            </a:extLst>
          </p:cNvPr>
          <p:cNvSpPr>
            <a:spLocks noGrp="1"/>
          </p:cNvSpPr>
          <p:nvPr>
            <p:ph sz="half" idx="14"/>
          </p:nvPr>
        </p:nvSpPr>
        <p:spPr>
          <a:xfrm>
            <a:off x="6096762" y="0"/>
            <a:ext cx="3009986" cy="6858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p>
            <a:endParaRPr lang="en-US"/>
          </a:p>
        </p:txBody>
      </p:sp>
      <p:sp>
        <p:nvSpPr>
          <p:cNvPr id="3" name="Content Placeholder 2">
            <a:extLst>
              <a:ext uri="{FF2B5EF4-FFF2-40B4-BE49-F238E27FC236}">
                <a16:creationId xmlns:a16="http://schemas.microsoft.com/office/drawing/2014/main" id="{F5939EE3-777D-37A9-4514-A88839BB1C1A}"/>
              </a:ext>
              <a:ext uri="{C183D7F6-B498-43B3-948B-1728B52AA6E4}">
                <adec:decorative xmlns:adec="http://schemas.microsoft.com/office/drawing/2017/decorative" val="1"/>
              </a:ext>
            </a:extLst>
          </p:cNvPr>
          <p:cNvSpPr>
            <a:spLocks noGrp="1"/>
          </p:cNvSpPr>
          <p:nvPr>
            <p:ph sz="half" idx="13"/>
          </p:nvPr>
        </p:nvSpPr>
        <p:spPr>
          <a:xfrm>
            <a:off x="2965046" y="-3129"/>
            <a:ext cx="3127723" cy="7139574"/>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p>
            <a:endParaRPr lang="en-US"/>
          </a:p>
        </p:txBody>
      </p:sp>
      <p:sp>
        <p:nvSpPr>
          <p:cNvPr id="11" name="Content Placeholder 10">
            <a:extLst>
              <a:ext uri="{FF2B5EF4-FFF2-40B4-BE49-F238E27FC236}">
                <a16:creationId xmlns:a16="http://schemas.microsoft.com/office/drawing/2014/main" id="{EA6CC104-49C3-4ED9-57B8-A4B7BB51D292}"/>
              </a:ext>
              <a:ext uri="{C183D7F6-B498-43B3-948B-1728B52AA6E4}">
                <adec:decorative xmlns:adec="http://schemas.microsoft.com/office/drawing/2017/decorative" val="1"/>
              </a:ext>
            </a:extLst>
          </p:cNvPr>
          <p:cNvSpPr>
            <a:spLocks noGrp="1"/>
          </p:cNvSpPr>
          <p:nvPr>
            <p:ph sz="half" idx="1"/>
          </p:nvPr>
        </p:nvSpPr>
        <p:spPr>
          <a:xfrm>
            <a:off x="-59199" y="-62252"/>
            <a:ext cx="3019882" cy="6986649"/>
          </a:xfrm>
          <a:blipFill dpi="0" rotWithShape="1">
            <a:blip r:embed="rId6" cstate="screen">
              <a:extLst>
                <a:ext uri="{28A0092B-C50C-407E-A947-70E740481C1C}">
                  <a14:useLocalDpi xmlns:a14="http://schemas.microsoft.com/office/drawing/2010/main"/>
                </a:ext>
              </a:extLst>
            </a:blip>
            <a:srcRect/>
            <a:stretch>
              <a:fillRect/>
            </a:stretch>
          </a:blipFill>
        </p:spPr>
        <p:txBody>
          <a:bodyPr>
            <a:normAutofit/>
          </a:bodyPr>
          <a:lstStyle/>
          <a:p>
            <a:pPr marL="0" indent="0">
              <a:buNone/>
            </a:pPr>
            <a:endParaRPr lang="en-US" sz="1700"/>
          </a:p>
        </p:txBody>
      </p:sp>
      <p:pic>
        <p:nvPicPr>
          <p:cNvPr id="19" name="Picture 18">
            <a:extLst>
              <a:ext uri="{FF2B5EF4-FFF2-40B4-BE49-F238E27FC236}">
                <a16:creationId xmlns:a16="http://schemas.microsoft.com/office/drawing/2014/main" id="{5C24252C-1468-F6DF-DF60-F51F936A65AB}"/>
              </a:ext>
              <a:ext uri="{C183D7F6-B498-43B3-948B-1728B52AA6E4}">
                <adec:decorative xmlns:adec="http://schemas.microsoft.com/office/drawing/2017/decorative" val="1"/>
              </a:ext>
            </a:extLst>
          </p:cNvPr>
          <p:cNvPicPr>
            <a:picLocks noChangeAspect="1"/>
          </p:cNvPicPr>
          <p:nvPr/>
        </p:nvPicPr>
        <p:blipFill>
          <a:blip r:embed="rId7" cstate="email">
            <a:alphaModFix amt="85000"/>
            <a:extLst>
              <a:ext uri="{28A0092B-C50C-407E-A947-70E740481C1C}">
                <a14:useLocalDpi xmlns:a14="http://schemas.microsoft.com/office/drawing/2010/main"/>
              </a:ext>
            </a:extLst>
          </a:blip>
          <a:stretch>
            <a:fillRect/>
          </a:stretch>
        </p:blipFill>
        <p:spPr>
          <a:xfrm>
            <a:off x="-77471" y="1855495"/>
            <a:ext cx="12346941" cy="5012004"/>
          </a:xfrm>
          <a:prstGeom prst="rect">
            <a:avLst/>
          </a:prstGeom>
        </p:spPr>
      </p:pic>
      <p:sp>
        <p:nvSpPr>
          <p:cNvPr id="25" name="TextBox 1">
            <a:extLst>
              <a:ext uri="{FF2B5EF4-FFF2-40B4-BE49-F238E27FC236}">
                <a16:creationId xmlns:a16="http://schemas.microsoft.com/office/drawing/2014/main" id="{7A8AD4F1-FEC1-680B-0C9C-FDABC4FB6A3A}"/>
              </a:ext>
            </a:extLst>
          </p:cNvPr>
          <p:cNvSpPr txBox="1">
            <a:spLocks noGrp="1"/>
          </p:cNvSpPr>
          <p:nvPr>
            <p:ph type="title" idx="4294967295"/>
          </p:nvPr>
        </p:nvSpPr>
        <p:spPr>
          <a:xfrm>
            <a:off x="372642" y="4442280"/>
            <a:ext cx="10709044"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College of Arts &amp; Architecture Award Winners</a:t>
            </a:r>
            <a:br>
              <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rPr>
            </a:b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sp>
        <p:nvSpPr>
          <p:cNvPr id="2" name="TextBox 1">
            <a:extLst>
              <a:ext uri="{FF2B5EF4-FFF2-40B4-BE49-F238E27FC236}">
                <a16:creationId xmlns:a16="http://schemas.microsoft.com/office/drawing/2014/main" id="{4CD26B36-9834-2754-2870-EA423296DD90}"/>
              </a:ext>
            </a:extLst>
          </p:cNvPr>
          <p:cNvSpPr txBox="1"/>
          <p:nvPr/>
        </p:nvSpPr>
        <p:spPr>
          <a:xfrm>
            <a:off x="378950" y="5468349"/>
            <a:ext cx="2299889" cy="1200329"/>
          </a:xfrm>
          <a:prstGeom prst="rect">
            <a:avLst/>
          </a:prstGeom>
          <a:noFill/>
        </p:spPr>
        <p:txBody>
          <a:bodyPr wrap="square" lIns="91440" tIns="45720" rIns="91440" bIns="45720" rtlCol="0" anchor="t">
            <a:spAutoFit/>
          </a:bodyPr>
          <a:lstStyle/>
          <a:p>
            <a:pPr marL="0" indent="0">
              <a:buNone/>
            </a:pPr>
            <a:endParaRPr lang="en-US" b="1">
              <a:solidFill>
                <a:schemeClr val="bg1"/>
              </a:solidFill>
              <a:latin typeface="Source Sans Pro Semibold" panose="020B0503030403020204" pitchFamily="34" charset="0"/>
            </a:endParaRPr>
          </a:p>
          <a:p>
            <a:r>
              <a:rPr lang="en-US" b="1" u="none" strike="noStrike">
                <a:solidFill>
                  <a:schemeClr val="bg1"/>
                </a:solidFill>
                <a:effectLst/>
                <a:latin typeface="Source Sans Pro Semibold"/>
                <a:ea typeface="Source Sans Pro Semibold"/>
              </a:rPr>
              <a:t>Hayden Painter</a:t>
            </a:r>
            <a:endParaRPr lang="en-US" b="1">
              <a:solidFill>
                <a:schemeClr val="bg1"/>
              </a:solidFill>
              <a:latin typeface="Source Sans Pro Semibold"/>
              <a:ea typeface="Source Sans Pro Semibold"/>
            </a:endParaRPr>
          </a:p>
          <a:p>
            <a:r>
              <a:rPr lang="en-US" b="1">
                <a:solidFill>
                  <a:schemeClr val="bg1"/>
                </a:solidFill>
                <a:latin typeface="Source Sans Pro Semibold"/>
                <a:ea typeface="Source Sans Pro Semibold"/>
              </a:rPr>
              <a:t>Berkeley Prize</a:t>
            </a:r>
            <a:endParaRPr lang="en-US" b="1">
              <a:solidFill>
                <a:schemeClr val="bg1"/>
              </a:solidFill>
              <a:latin typeface="Source Sans Pro Semibold" panose="020B0503030403020204" pitchFamily="34" charset="0"/>
              <a:ea typeface="Source Sans Pro Semibold"/>
            </a:endParaRPr>
          </a:p>
          <a:p>
            <a:pPr algn="ctr"/>
            <a:endParaRPr lang="en-US" b="1">
              <a:latin typeface="Source Sans Pro Semibold" panose="020B0503030403020204" pitchFamily="34" charset="0"/>
              <a:ea typeface="Source Sans Pro Semibold" panose="020B0503030403020204" pitchFamily="34" charset="0"/>
            </a:endParaRPr>
          </a:p>
        </p:txBody>
      </p:sp>
      <p:sp>
        <p:nvSpPr>
          <p:cNvPr id="6" name="TextBox 5">
            <a:extLst>
              <a:ext uri="{FF2B5EF4-FFF2-40B4-BE49-F238E27FC236}">
                <a16:creationId xmlns:a16="http://schemas.microsoft.com/office/drawing/2014/main" id="{B3B8A6CA-8D46-4947-E4B0-58B5AFB2AC5E}"/>
              </a:ext>
            </a:extLst>
          </p:cNvPr>
          <p:cNvSpPr txBox="1"/>
          <p:nvPr/>
        </p:nvSpPr>
        <p:spPr>
          <a:xfrm>
            <a:off x="3229239" y="5468349"/>
            <a:ext cx="2973710" cy="2031325"/>
          </a:xfrm>
          <a:prstGeom prst="rect">
            <a:avLst/>
          </a:prstGeom>
          <a:noFill/>
        </p:spPr>
        <p:txBody>
          <a:bodyPr wrap="square" lIns="91440" tIns="45720" rIns="91440" bIns="45720" rtlCol="0" anchor="t">
            <a:spAutoFit/>
          </a:bodyPr>
          <a:lstStyle/>
          <a:p>
            <a:endParaRPr lang="en-US" b="1">
              <a:solidFill>
                <a:schemeClr val="bg1"/>
              </a:solidFill>
              <a:latin typeface="Source Sans Pro Semibold"/>
              <a:ea typeface="Source Sans Pro Semibold"/>
            </a:endParaRPr>
          </a:p>
          <a:p>
            <a:r>
              <a:rPr lang="en-US" b="1">
                <a:solidFill>
                  <a:schemeClr val="bg1"/>
                </a:solidFill>
                <a:latin typeface="Source Sans Pro Semibold"/>
                <a:ea typeface="Source Sans Pro Semibold"/>
              </a:rPr>
              <a:t>Jake Kittleson</a:t>
            </a:r>
            <a:endParaRPr lang="en-US" b="1" baseline="30000">
              <a:solidFill>
                <a:schemeClr val="bg1"/>
              </a:solidFill>
              <a:latin typeface="Source Sans Pro Semibold" panose="020B0503030403020204" pitchFamily="34" charset="0"/>
              <a:ea typeface="Source Sans Pro Semibold"/>
            </a:endParaRPr>
          </a:p>
          <a:p>
            <a:r>
              <a:rPr lang="en-US" b="1">
                <a:solidFill>
                  <a:schemeClr val="bg1"/>
                </a:solidFill>
                <a:latin typeface="Source Sans Pro Semibold"/>
                <a:ea typeface="Source Sans Pro Semibold"/>
              </a:rPr>
              <a:t>Music Teachers National Association Competition   </a:t>
            </a:r>
            <a:endParaRPr lang="en-US" b="1" baseline="30000">
              <a:solidFill>
                <a:schemeClr val="bg1"/>
              </a:solidFill>
              <a:latin typeface="Source Sans Pro Semibold" panose="020B0503030403020204" pitchFamily="34" charset="0"/>
              <a:ea typeface="Source Sans Pro Semibold"/>
            </a:endParaRPr>
          </a:p>
          <a:p>
            <a:pPr marL="0" indent="0">
              <a:lnSpc>
                <a:spcPct val="100000"/>
              </a:lnSpc>
              <a:buNone/>
            </a:pPr>
            <a:endParaRPr lang="en-US" b="1">
              <a:solidFill>
                <a:schemeClr val="bg1"/>
              </a:solidFill>
              <a:latin typeface="Source Sans Pro Semibold"/>
              <a:ea typeface="Source Sans Pro Semibold"/>
            </a:endParaRPr>
          </a:p>
          <a:p>
            <a:pPr marL="0" indent="0">
              <a:buNone/>
            </a:pPr>
            <a:endParaRPr lang="en-US"/>
          </a:p>
          <a:p>
            <a:pPr marL="0" indent="0">
              <a:buNone/>
            </a:pPr>
            <a:endParaRPr lang="en-US" b="1">
              <a:latin typeface="Source Sans Pro Semibold" panose="020B0503030403020204" pitchFamily="34" charset="0"/>
            </a:endParaRPr>
          </a:p>
        </p:txBody>
      </p:sp>
      <p:sp>
        <p:nvSpPr>
          <p:cNvPr id="7" name="TextBox 6">
            <a:extLst>
              <a:ext uri="{FF2B5EF4-FFF2-40B4-BE49-F238E27FC236}">
                <a16:creationId xmlns:a16="http://schemas.microsoft.com/office/drawing/2014/main" id="{029B6494-C612-C9DE-7CC9-28426714A58A}"/>
              </a:ext>
            </a:extLst>
          </p:cNvPr>
          <p:cNvSpPr txBox="1"/>
          <p:nvPr/>
        </p:nvSpPr>
        <p:spPr>
          <a:xfrm>
            <a:off x="6444103" y="5468349"/>
            <a:ext cx="2255682" cy="1477328"/>
          </a:xfrm>
          <a:prstGeom prst="rect">
            <a:avLst/>
          </a:prstGeom>
          <a:noFill/>
        </p:spPr>
        <p:txBody>
          <a:bodyPr wrap="square" lIns="91440" tIns="45720" rIns="91440" bIns="45720" rtlCol="0" anchor="t">
            <a:spAutoFit/>
          </a:bodyPr>
          <a:lstStyle/>
          <a:p>
            <a:endParaRPr lang="en-US" b="1">
              <a:solidFill>
                <a:schemeClr val="bg1"/>
              </a:solidFill>
              <a:latin typeface="Source Sans Pro Semibold"/>
              <a:ea typeface="Source Sans Pro Semibold"/>
            </a:endParaRPr>
          </a:p>
          <a:p>
            <a:r>
              <a:rPr lang="en-US" b="1">
                <a:solidFill>
                  <a:schemeClr val="bg1"/>
                </a:solidFill>
                <a:latin typeface="Source Sans Pro Semibold"/>
                <a:ea typeface="Source Sans Pro Semibold"/>
              </a:rPr>
              <a:t>Julie </a:t>
            </a:r>
            <a:r>
              <a:rPr lang="en-US" b="1" err="1">
                <a:solidFill>
                  <a:schemeClr val="bg1"/>
                </a:solidFill>
                <a:latin typeface="Source Sans Pro Semibold"/>
                <a:ea typeface="Source Sans Pro Semibold"/>
              </a:rPr>
              <a:t>Gosswiller</a:t>
            </a:r>
            <a:endParaRPr lang="en-US" b="1" err="1">
              <a:solidFill>
                <a:schemeClr val="bg1"/>
              </a:solidFill>
              <a:latin typeface="Source Sans Pro Semibold" panose="020B0503030403020204" pitchFamily="34" charset="0"/>
              <a:ea typeface="Source Sans Pro Semibold" panose="020B0503030403020204" pitchFamily="34" charset="0"/>
            </a:endParaRPr>
          </a:p>
          <a:p>
            <a:r>
              <a:rPr lang="en-US" b="1">
                <a:solidFill>
                  <a:schemeClr val="bg1"/>
                </a:solidFill>
                <a:latin typeface="Source Sans Pro Semibold"/>
                <a:ea typeface="Source Sans Pro Semibold"/>
              </a:rPr>
              <a:t>Teacher of the Year</a:t>
            </a:r>
            <a:endParaRPr lang="en-US" b="1">
              <a:solidFill>
                <a:schemeClr val="bg1"/>
              </a:solidFill>
              <a:latin typeface="Source Sans Pro Semibold" panose="020B0503030403020204" pitchFamily="34" charset="0"/>
              <a:ea typeface="Source Sans Pro Semibold"/>
            </a:endParaRPr>
          </a:p>
          <a:p>
            <a:endParaRPr lang="en-US" b="1">
              <a:solidFill>
                <a:schemeClr val="bg1"/>
              </a:solidFill>
              <a:latin typeface="Source Sans Pro Semibold" panose="020B0503030403020204" pitchFamily="34" charset="0"/>
              <a:ea typeface="Source Sans Pro Semibold"/>
            </a:endParaRPr>
          </a:p>
          <a:p>
            <a:endParaRPr lang="en-US"/>
          </a:p>
        </p:txBody>
      </p:sp>
      <p:sp>
        <p:nvSpPr>
          <p:cNvPr id="5" name="TextBox 4">
            <a:extLst>
              <a:ext uri="{FF2B5EF4-FFF2-40B4-BE49-F238E27FC236}">
                <a16:creationId xmlns:a16="http://schemas.microsoft.com/office/drawing/2014/main" id="{4ED986CF-F87D-FAD0-C947-FED26F02BA3F}"/>
              </a:ext>
            </a:extLst>
          </p:cNvPr>
          <p:cNvSpPr txBox="1"/>
          <p:nvPr/>
        </p:nvSpPr>
        <p:spPr>
          <a:xfrm>
            <a:off x="9452490" y="5470718"/>
            <a:ext cx="2373380" cy="2585323"/>
          </a:xfrm>
          <a:prstGeom prst="rect">
            <a:avLst/>
          </a:prstGeom>
          <a:noFill/>
        </p:spPr>
        <p:txBody>
          <a:bodyPr wrap="square" lIns="91440" tIns="45720" rIns="91440" bIns="45720" rtlCol="0" anchor="t">
            <a:spAutoFit/>
          </a:bodyPr>
          <a:lstStyle/>
          <a:p>
            <a:endParaRPr lang="en-US" b="1">
              <a:solidFill>
                <a:schemeClr val="bg1"/>
              </a:solidFill>
              <a:latin typeface="Source Sans Pro Semibold"/>
              <a:ea typeface="Source Sans Pro Semibold"/>
            </a:endParaRPr>
          </a:p>
          <a:p>
            <a:r>
              <a:rPr lang="en-US" b="1">
                <a:solidFill>
                  <a:schemeClr val="bg1"/>
                </a:solidFill>
                <a:latin typeface="Source Sans Pro Semibold"/>
                <a:ea typeface="Source Sans Pro Semibold"/>
              </a:rPr>
              <a:t>Josh DeWeese</a:t>
            </a:r>
            <a:endParaRPr lang="en-US">
              <a:solidFill>
                <a:schemeClr val="bg1"/>
              </a:solidFill>
              <a:latin typeface="Source Sans Pro Semibold"/>
              <a:ea typeface="Source Sans Pro Semibold"/>
            </a:endParaRPr>
          </a:p>
          <a:p>
            <a:r>
              <a:rPr lang="en-US" b="1">
                <a:solidFill>
                  <a:schemeClr val="bg1"/>
                </a:solidFill>
                <a:latin typeface="Source Sans Pro Semibold"/>
                <a:ea typeface="Source Sans Pro Semibold"/>
              </a:rPr>
              <a:t>Governor’s Art Award</a:t>
            </a:r>
            <a:endParaRPr lang="en-US">
              <a:solidFill>
                <a:schemeClr val="bg1"/>
              </a:solidFill>
              <a:latin typeface="Source Sans Pro Semibold"/>
              <a:ea typeface="Source Sans Pro Semibold"/>
            </a:endParaRPr>
          </a:p>
          <a:p>
            <a:endParaRPr lang="en-US" b="1">
              <a:solidFill>
                <a:schemeClr val="bg1"/>
              </a:solidFill>
              <a:latin typeface="Source Sans Pro Semibold"/>
              <a:ea typeface="Source Sans Pro Semibold"/>
            </a:endParaRPr>
          </a:p>
          <a:p>
            <a:pPr marL="0" indent="0">
              <a:buNone/>
            </a:pPr>
            <a:endParaRPr lang="en-US" b="1">
              <a:solidFill>
                <a:schemeClr val="bg1"/>
              </a:solidFill>
              <a:latin typeface="Source Sans Pro Semibold" panose="020B0503030403020204" pitchFamily="34" charset="0"/>
            </a:endParaRPr>
          </a:p>
          <a:p>
            <a:pPr marL="0" indent="0">
              <a:buNone/>
            </a:pPr>
            <a:endParaRPr lang="en-US" sz="2400"/>
          </a:p>
          <a:p>
            <a:pPr marL="0" indent="0">
              <a:buNone/>
            </a:pPr>
            <a:endParaRPr lang="en-US" sz="2400" b="1">
              <a:latin typeface="Source Sans Pro Semibold" panose="020B0503030403020204" pitchFamily="34" charset="0"/>
            </a:endParaRPr>
          </a:p>
          <a:p>
            <a:endParaRPr lang="en-US" sz="2400" b="1">
              <a:latin typeface="Source Sans Pro Semibold" panose="020B0503030403020204" pitchFamily="34" charset="0"/>
              <a:ea typeface="Source Sans Pro Semibold"/>
            </a:endParaRPr>
          </a:p>
        </p:txBody>
      </p:sp>
      <p:pic>
        <p:nvPicPr>
          <p:cNvPr id="21" name="Picture 20">
            <a:extLst>
              <a:ext uri="{FF2B5EF4-FFF2-40B4-BE49-F238E27FC236}">
                <a16:creationId xmlns:a16="http://schemas.microsoft.com/office/drawing/2014/main" id="{1F34120E-67B7-63A3-413E-7BE041A37DE9}"/>
              </a:ext>
              <a:ext uri="{C183D7F6-B498-43B3-948B-1728B52AA6E4}">
                <adec:decorative xmlns:adec="http://schemas.microsoft.com/office/drawing/2017/decorative" val="1"/>
              </a:ext>
            </a:extLst>
          </p:cNvPr>
          <p:cNvPicPr>
            <a:picLocks noChangeAspect="1"/>
          </p:cNvPicPr>
          <p:nvPr/>
        </p:nvPicPr>
        <p:blipFill>
          <a:blip r:embed="rId7" cstate="email">
            <a:alphaModFix amt="85000"/>
            <a:extLst>
              <a:ext uri="{28A0092B-C50C-407E-A947-70E740481C1C}">
                <a14:useLocalDpi xmlns:a14="http://schemas.microsoft.com/office/drawing/2010/main"/>
              </a:ext>
            </a:extLst>
          </a:blip>
          <a:stretch>
            <a:fillRect/>
          </a:stretch>
        </p:blipFill>
        <p:spPr>
          <a:xfrm rot="10800000">
            <a:off x="-90216" y="0"/>
            <a:ext cx="12405146" cy="3574433"/>
          </a:xfrm>
          <a:prstGeom prst="rect">
            <a:avLst/>
          </a:prstGeom>
        </p:spPr>
      </p:pic>
      <p:pic>
        <p:nvPicPr>
          <p:cNvPr id="24" name="Picture 23">
            <a:extLst>
              <a:ext uri="{FF2B5EF4-FFF2-40B4-BE49-F238E27FC236}">
                <a16:creationId xmlns:a16="http://schemas.microsoft.com/office/drawing/2014/main" id="{EB72C868-2062-5665-EBA7-E222DE4D7A3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017169" y="1843"/>
            <a:ext cx="38100" cy="689078"/>
          </a:xfrm>
          <a:prstGeom prst="rect">
            <a:avLst/>
          </a:prstGeom>
        </p:spPr>
      </p:pic>
      <p:sp>
        <p:nvSpPr>
          <p:cNvPr id="23" name="TextBox 22">
            <a:extLst>
              <a:ext uri="{FF2B5EF4-FFF2-40B4-BE49-F238E27FC236}">
                <a16:creationId xmlns:a16="http://schemas.microsoft.com/office/drawing/2014/main" id="{DC6F7104-48D9-F0B4-89C0-9AD1E50922D7}"/>
              </a:ext>
            </a:extLst>
          </p:cNvPr>
          <p:cNvSpPr txBox="1"/>
          <p:nvPr/>
        </p:nvSpPr>
        <p:spPr>
          <a:xfrm>
            <a:off x="8875913" y="103033"/>
            <a:ext cx="3052289"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College of Arts &amp; Architecture</a:t>
            </a:r>
          </a:p>
        </p:txBody>
      </p:sp>
      <p:pic>
        <p:nvPicPr>
          <p:cNvPr id="26" name="Picture 25">
            <a:extLst>
              <a:ext uri="{FF2B5EF4-FFF2-40B4-BE49-F238E27FC236}">
                <a16:creationId xmlns:a16="http://schemas.microsoft.com/office/drawing/2014/main" id="{32A7607D-A07D-666E-84F2-47014EBE87F6}"/>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205" y="4606455"/>
            <a:ext cx="1261356" cy="316624"/>
          </a:xfrm>
          <a:prstGeom prst="rect">
            <a:avLst/>
          </a:prstGeom>
        </p:spPr>
      </p:pic>
      <p:pic>
        <p:nvPicPr>
          <p:cNvPr id="27" name="Picture 26">
            <a:extLst>
              <a:ext uri="{FF2B5EF4-FFF2-40B4-BE49-F238E27FC236}">
                <a16:creationId xmlns:a16="http://schemas.microsoft.com/office/drawing/2014/main" id="{2D7B53D9-25C2-38C9-0AF0-5455613A564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64216" y="4628953"/>
            <a:ext cx="57892" cy="2331192"/>
          </a:xfrm>
          <a:prstGeom prst="rect">
            <a:avLst/>
          </a:prstGeom>
        </p:spPr>
      </p:pic>
    </p:spTree>
    <p:extLst>
      <p:ext uri="{BB962C8B-B14F-4D97-AF65-F5344CB8AC3E}">
        <p14:creationId xmlns:p14="http://schemas.microsoft.com/office/powerpoint/2010/main" val="3268916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of students walking outside in the fall near Jakes Jabs College of Business and Entrepreneurship.">
            <a:extLst>
              <a:ext uri="{FF2B5EF4-FFF2-40B4-BE49-F238E27FC236}">
                <a16:creationId xmlns:a16="http://schemas.microsoft.com/office/drawing/2014/main" id="{4B261CDE-377E-3C2B-1F10-3DB478136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986"/>
          <a:stretch/>
        </p:blipFill>
        <p:spPr>
          <a:xfrm>
            <a:off x="0" y="-302466"/>
            <a:ext cx="12203443" cy="7160465"/>
          </a:xfrm>
          <a:prstGeom prst="rect">
            <a:avLst/>
          </a:prstGeom>
        </p:spPr>
      </p:pic>
      <p:pic>
        <p:nvPicPr>
          <p:cNvPr id="2" name="Picture 1">
            <a:extLst>
              <a:ext uri="{FF2B5EF4-FFF2-40B4-BE49-F238E27FC236}">
                <a16:creationId xmlns:a16="http://schemas.microsoft.com/office/drawing/2014/main" id="{5A791D32-1275-F48F-03A6-FAA0BBD8C8C0}"/>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17658" y="-302464"/>
            <a:ext cx="12209658" cy="1188231"/>
          </a:xfrm>
          <a:prstGeom prst="rect">
            <a:avLst/>
          </a:prstGeom>
        </p:spPr>
      </p:pic>
      <p:pic>
        <p:nvPicPr>
          <p:cNvPr id="5" name="Picture 4">
            <a:extLst>
              <a:ext uri="{FF2B5EF4-FFF2-40B4-BE49-F238E27FC236}">
                <a16:creationId xmlns:a16="http://schemas.microsoft.com/office/drawing/2014/main" id="{AD5AACFB-9943-EBDB-6662-EA8068D2D0A8}"/>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6215" y="1680503"/>
            <a:ext cx="12189726" cy="5289706"/>
          </a:xfrm>
          <a:prstGeom prst="rect">
            <a:avLst/>
          </a:prstGeom>
        </p:spPr>
      </p:pic>
      <p:sp>
        <p:nvSpPr>
          <p:cNvPr id="7" name="Title 6">
            <a:extLst>
              <a:ext uri="{FF2B5EF4-FFF2-40B4-BE49-F238E27FC236}">
                <a16:creationId xmlns:a16="http://schemas.microsoft.com/office/drawing/2014/main" id="{DFC97D86-E7A3-3E56-72A7-5F25044FF389}"/>
              </a:ext>
            </a:extLst>
          </p:cNvPr>
          <p:cNvSpPr txBox="1">
            <a:spLocks noGrp="1"/>
          </p:cNvSpPr>
          <p:nvPr>
            <p:ph type="title" idx="4294967295"/>
          </p:nvPr>
        </p:nvSpPr>
        <p:spPr>
          <a:xfrm>
            <a:off x="496838" y="4348625"/>
            <a:ext cx="11020024"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Jabs is thriving</a:t>
            </a: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Enrollment soared ~40% in the last 4 years, attracting high-quality students with outstanding employment prospects and empowering new programs </a:t>
            </a:r>
            <a:b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b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and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sp>
        <p:nvSpPr>
          <p:cNvPr id="4" name="TextBox 3">
            <a:extLst>
              <a:ext uri="{FF2B5EF4-FFF2-40B4-BE49-F238E27FC236}">
                <a16:creationId xmlns:a16="http://schemas.microsoft.com/office/drawing/2014/main" id="{D9260114-CD82-2B6C-AA75-7BF39A26B2F1}"/>
              </a:ext>
            </a:extLst>
          </p:cNvPr>
          <p:cNvSpPr txBox="1"/>
          <p:nvPr/>
        </p:nvSpPr>
        <p:spPr>
          <a:xfrm>
            <a:off x="8385826" y="-156328"/>
            <a:ext cx="3475183"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Jake Jabs College of Business and Entrepreneurship</a:t>
            </a: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11861009" y="-313332"/>
            <a:ext cx="45719" cy="689078"/>
          </a:xfrm>
          <a:prstGeom prst="rect">
            <a:avLst/>
          </a:prstGeom>
        </p:spPr>
      </p:pic>
      <p:pic>
        <p:nvPicPr>
          <p:cNvPr id="8" name="Picture 7">
            <a:extLst>
              <a:ext uri="{FF2B5EF4-FFF2-40B4-BE49-F238E27FC236}">
                <a16:creationId xmlns:a16="http://schemas.microsoft.com/office/drawing/2014/main" id="{51614E17-CCCD-E436-E982-A32780ABCD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838" y="4467645"/>
            <a:ext cx="1261356" cy="316624"/>
          </a:xfrm>
          <a:prstGeom prst="rect">
            <a:avLst/>
          </a:prstGeom>
        </p:spPr>
      </p:pic>
      <p:pic>
        <p:nvPicPr>
          <p:cNvPr id="9" name="Picture 8">
            <a:extLst>
              <a:ext uri="{FF2B5EF4-FFF2-40B4-BE49-F238E27FC236}">
                <a16:creationId xmlns:a16="http://schemas.microsoft.com/office/drawing/2014/main" id="{A525D5F2-978E-C2B6-668E-7A29F44D43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7955" y="4466439"/>
            <a:ext cx="59391" cy="2391561"/>
          </a:xfrm>
          <a:prstGeom prst="rect">
            <a:avLst/>
          </a:prstGeom>
        </p:spPr>
      </p:pic>
    </p:spTree>
    <p:extLst>
      <p:ext uri="{BB962C8B-B14F-4D97-AF65-F5344CB8AC3E}">
        <p14:creationId xmlns:p14="http://schemas.microsoft.com/office/powerpoint/2010/main" val="197685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MSU Branch of American Indigenous Business Leaders Bruno Amon, Franceschi, Blythe Gill, Terrance Limpy, Sierra Real Bird, Lana Redfield, Naomi Redfield, and Virginia Bratton.">
            <a:extLst>
              <a:ext uri="{FF2B5EF4-FFF2-40B4-BE49-F238E27FC236}">
                <a16:creationId xmlns:a16="http://schemas.microsoft.com/office/drawing/2014/main" id="{C6A778DE-29B0-6CED-EF88-293E97492A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1328453"/>
            <a:ext cx="12199622" cy="8238744"/>
          </a:xfrm>
          <a:prstGeom prst="rect">
            <a:avLst/>
          </a:prstGeom>
        </p:spPr>
      </p:pic>
      <p:sp>
        <p:nvSpPr>
          <p:cNvPr id="8" name="Title 7">
            <a:extLst>
              <a:ext uri="{FF2B5EF4-FFF2-40B4-BE49-F238E27FC236}">
                <a16:creationId xmlns:a16="http://schemas.microsoft.com/office/drawing/2014/main" id="{A986542B-51D0-5DB7-15A5-8EAF73A41CCA}"/>
              </a:ext>
            </a:extLst>
          </p:cNvPr>
          <p:cNvSpPr txBox="1">
            <a:spLocks noGrp="1"/>
          </p:cNvSpPr>
          <p:nvPr>
            <p:ph type="title" idx="4294967295"/>
          </p:nvPr>
        </p:nvSpPr>
        <p:spPr>
          <a:xfrm>
            <a:off x="470203" y="5031269"/>
            <a:ext cx="1132907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Jabs Students Contend Nationally </a:t>
            </a: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American Indigenous Business Leaders - 2</a:t>
            </a:r>
            <a:r>
              <a:rPr kumimoji="0" lang="en-US" sz="2400" b="0" i="0" u="none" strike="noStrike" kern="1200" cap="none" spc="0" normalizeH="0" baseline="30000" noProof="0" dirty="0">
                <a:ln>
                  <a:noFill/>
                </a:ln>
                <a:solidFill>
                  <a:schemeClr val="bg1"/>
                </a:solidFill>
                <a:effectLst/>
                <a:uLnTx/>
                <a:uFillTx/>
                <a:latin typeface="Source Sans Pro SemiBold"/>
                <a:ea typeface="+mn-lt"/>
                <a:cs typeface="+mn-lt"/>
              </a:rPr>
              <a:t>nd</a:t>
            </a: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 place at national competition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American Marketing Association - Top 10 chapter worldwide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Entrepreneurship &amp; Innovation prizes totaling $100k+</a:t>
            </a:r>
          </a:p>
        </p:txBody>
      </p:sp>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627" y="-25276"/>
            <a:ext cx="12229450" cy="2261378"/>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8215513" y="139609"/>
            <a:ext cx="3712689" cy="1200329"/>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Jake Jabs College of Business </a:t>
            </a:r>
            <a:br>
              <a:rPr lang="en-US" dirty="0">
                <a:solidFill>
                  <a:schemeClr val="bg1"/>
                </a:solidFill>
                <a:latin typeface="Source Sans Pro Semibold"/>
                <a:ea typeface="+mn-lt"/>
                <a:cs typeface="+mn-lt"/>
              </a:rPr>
            </a:br>
            <a:r>
              <a:rPr lang="en-US" dirty="0">
                <a:solidFill>
                  <a:schemeClr val="bg1"/>
                </a:solidFill>
                <a:latin typeface="Source Sans Pro Semibold"/>
                <a:ea typeface="+mn-lt"/>
                <a:cs typeface="+mn-lt"/>
              </a:rPr>
              <a:t>and Entrepreneurship</a:t>
            </a:r>
          </a:p>
          <a:p>
            <a:pPr algn="r"/>
            <a:endParaRPr lang="en-US" dirty="0">
              <a:solidFill>
                <a:schemeClr val="bg1"/>
              </a:solidFill>
              <a:ea typeface="+mn-lt"/>
              <a:cs typeface="+mn-lt"/>
            </a:endParaRPr>
          </a:p>
          <a:p>
            <a:pPr algn="r"/>
            <a:endParaRPr lang="en-US" dirty="0">
              <a:solidFill>
                <a:schemeClr val="bg1"/>
              </a:solidFill>
              <a:ea typeface="+mn-lt"/>
              <a:cs typeface="+mn-lt"/>
            </a:endParaRP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1" name="Picture 10">
            <a:extLst>
              <a:ext uri="{FF2B5EF4-FFF2-40B4-BE49-F238E27FC236}">
                <a16:creationId xmlns:a16="http://schemas.microsoft.com/office/drawing/2014/main" id="{AE2086F3-A12A-F00B-E235-4962DE4208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583344"/>
            <a:ext cx="1261356" cy="316624"/>
          </a:xfrm>
          <a:prstGeom prst="rect">
            <a:avLst/>
          </a:prstGeom>
        </p:spPr>
      </p:pic>
      <p:pic>
        <p:nvPicPr>
          <p:cNvPr id="13" name="Picture 12">
            <a:extLst>
              <a:ext uri="{FF2B5EF4-FFF2-40B4-BE49-F238E27FC236}">
                <a16:creationId xmlns:a16="http://schemas.microsoft.com/office/drawing/2014/main" id="{99712507-61E5-B48F-3B64-00D0DB05655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605842"/>
            <a:ext cx="57892" cy="2331192"/>
          </a:xfrm>
          <a:prstGeom prst="rect">
            <a:avLst/>
          </a:prstGeom>
        </p:spPr>
      </p:pic>
    </p:spTree>
    <p:extLst>
      <p:ext uri="{BB962C8B-B14F-4D97-AF65-F5344CB8AC3E}">
        <p14:creationId xmlns:p14="http://schemas.microsoft.com/office/powerpoint/2010/main" val="3256545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984630-4BA5-D568-E458-F5A5FEC575D2}"/>
              </a:ext>
            </a:extLst>
          </p:cNvPr>
          <p:cNvSpPr>
            <a:spLocks noGrp="1"/>
          </p:cNvSpPr>
          <p:nvPr>
            <p:ph sz="half" idx="1"/>
          </p:nvPr>
        </p:nvSpPr>
        <p:spPr>
          <a:xfrm>
            <a:off x="-1" y="-355600"/>
            <a:ext cx="12215243" cy="6858000"/>
          </a:xfrm>
        </p:spPr>
        <p:txBody>
          <a:bodyPr/>
          <a:lstStyle/>
          <a:p>
            <a:endParaRPr lang="en-US"/>
          </a:p>
        </p:txBody>
      </p:sp>
      <p:sp>
        <p:nvSpPr>
          <p:cNvPr id="2" name="Rectangle 1" descr="Montana State University exercise science students, from left, Ashlyn Baird, Riley Hagger, associate professor James Becker and student Tim Cobb place instruments on athlete Vincent Bonacci at the U.S. Olympic and Paralympic Training Center in Lake Placid, New York. The MSU students worked to conduct physiologic and biomechanical assessments with athletes for the U.S. Biathlon national team. Photo courtesy U.S. Biathlon.">
            <a:extLst>
              <a:ext uri="{FF2B5EF4-FFF2-40B4-BE49-F238E27FC236}">
                <a16:creationId xmlns:a16="http://schemas.microsoft.com/office/drawing/2014/main" id="{81D3C3EC-014D-9C3B-A1E4-361C7B1525E1}"/>
              </a:ext>
            </a:extLst>
          </p:cNvPr>
          <p:cNvSpPr/>
          <p:nvPr/>
        </p:nvSpPr>
        <p:spPr>
          <a:xfrm>
            <a:off x="0" y="0"/>
            <a:ext cx="6095993" cy="6858000"/>
          </a:xfrm>
          <a:prstGeom prst="rect">
            <a:avLst/>
          </a:prstGeom>
          <a:blipFill dpi="0" rotWithShape="1">
            <a:blip r:embed="rId3" cstate="screen">
              <a:extLst>
                <a:ext uri="{28A0092B-C50C-407E-A947-70E740481C1C}">
                  <a14:useLocalDpi xmlns:a14="http://schemas.microsoft.com/office/drawing/2010/main"/>
                </a:ext>
              </a:extLst>
            </a:blip>
            <a:srcRect/>
            <a:stretch>
              <a:fillRect b="1"/>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Montana State University students, from left, Riley Hagger, Ashley Baird and professor James Becker are pictured at the U.S. Olympic and Paralympic Training Center in Lake Placid, New York in 2023. The team from the MSU College of Education, Health and Human Development worked  to conduct physiologic and biomechanical assessments for athletes with the U.S. Biathlon national team. Photo courtesy U.S. Biathlon.">
            <a:extLst>
              <a:ext uri="{FF2B5EF4-FFF2-40B4-BE49-F238E27FC236}">
                <a16:creationId xmlns:a16="http://schemas.microsoft.com/office/drawing/2014/main" id="{317D72AB-F07F-5920-0A99-322205C061FC}"/>
              </a:ext>
            </a:extLst>
          </p:cNvPr>
          <p:cNvSpPr/>
          <p:nvPr/>
        </p:nvSpPr>
        <p:spPr>
          <a:xfrm>
            <a:off x="5907025" y="0"/>
            <a:ext cx="6284962" cy="6858000"/>
          </a:xfrm>
          <a:prstGeom prst="rect">
            <a:avLst/>
          </a:prstGeom>
          <a:blipFill dpi="0" rotWithShape="1">
            <a:blip r:embed="rId4" cstate="screen">
              <a:extLst>
                <a:ext uri="{28A0092B-C50C-407E-A947-70E740481C1C}">
                  <a14:useLocalDpi xmlns:a14="http://schemas.microsoft.com/office/drawing/2010/main"/>
                </a:ext>
              </a:extLst>
            </a:blip>
            <a:srcRect/>
            <a:stretch>
              <a:fillRect t="1" b="1"/>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95289F-4C14-543F-CDE2-4AD8B6F632F9}"/>
              </a:ext>
              <a:ext uri="{C183D7F6-B498-43B3-948B-1728B52AA6E4}">
                <adec:decorative xmlns:adec="http://schemas.microsoft.com/office/drawing/2017/decorative" val="1"/>
              </a:ext>
            </a:extLst>
          </p:cNvPr>
          <p:cNvPicPr>
            <a:picLocks noChangeAspect="1"/>
          </p:cNvPicPr>
          <p:nvPr/>
        </p:nvPicPr>
        <p:blipFill>
          <a:blip r:embed="rId5" cstate="email">
            <a:alphaModFix amt="85000"/>
            <a:extLst>
              <a:ext uri="{28A0092B-C50C-407E-A947-70E740481C1C}">
                <a14:useLocalDpi xmlns:a14="http://schemas.microsoft.com/office/drawing/2010/main"/>
              </a:ext>
            </a:extLst>
          </a:blip>
          <a:stretch>
            <a:fillRect/>
          </a:stretch>
        </p:blipFill>
        <p:spPr>
          <a:xfrm>
            <a:off x="-114796" y="520908"/>
            <a:ext cx="12333316" cy="6447885"/>
          </a:xfrm>
          <a:prstGeom prst="rect">
            <a:avLst/>
          </a:prstGeom>
        </p:spPr>
      </p:pic>
      <p:pic>
        <p:nvPicPr>
          <p:cNvPr id="8" name="Picture 7">
            <a:extLst>
              <a:ext uri="{FF2B5EF4-FFF2-40B4-BE49-F238E27FC236}">
                <a16:creationId xmlns:a16="http://schemas.microsoft.com/office/drawing/2014/main" id="{5D9D2A1B-0AEE-739F-2F15-FC2BA72D0D0B}"/>
              </a:ext>
              <a:ext uri="{C183D7F6-B498-43B3-948B-1728B52AA6E4}">
                <adec:decorative xmlns:adec="http://schemas.microsoft.com/office/drawing/2017/decorative" val="1"/>
              </a:ext>
            </a:extLst>
          </p:cNvPr>
          <p:cNvPicPr>
            <a:picLocks noChangeAspect="1"/>
          </p:cNvPicPr>
          <p:nvPr/>
        </p:nvPicPr>
        <p:blipFill>
          <a:blip r:embed="rId5" cstate="email">
            <a:alphaModFix amt="85000"/>
            <a:extLst>
              <a:ext uri="{28A0092B-C50C-407E-A947-70E740481C1C}">
                <a14:useLocalDpi xmlns:a14="http://schemas.microsoft.com/office/drawing/2010/main"/>
              </a:ext>
            </a:extLst>
          </a:blip>
          <a:stretch>
            <a:fillRect/>
          </a:stretch>
        </p:blipFill>
        <p:spPr>
          <a:xfrm rot="10800000">
            <a:off x="-141317" y="-402179"/>
            <a:ext cx="12351855" cy="291386"/>
          </a:xfrm>
          <a:prstGeom prst="rect">
            <a:avLst/>
          </a:prstGeom>
        </p:spPr>
      </p:pic>
      <p:sp>
        <p:nvSpPr>
          <p:cNvPr id="9" name="Title 8">
            <a:extLst>
              <a:ext uri="{FF2B5EF4-FFF2-40B4-BE49-F238E27FC236}">
                <a16:creationId xmlns:a16="http://schemas.microsoft.com/office/drawing/2014/main" id="{5EDDF6E8-4EFB-7D1B-5C03-DF0F8EC77B2F}"/>
              </a:ext>
            </a:extLst>
          </p:cNvPr>
          <p:cNvSpPr txBox="1">
            <a:spLocks noGrp="1"/>
          </p:cNvSpPr>
          <p:nvPr>
            <p:ph type="title" idx="4294967295"/>
          </p:nvPr>
        </p:nvSpPr>
        <p:spPr>
          <a:xfrm>
            <a:off x="466835" y="5138020"/>
            <a:ext cx="9488124"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James Becker and students aid U.S. Biathlon</a:t>
            </a: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MSU team conducts physiologic and biomechanical assessments with national team athletes in Lake Placid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dirty="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Source Sans Pro Semibold"/>
              <a:ea typeface="Source Sans Pro Semibold"/>
              <a:cs typeface="+mn-cs"/>
            </a:endParaRPr>
          </a:p>
        </p:txBody>
      </p:sp>
      <p:sp>
        <p:nvSpPr>
          <p:cNvPr id="10" name="TextBox 9">
            <a:extLst>
              <a:ext uri="{FF2B5EF4-FFF2-40B4-BE49-F238E27FC236}">
                <a16:creationId xmlns:a16="http://schemas.microsoft.com/office/drawing/2014/main" id="{DFC5A1E2-0E1E-76A1-EFD6-DD2C427FCDAE}"/>
              </a:ext>
            </a:extLst>
          </p:cNvPr>
          <p:cNvSpPr txBox="1"/>
          <p:nvPr/>
        </p:nvSpPr>
        <p:spPr>
          <a:xfrm>
            <a:off x="8453019" y="159401"/>
            <a:ext cx="3475183"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MSU College of Education, Health and Human Development</a:t>
            </a:r>
          </a:p>
        </p:txBody>
      </p:sp>
      <p:pic>
        <p:nvPicPr>
          <p:cNvPr id="11" name="Picture 10">
            <a:extLst>
              <a:ext uri="{FF2B5EF4-FFF2-40B4-BE49-F238E27FC236}">
                <a16:creationId xmlns:a16="http://schemas.microsoft.com/office/drawing/2014/main" id="{CF4697EA-73A2-3660-F4D9-441ECDD631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17169" y="1843"/>
            <a:ext cx="38100" cy="689078"/>
          </a:xfrm>
          <a:prstGeom prst="rect">
            <a:avLst/>
          </a:prstGeom>
        </p:spPr>
      </p:pic>
      <p:pic>
        <p:nvPicPr>
          <p:cNvPr id="12" name="Picture 11">
            <a:extLst>
              <a:ext uri="{FF2B5EF4-FFF2-40B4-BE49-F238E27FC236}">
                <a16:creationId xmlns:a16="http://schemas.microsoft.com/office/drawing/2014/main" id="{CFF12749-032A-B043-5CEB-3BAC5556A4C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205" y="4822714"/>
            <a:ext cx="1261356" cy="316624"/>
          </a:xfrm>
          <a:prstGeom prst="rect">
            <a:avLst/>
          </a:prstGeom>
        </p:spPr>
      </p:pic>
      <p:pic>
        <p:nvPicPr>
          <p:cNvPr id="13" name="Picture 12">
            <a:extLst>
              <a:ext uri="{FF2B5EF4-FFF2-40B4-BE49-F238E27FC236}">
                <a16:creationId xmlns:a16="http://schemas.microsoft.com/office/drawing/2014/main" id="{8D357089-2A87-4F3F-D70A-39A3128733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4216" y="4845212"/>
            <a:ext cx="57892" cy="2331192"/>
          </a:xfrm>
          <a:prstGeom prst="rect">
            <a:avLst/>
          </a:prstGeom>
        </p:spPr>
      </p:pic>
    </p:spTree>
    <p:extLst>
      <p:ext uri="{BB962C8B-B14F-4D97-AF65-F5344CB8AC3E}">
        <p14:creationId xmlns:p14="http://schemas.microsoft.com/office/powerpoint/2010/main" val="298667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tana State University and its partners have received a $4.1 million grant for a five-year project designed to train school and mental health counselors to work in rural areas of Montana, with a focus on developing partnerships in those communities. Professors Rebecca Koltz, left, along with her MSU colleagues Jayne Downey, center left, Anna Elliott, right, and University of Montana professor Kirsten Murray, will direct the project. MSU photo by Adrian Sanchez-GonzalezMSU Photo by Adrian Sanchez-Gonzalez">
            <a:extLst>
              <a:ext uri="{FF2B5EF4-FFF2-40B4-BE49-F238E27FC236}">
                <a16:creationId xmlns:a16="http://schemas.microsoft.com/office/drawing/2014/main" id="{C6A778DE-29B0-6CED-EF88-293E97492A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1328453"/>
            <a:ext cx="12199622" cy="8238744"/>
          </a:xfrm>
          <a:prstGeom prst="rect">
            <a:avLst/>
          </a:prstGeom>
        </p:spPr>
      </p:pic>
      <p:sp>
        <p:nvSpPr>
          <p:cNvPr id="5" name="TextBox 1">
            <a:extLst>
              <a:ext uri="{FF2B5EF4-FFF2-40B4-BE49-F238E27FC236}">
                <a16:creationId xmlns:a16="http://schemas.microsoft.com/office/drawing/2014/main" id="{58BCD48F-C9F5-CA66-0765-607B95AD0362}"/>
              </a:ext>
            </a:extLst>
          </p:cNvPr>
          <p:cNvSpPr txBox="1">
            <a:spLocks noGrp="1"/>
          </p:cNvSpPr>
          <p:nvPr>
            <p:ph type="title" idx="4294967295"/>
          </p:nvPr>
        </p:nvSpPr>
        <p:spPr>
          <a:xfrm>
            <a:off x="462650" y="4393311"/>
            <a:ext cx="10461371"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Montana State University and partners receive $4.1 million for 5-year project to train counselors for work in rural Montana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627" y="-25276"/>
            <a:ext cx="12229450" cy="2261378"/>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8215513" y="139609"/>
            <a:ext cx="3712689" cy="1477328"/>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College of Education, Health and Human Development</a:t>
            </a:r>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1" name="Picture 10">
            <a:extLst>
              <a:ext uri="{FF2B5EF4-FFF2-40B4-BE49-F238E27FC236}">
                <a16:creationId xmlns:a16="http://schemas.microsoft.com/office/drawing/2014/main" id="{AE2086F3-A12A-F00B-E235-4962DE4208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583344"/>
            <a:ext cx="1261356" cy="316624"/>
          </a:xfrm>
          <a:prstGeom prst="rect">
            <a:avLst/>
          </a:prstGeom>
        </p:spPr>
      </p:pic>
      <p:pic>
        <p:nvPicPr>
          <p:cNvPr id="13" name="Picture 12">
            <a:extLst>
              <a:ext uri="{FF2B5EF4-FFF2-40B4-BE49-F238E27FC236}">
                <a16:creationId xmlns:a16="http://schemas.microsoft.com/office/drawing/2014/main" id="{99712507-61E5-B48F-3B64-00D0DB05655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605842"/>
            <a:ext cx="57892" cy="2331192"/>
          </a:xfrm>
          <a:prstGeom prst="rect">
            <a:avLst/>
          </a:prstGeom>
        </p:spPr>
      </p:pic>
    </p:spTree>
    <p:extLst>
      <p:ext uri="{BB962C8B-B14F-4D97-AF65-F5344CB8AC3E}">
        <p14:creationId xmlns:p14="http://schemas.microsoft.com/office/powerpoint/2010/main" val="179902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rot="10800000">
            <a:off x="-7487" y="3051"/>
            <a:ext cx="12197919" cy="7059512"/>
          </a:xfrm>
          <a:prstGeom prst="rect">
            <a:avLst/>
          </a:prstGeom>
        </p:spPr>
      </p:pic>
      <p:pic>
        <p:nvPicPr>
          <p:cNvPr id="7" name="Picture 6" descr="A person looking at a microscope">
            <a:extLst>
              <a:ext uri="{FF2B5EF4-FFF2-40B4-BE49-F238E27FC236}">
                <a16:creationId xmlns:a16="http://schemas.microsoft.com/office/drawing/2014/main" id="{C6A778DE-29B0-6CED-EF88-293E97492A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4033" y="-45599"/>
            <a:ext cx="12193272" cy="6951811"/>
          </a:xfrm>
          <a:prstGeom prst="rect">
            <a:avLst/>
          </a:prstGeom>
        </p:spPr>
      </p:pic>
      <p:sp>
        <p:nvSpPr>
          <p:cNvPr id="10" name="Title 9">
            <a:extLst>
              <a:ext uri="{FF2B5EF4-FFF2-40B4-BE49-F238E27FC236}">
                <a16:creationId xmlns:a16="http://schemas.microsoft.com/office/drawing/2014/main" id="{62F2FBFC-5F5B-D6B3-5721-FAC8E6D34031}"/>
              </a:ext>
            </a:extLst>
          </p:cNvPr>
          <p:cNvSpPr txBox="1">
            <a:spLocks noGrp="1"/>
          </p:cNvSpPr>
          <p:nvPr>
            <p:ph type="title" idx="4294967295"/>
          </p:nvPr>
        </p:nvSpPr>
        <p:spPr>
          <a:xfrm>
            <a:off x="469218" y="4115794"/>
            <a:ext cx="11171535" cy="45243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Norm </a:t>
            </a:r>
            <a:r>
              <a:rPr kumimoji="0" lang="en-US" sz="3600" b="0" i="0" u="none" strike="noStrike" kern="1200" cap="none" spc="0" normalizeH="0" baseline="0" noProof="0" dirty="0" err="1">
                <a:ln>
                  <a:noFill/>
                </a:ln>
                <a:solidFill>
                  <a:schemeClr val="bg1"/>
                </a:solidFill>
                <a:effectLst/>
                <a:uLnTx/>
                <a:uFillTx/>
                <a:latin typeface="Source Sans Pro Semibold"/>
                <a:ea typeface="+mn-lt"/>
                <a:cs typeface="+mn-lt"/>
              </a:rPr>
              <a:t>Asbjornson</a:t>
            </a: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 College of Engineering supports women pursuing engineering as a career </a:t>
            </a: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Women students: 255% increase in 15 years to 660 women students (Fall 2022) </a:t>
            </a:r>
            <a:endParaRPr kumimoji="0" lang="en-US" sz="2400" b="0" i="0" u="none" strike="noStrike" kern="1200" cap="none" spc="0" normalizeH="0" baseline="0" noProof="0" dirty="0">
              <a:ln>
                <a:noFill/>
              </a:ln>
              <a:solidFill>
                <a:schemeClr val="bg1"/>
              </a:solidFill>
              <a:effectLst/>
              <a:uLnTx/>
              <a:uFillTx/>
              <a:latin typeface="Source Sans Pro Semibold"/>
              <a:ea typeface="Source Sans Pro Semibold"/>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Women faculty: 27% of total  22 tenure-track female faculty (Fall 2022) </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n-l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sp>
        <p:nvSpPr>
          <p:cNvPr id="2" name="TextBox 1">
            <a:extLst>
              <a:ext uri="{FF2B5EF4-FFF2-40B4-BE49-F238E27FC236}">
                <a16:creationId xmlns:a16="http://schemas.microsoft.com/office/drawing/2014/main" id="{9718DDFA-853B-B202-036A-28E50437591C}"/>
              </a:ext>
            </a:extLst>
          </p:cNvPr>
          <p:cNvSpPr txBox="1"/>
          <p:nvPr/>
        </p:nvSpPr>
        <p:spPr>
          <a:xfrm>
            <a:off x="9370696" y="61078"/>
            <a:ext cx="2557506"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Norm </a:t>
            </a:r>
            <a:r>
              <a:rPr lang="en-US" dirty="0" err="1">
                <a:solidFill>
                  <a:schemeClr val="bg1"/>
                </a:solidFill>
                <a:latin typeface="Source Sans Pro SemiBold"/>
                <a:ea typeface="Source Sans Pro SemiBold"/>
                <a:cs typeface="Calibri"/>
              </a:rPr>
              <a:t>Asbjornson</a:t>
            </a:r>
            <a:r>
              <a:rPr lang="en-US" dirty="0">
                <a:solidFill>
                  <a:schemeClr val="bg1"/>
                </a:solidFill>
                <a:latin typeface="Source Sans Pro SemiBold"/>
                <a:ea typeface="Source Sans Pro SemiBold"/>
                <a:cs typeface="Calibri"/>
              </a:rPr>
              <a:t> College of Engineering</a:t>
            </a:r>
            <a:endParaRPr lang="en-US" dirty="0">
              <a:solidFill>
                <a:schemeClr val="bg1"/>
              </a:solidFill>
            </a:endParaRP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47320"/>
            <a:ext cx="38100" cy="689078"/>
          </a:xfrm>
          <a:prstGeom prst="rect">
            <a:avLst/>
          </a:prstGeom>
        </p:spPr>
      </p:pic>
      <p:pic>
        <p:nvPicPr>
          <p:cNvPr id="8" name="Picture 7">
            <a:extLst>
              <a:ext uri="{FF2B5EF4-FFF2-40B4-BE49-F238E27FC236}">
                <a16:creationId xmlns:a16="http://schemas.microsoft.com/office/drawing/2014/main" id="{51614E17-CCCD-E436-E982-A32780ABCD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367969"/>
            <a:ext cx="1261356" cy="316624"/>
          </a:xfrm>
          <a:prstGeom prst="rect">
            <a:avLst/>
          </a:prstGeom>
        </p:spPr>
      </p:pic>
      <p:pic>
        <p:nvPicPr>
          <p:cNvPr id="9" name="Picture 8">
            <a:extLst>
              <a:ext uri="{FF2B5EF4-FFF2-40B4-BE49-F238E27FC236}">
                <a16:creationId xmlns:a16="http://schemas.microsoft.com/office/drawing/2014/main" id="{A525D5F2-978E-C2B6-668E-7A29F44D43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2410" y="4383234"/>
            <a:ext cx="49698" cy="3265256"/>
          </a:xfrm>
          <a:prstGeom prst="rect">
            <a:avLst/>
          </a:prstGeom>
        </p:spPr>
      </p:pic>
    </p:spTree>
    <p:extLst>
      <p:ext uri="{BB962C8B-B14F-4D97-AF65-F5344CB8AC3E}">
        <p14:creationId xmlns:p14="http://schemas.microsoft.com/office/powerpoint/2010/main" val="4123107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1328453"/>
            <a:ext cx="12199622" cy="8238744"/>
          </a:xfrm>
          <a:prstGeom prst="rect">
            <a:avLst/>
          </a:prstGeom>
        </p:spPr>
      </p:pic>
      <p:sp>
        <p:nvSpPr>
          <p:cNvPr id="5" name="TextBox 1">
            <a:extLst>
              <a:ext uri="{FF2B5EF4-FFF2-40B4-BE49-F238E27FC236}">
                <a16:creationId xmlns:a16="http://schemas.microsoft.com/office/drawing/2014/main" id="{58BCD48F-C9F5-CA66-0765-607B95AD0362}"/>
              </a:ext>
            </a:extLst>
          </p:cNvPr>
          <p:cNvSpPr txBox="1">
            <a:spLocks noGrp="1"/>
          </p:cNvSpPr>
          <p:nvPr>
            <p:ph type="title" idx="4294967295"/>
          </p:nvPr>
        </p:nvSpPr>
        <p:spPr>
          <a:xfrm>
            <a:off x="390049" y="5315951"/>
            <a:ext cx="9767179" cy="5078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Source Sans Pro Semibold"/>
                <a:ea typeface="Source Sans Pro Semibold"/>
                <a:cs typeface="+mn-cs"/>
              </a:rPr>
              <a:t>Asbjornson</a:t>
            </a: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rPr>
              <a:t> College's Clem </a:t>
            </a:r>
            <a:r>
              <a:rPr kumimoji="0" lang="en-US" sz="3600" b="1" i="0" u="none" strike="noStrike" kern="1200" cap="none" spc="0" normalizeH="0" baseline="0" noProof="0" dirty="0" err="1">
                <a:ln>
                  <a:noFill/>
                </a:ln>
                <a:solidFill>
                  <a:schemeClr val="bg1"/>
                </a:solidFill>
                <a:effectLst/>
                <a:uLnTx/>
                <a:uFillTx/>
                <a:latin typeface="Source Sans Pro Semibold"/>
                <a:ea typeface="Source Sans Pro Semibold"/>
                <a:cs typeface="+mn-cs"/>
              </a:rPr>
              <a:t>Izurieta</a:t>
            </a: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rPr>
              <a:t> receives </a:t>
            </a:r>
            <a:endParaRPr kumimoji="0" lang="en-US" sz="1800" b="0" i="0" u="none" strike="noStrike" kern="1200" cap="none" spc="0" normalizeH="0" baseline="0" noProof="0" dirty="0">
              <a:ln>
                <a:noFill/>
              </a:ln>
              <a:solidFill>
                <a:schemeClr val="bg1"/>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rPr>
              <a:t>$4.47 million award for cybersecurity research</a:t>
            </a: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3989" y="-402178"/>
            <a:ext cx="12206550" cy="2638281"/>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9182351" y="139609"/>
            <a:ext cx="2745851" cy="1754326"/>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Norm </a:t>
            </a:r>
            <a:r>
              <a:rPr lang="en-US" dirty="0" err="1">
                <a:solidFill>
                  <a:schemeClr val="bg1"/>
                </a:solidFill>
                <a:latin typeface="Source Sans Pro Semibold"/>
                <a:ea typeface="+mn-lt"/>
                <a:cs typeface="+mn-lt"/>
              </a:rPr>
              <a:t>Asbjornson</a:t>
            </a:r>
            <a:r>
              <a:rPr lang="en-US" dirty="0">
                <a:solidFill>
                  <a:schemeClr val="bg1"/>
                </a:solidFill>
                <a:latin typeface="Source Sans Pro Semibold"/>
                <a:ea typeface="+mn-lt"/>
                <a:cs typeface="+mn-lt"/>
              </a:rPr>
              <a:t> </a:t>
            </a:r>
            <a:br>
              <a:rPr lang="en-US" dirty="0">
                <a:solidFill>
                  <a:schemeClr val="bg1"/>
                </a:solidFill>
                <a:latin typeface="Source Sans Pro Semibold"/>
                <a:ea typeface="+mn-lt"/>
                <a:cs typeface="+mn-lt"/>
              </a:rPr>
            </a:br>
            <a:r>
              <a:rPr lang="en-US" dirty="0">
                <a:solidFill>
                  <a:schemeClr val="bg1"/>
                </a:solidFill>
                <a:latin typeface="Source Sans Pro Semibold"/>
                <a:ea typeface="+mn-lt"/>
                <a:cs typeface="+mn-lt"/>
              </a:rPr>
              <a:t>College of Engineering</a:t>
            </a:r>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1" name="Picture 10">
            <a:extLst>
              <a:ext uri="{FF2B5EF4-FFF2-40B4-BE49-F238E27FC236}">
                <a16:creationId xmlns:a16="http://schemas.microsoft.com/office/drawing/2014/main" id="{AE2086F3-A12A-F00B-E235-4962DE4208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951802"/>
            <a:ext cx="1261356" cy="316624"/>
          </a:xfrm>
          <a:prstGeom prst="rect">
            <a:avLst/>
          </a:prstGeom>
        </p:spPr>
      </p:pic>
      <p:pic>
        <p:nvPicPr>
          <p:cNvPr id="4" name="Picture 3">
            <a:extLst>
              <a:ext uri="{FF2B5EF4-FFF2-40B4-BE49-F238E27FC236}">
                <a16:creationId xmlns:a16="http://schemas.microsoft.com/office/drawing/2014/main" id="{17F51010-46A9-0D72-93EC-C87AFEB7654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10791" y="4954406"/>
            <a:ext cx="66675" cy="2562225"/>
          </a:xfrm>
          <a:prstGeom prst="rect">
            <a:avLst/>
          </a:prstGeom>
        </p:spPr>
      </p:pic>
    </p:spTree>
    <p:extLst>
      <p:ext uri="{BB962C8B-B14F-4D97-AF65-F5344CB8AC3E}">
        <p14:creationId xmlns:p14="http://schemas.microsoft.com/office/powerpoint/2010/main" val="2705015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8B5601-D323-2F3E-9763-DE737BA27986}"/>
              </a:ext>
            </a:extLst>
          </p:cNvPr>
          <p:cNvSpPr>
            <a:spLocks noGrp="1"/>
          </p:cNvSpPr>
          <p:nvPr>
            <p:ph sz="half" idx="1"/>
          </p:nvPr>
        </p:nvSpPr>
        <p:spPr/>
        <p:txBody>
          <a:bodyPr vert="horz" lIns="91440" tIns="45720" rIns="91440" bIns="45720" rtlCol="0" anchor="t">
            <a:normAutofit/>
          </a:bodyPr>
          <a:lstStyle/>
          <a:p>
            <a:endParaRPr lang="en-US">
              <a:ea typeface="Source Sans Pro"/>
            </a:endParaRPr>
          </a:p>
        </p:txBody>
      </p:sp>
      <p:pic>
        <p:nvPicPr>
          <p:cNvPr id="9" name="Picture 8" descr="Joan Broderick">
            <a:extLst>
              <a:ext uri="{FF2B5EF4-FFF2-40B4-BE49-F238E27FC236}">
                <a16:creationId xmlns:a16="http://schemas.microsoft.com/office/drawing/2014/main" id="{3B5098ED-6E74-7C5D-6D73-EBA9ACA3C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6" y="1477"/>
            <a:ext cx="3089644" cy="6872745"/>
          </a:xfrm>
          <a:prstGeom prst="rect">
            <a:avLst/>
          </a:prstGeom>
        </p:spPr>
      </p:pic>
      <p:pic>
        <p:nvPicPr>
          <p:cNvPr id="10" name="Picture 9" descr="Dana Longcope">
            <a:extLst>
              <a:ext uri="{FF2B5EF4-FFF2-40B4-BE49-F238E27FC236}">
                <a16:creationId xmlns:a16="http://schemas.microsoft.com/office/drawing/2014/main" id="{9B84AA38-585E-AE9C-33F4-E4AD72BE9D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85"/>
          <a:stretch/>
        </p:blipFill>
        <p:spPr>
          <a:xfrm>
            <a:off x="3049801" y="-9191"/>
            <a:ext cx="3103737" cy="6892298"/>
          </a:xfrm>
          <a:prstGeom prst="rect">
            <a:avLst/>
          </a:prstGeom>
        </p:spPr>
      </p:pic>
      <p:pic>
        <p:nvPicPr>
          <p:cNvPr id="11" name="Picture 10" descr="Elizabeth Shanahan">
            <a:extLst>
              <a:ext uri="{FF2B5EF4-FFF2-40B4-BE49-F238E27FC236}">
                <a16:creationId xmlns:a16="http://schemas.microsoft.com/office/drawing/2014/main" id="{F86D5E53-B334-F1FD-6A7A-3E6885876B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9886" y="-912"/>
            <a:ext cx="3069035" cy="6895908"/>
          </a:xfrm>
          <a:prstGeom prst="rect">
            <a:avLst/>
          </a:prstGeom>
        </p:spPr>
      </p:pic>
      <p:pic>
        <p:nvPicPr>
          <p:cNvPr id="12" name="Picture 11" descr="Cathy Whitlock">
            <a:extLst>
              <a:ext uri="{FF2B5EF4-FFF2-40B4-BE49-F238E27FC236}">
                <a16:creationId xmlns:a16="http://schemas.microsoft.com/office/drawing/2014/main" id="{73B606CC-71A6-7D03-500E-8E84C4B47C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29642" y="-5053"/>
            <a:ext cx="3059130" cy="6879620"/>
          </a:xfrm>
          <a:prstGeom prst="rect">
            <a:avLst/>
          </a:prstGeom>
        </p:spPr>
      </p:pic>
      <p:pic>
        <p:nvPicPr>
          <p:cNvPr id="14" name="Picture 13">
            <a:extLst>
              <a:ext uri="{FF2B5EF4-FFF2-40B4-BE49-F238E27FC236}">
                <a16:creationId xmlns:a16="http://schemas.microsoft.com/office/drawing/2014/main" id="{46C49510-2B8B-DC70-1476-6FD9FD060EC0}"/>
              </a:ext>
              <a:ext uri="{C183D7F6-B498-43B3-948B-1728B52AA6E4}">
                <adec:decorative xmlns:adec="http://schemas.microsoft.com/office/drawing/2017/decorative" val="1"/>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39212" y="1376782"/>
            <a:ext cx="12290588" cy="5507336"/>
          </a:xfrm>
          <a:prstGeom prst="rect">
            <a:avLst/>
          </a:prstGeom>
        </p:spPr>
      </p:pic>
      <p:sp>
        <p:nvSpPr>
          <p:cNvPr id="3" name="TextBox 1">
            <a:extLst>
              <a:ext uri="{FF2B5EF4-FFF2-40B4-BE49-F238E27FC236}">
                <a16:creationId xmlns:a16="http://schemas.microsoft.com/office/drawing/2014/main" id="{BEDB1204-655F-4A83-C948-6907C24FF09A}"/>
              </a:ext>
            </a:extLst>
          </p:cNvPr>
          <p:cNvSpPr txBox="1">
            <a:spLocks noGrp="1"/>
          </p:cNvSpPr>
          <p:nvPr>
            <p:ph type="title" idx="4294967295"/>
          </p:nvPr>
        </p:nvSpPr>
        <p:spPr>
          <a:xfrm>
            <a:off x="469000" y="4393311"/>
            <a:ext cx="10715556" cy="4154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College of Letters &amp; Science Faculty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Elected to National Academies</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mn-lt"/>
                <a:cs typeface="+mn-lt"/>
              </a:rPr>
              <a:t>Joan Broderick, Dana </a:t>
            </a:r>
            <a:r>
              <a:rPr kumimoji="0" lang="en-US" sz="2400" b="0" i="0" u="none" strike="noStrike" kern="1200" cap="none" spc="0" normalizeH="0" baseline="0" noProof="0" dirty="0" err="1">
                <a:ln>
                  <a:noFill/>
                </a:ln>
                <a:solidFill>
                  <a:schemeClr val="bg1"/>
                </a:solidFill>
                <a:effectLst/>
                <a:uLnTx/>
                <a:uFillTx/>
                <a:latin typeface="Source Sans Pro"/>
                <a:ea typeface="+mn-lt"/>
                <a:cs typeface="+mn-lt"/>
              </a:rPr>
              <a:t>Longcope</a:t>
            </a:r>
            <a:r>
              <a:rPr kumimoji="0" lang="en-US" sz="2400" b="0" i="0" u="none" strike="noStrike" kern="1200" cap="none" spc="0" normalizeH="0" baseline="0" noProof="0" dirty="0">
                <a:ln>
                  <a:noFill/>
                </a:ln>
                <a:solidFill>
                  <a:schemeClr val="bg1"/>
                </a:solidFill>
                <a:effectLst/>
                <a:uLnTx/>
                <a:uFillTx/>
                <a:latin typeface="Source Sans Pro"/>
                <a:ea typeface="+mn-lt"/>
                <a:cs typeface="+mn-lt"/>
              </a:rPr>
              <a:t>, Elizabeth Shanahan and Cathy Whitlock</a:t>
            </a:r>
            <a:endParaRPr kumimoji="0" lang="en-US" sz="2400" b="0" i="0" u="none" strike="noStrike" kern="1200" cap="none" spc="0" normalizeH="0" baseline="0" noProof="0" dirty="0">
              <a:ln>
                <a:noFill/>
              </a:ln>
              <a:solidFill>
                <a:schemeClr val="bg1"/>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Semibold"/>
                <a:cs typeface="+mn-cs"/>
              </a:rPr>
            </a:br>
            <a:endParaRPr kumimoji="0" lang="en-US" sz="2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8" name="Picture 7">
            <a:extLst>
              <a:ext uri="{FF2B5EF4-FFF2-40B4-BE49-F238E27FC236}">
                <a16:creationId xmlns:a16="http://schemas.microsoft.com/office/drawing/2014/main" id="{5151839D-DCC3-8CE8-09AE-92C7D3E1888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205" y="4583344"/>
            <a:ext cx="1261356" cy="316624"/>
          </a:xfrm>
          <a:prstGeom prst="rect">
            <a:avLst/>
          </a:prstGeom>
        </p:spPr>
      </p:pic>
      <p:pic>
        <p:nvPicPr>
          <p:cNvPr id="13" name="Picture 12">
            <a:extLst>
              <a:ext uri="{FF2B5EF4-FFF2-40B4-BE49-F238E27FC236}">
                <a16:creationId xmlns:a16="http://schemas.microsoft.com/office/drawing/2014/main" id="{9BD9D95E-B874-8673-4837-0CD3A059499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64216" y="4605842"/>
            <a:ext cx="57892" cy="2331192"/>
          </a:xfrm>
          <a:prstGeom prst="rect">
            <a:avLst/>
          </a:prstGeom>
        </p:spPr>
      </p:pic>
      <p:sp>
        <p:nvSpPr>
          <p:cNvPr id="15" name="TextBox 14">
            <a:extLst>
              <a:ext uri="{FF2B5EF4-FFF2-40B4-BE49-F238E27FC236}">
                <a16:creationId xmlns:a16="http://schemas.microsoft.com/office/drawing/2014/main" id="{31B6D681-3FAE-7F29-DC8C-4D8DBEE5BE0B}"/>
              </a:ext>
            </a:extLst>
          </p:cNvPr>
          <p:cNvSpPr txBox="1"/>
          <p:nvPr/>
        </p:nvSpPr>
        <p:spPr>
          <a:xfrm>
            <a:off x="8875913" y="139609"/>
            <a:ext cx="3052289"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College of Letters </a:t>
            </a:r>
            <a:br>
              <a:rPr lang="en-US" dirty="0">
                <a:solidFill>
                  <a:schemeClr val="bg1"/>
                </a:solidFill>
                <a:latin typeface="Source Sans Pro Semibold"/>
                <a:ea typeface="+mn-lt"/>
                <a:cs typeface="+mn-lt"/>
              </a:rPr>
            </a:br>
            <a:r>
              <a:rPr lang="en-US" dirty="0">
                <a:solidFill>
                  <a:schemeClr val="bg1"/>
                </a:solidFill>
                <a:latin typeface="Source Sans Pro Semibold"/>
                <a:ea typeface="+mn-lt"/>
                <a:cs typeface="+mn-lt"/>
              </a:rPr>
              <a:t>&amp; Science</a:t>
            </a:r>
          </a:p>
        </p:txBody>
      </p:sp>
      <p:pic>
        <p:nvPicPr>
          <p:cNvPr id="16" name="Picture 15">
            <a:extLst>
              <a:ext uri="{FF2B5EF4-FFF2-40B4-BE49-F238E27FC236}">
                <a16:creationId xmlns:a16="http://schemas.microsoft.com/office/drawing/2014/main" id="{2FBA91FD-BE56-1CF9-0041-7638EC0D554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017169" y="1843"/>
            <a:ext cx="38100" cy="689078"/>
          </a:xfrm>
          <a:prstGeom prst="rect">
            <a:avLst/>
          </a:prstGeom>
        </p:spPr>
      </p:pic>
    </p:spTree>
    <p:extLst>
      <p:ext uri="{BB962C8B-B14F-4D97-AF65-F5344CB8AC3E}">
        <p14:creationId xmlns:p14="http://schemas.microsoft.com/office/powerpoint/2010/main" val="58170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D5B6D6-4659-CAB7-06D1-6A3D5AE000A4}"/>
              </a:ext>
            </a:extLst>
          </p:cNvPr>
          <p:cNvSpPr txBox="1">
            <a:spLocks noGrp="1"/>
          </p:cNvSpPr>
          <p:nvPr>
            <p:ph type="title" idx="4294967295"/>
          </p:nvPr>
        </p:nvSpPr>
        <p:spPr>
          <a:xfrm>
            <a:off x="838200" y="184805"/>
            <a:ext cx="10515600" cy="1505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132654"/>
                </a:solidFill>
                <a:effectLst/>
                <a:uLnTx/>
                <a:uFillTx/>
                <a:latin typeface="Source Sans Pro Semibold"/>
                <a:ea typeface="Source Sans Pro"/>
                <a:cs typeface="+mj-cs"/>
              </a:rPr>
              <a:t>MSU Student Enrollment 2010–2023</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Source Sans Pro"/>
                <a:ea typeface="Source Sans Pro"/>
                <a:cs typeface="+mj-cs"/>
              </a:rPr>
              <a:t>Fall headcount enrollment has increased over 25% in last 13 years</a:t>
            </a:r>
          </a:p>
        </p:txBody>
      </p:sp>
      <p:graphicFrame>
        <p:nvGraphicFramePr>
          <p:cNvPr id="3" name="Chart 2" descr="Fall headcount's growth at MSU being outlined from 2010 to 2023 in a bar graph. In 2010 the fall headcount was 13559, 2011 was 14153, 2012 was 14660, 2013 was 15294, 2014 was 15421, 2015 was 15688, 2016 was16440, 2017 was 16703, 2018 was 16902, 2019 was 16766, 2020 was 16249, 2021 was 16841, 2022 was 16688, and 2023 was 16978">
            <a:extLst>
              <a:ext uri="{FF2B5EF4-FFF2-40B4-BE49-F238E27FC236}">
                <a16:creationId xmlns:a16="http://schemas.microsoft.com/office/drawing/2014/main" id="{199999E7-AE5F-0B45-B407-4DACB5D3A807}"/>
              </a:ext>
            </a:extLst>
          </p:cNvPr>
          <p:cNvGraphicFramePr/>
          <p:nvPr>
            <p:extLst>
              <p:ext uri="{D42A27DB-BD31-4B8C-83A1-F6EECF244321}">
                <p14:modId xmlns:p14="http://schemas.microsoft.com/office/powerpoint/2010/main" val="1106696640"/>
              </p:ext>
            </p:extLst>
          </p:nvPr>
        </p:nvGraphicFramePr>
        <p:xfrm>
          <a:off x="459107" y="1690688"/>
          <a:ext cx="11273785" cy="4400003"/>
        </p:xfrm>
        <a:graphic>
          <a:graphicData uri="http://schemas.openxmlformats.org/drawingml/2006/chart">
            <c:chart xmlns:c="http://schemas.openxmlformats.org/drawingml/2006/chart" xmlns:r="http://schemas.openxmlformats.org/officeDocument/2006/relationships" r:id="rId3"/>
          </a:graphicData>
        </a:graphic>
      </p:graphicFrame>
      <p:sp>
        <p:nvSpPr>
          <p:cNvPr id="6" name="5-Point Star 1" descr="Star over 2023's headcount enrollment to highlight it being the highest count in MSU's history">
            <a:extLst>
              <a:ext uri="{FF2B5EF4-FFF2-40B4-BE49-F238E27FC236}">
                <a16:creationId xmlns:a16="http://schemas.microsoft.com/office/drawing/2014/main" id="{785388F7-7884-10D8-4230-EFAF1FCC5B0E}"/>
              </a:ext>
            </a:extLst>
          </p:cNvPr>
          <p:cNvSpPr/>
          <p:nvPr/>
        </p:nvSpPr>
        <p:spPr>
          <a:xfrm>
            <a:off x="11239986" y="2557076"/>
            <a:ext cx="217065" cy="217065"/>
          </a:xfrm>
          <a:prstGeom prst="star5">
            <a:avLst/>
          </a:prstGeom>
          <a:solidFill>
            <a:srgbClr val="132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37FA5B3-AA64-8F43-93AC-BBADF403782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spTree>
    <p:extLst>
      <p:ext uri="{BB962C8B-B14F-4D97-AF65-F5344CB8AC3E}">
        <p14:creationId xmlns:p14="http://schemas.microsoft.com/office/powerpoint/2010/main" val="2198750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lson Hall seen at Montana State University">
            <a:extLst>
              <a:ext uri="{FF2B5EF4-FFF2-40B4-BE49-F238E27FC236}">
                <a16:creationId xmlns:a16="http://schemas.microsoft.com/office/drawing/2014/main" id="{C6A778DE-29B0-6CED-EF88-293E97492A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3249728"/>
            <a:ext cx="12199622" cy="10158588"/>
          </a:xfrm>
          <a:prstGeom prst="rect">
            <a:avLst/>
          </a:prstGeom>
        </p:spPr>
      </p:pic>
      <p:sp>
        <p:nvSpPr>
          <p:cNvPr id="5" name="TextBox 1">
            <a:extLst>
              <a:ext uri="{FF2B5EF4-FFF2-40B4-BE49-F238E27FC236}">
                <a16:creationId xmlns:a16="http://schemas.microsoft.com/office/drawing/2014/main" id="{58BCD48F-C9F5-CA66-0765-607B95AD0362}"/>
              </a:ext>
            </a:extLst>
          </p:cNvPr>
          <p:cNvSpPr txBox="1">
            <a:spLocks noGrp="1"/>
          </p:cNvSpPr>
          <p:nvPr>
            <p:ph type="title" idx="4294967295"/>
          </p:nvPr>
        </p:nvSpPr>
        <p:spPr>
          <a:xfrm>
            <a:off x="466557" y="3812742"/>
            <a:ext cx="11588712" cy="6001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The College of Letters and Science is MSU's </a:t>
            </a:r>
            <a:br>
              <a:rPr kumimoji="0" lang="en-US" sz="3600" b="0" i="0" u="none" strike="noStrike" kern="1200" cap="none" spc="0" normalizeH="0" baseline="0" noProof="0" dirty="0">
                <a:ln>
                  <a:noFill/>
                </a:ln>
                <a:solidFill>
                  <a:schemeClr val="tx1"/>
                </a:solidFill>
                <a:effectLst/>
                <a:uLnTx/>
                <a:uFillTx/>
                <a:latin typeface="Source Sans Pro Semibold"/>
                <a:ea typeface="+mn-lt"/>
                <a:cs typeface="+mn-lt"/>
              </a:rPr>
            </a:b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'essential college'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The university's largest and most academically diverse college encompasses 13 departments and 7 interdisciplinary programs</a:t>
            </a:r>
            <a:endParaRPr kumimoji="0" lang="en-US" sz="2400" b="0" i="0" u="none" strike="noStrike" kern="1200" cap="none" spc="0" normalizeH="0" baseline="0" noProof="0" dirty="0">
              <a:ln>
                <a:noFill/>
              </a:ln>
              <a:solidFill>
                <a:schemeClr val="bg1"/>
              </a:solidFill>
              <a:effectLst/>
              <a:uLnTx/>
              <a:uFillTx/>
              <a:latin typeface="Calibri"/>
              <a:ea typeface="Source Sans Pro Semibold"/>
              <a:cs typeface="+mn-lt"/>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chemeClr val="bg1"/>
                </a:solidFill>
                <a:effectLst/>
                <a:uLnTx/>
                <a:uFillTx/>
                <a:latin typeface="Source Sans Pro Semibold"/>
                <a:ea typeface="+mn-lt"/>
                <a:cs typeface="+mn-lt"/>
              </a:rPr>
              <a:t>100% of undergraduate students take CLS core classes in pursuit of their degrees</a:t>
            </a:r>
            <a:endParaRPr kumimoji="0" lang="en-US" sz="2400" b="0" i="0" u="none" strike="noStrike" kern="1200" cap="none" spc="0" normalizeH="0" baseline="0" noProof="0" dirty="0">
              <a:ln>
                <a:noFill/>
              </a:ln>
              <a:solidFill>
                <a:schemeClr val="bg1"/>
              </a:solidFill>
              <a:effectLst/>
              <a:uLnTx/>
              <a:uFillTx/>
              <a:latin typeface="Calibri"/>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2777" y="-224048"/>
            <a:ext cx="12213063" cy="2638281"/>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9182351" y="139609"/>
            <a:ext cx="2745851" cy="2031325"/>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College of Letters </a:t>
            </a:r>
            <a:br>
              <a:rPr lang="en-US" dirty="0">
                <a:latin typeface="Source Sans Pro Semibold"/>
                <a:ea typeface="+mn-lt"/>
                <a:cs typeface="+mn-lt"/>
              </a:rPr>
            </a:br>
            <a:r>
              <a:rPr lang="en-US" dirty="0">
                <a:solidFill>
                  <a:schemeClr val="bg1"/>
                </a:solidFill>
                <a:latin typeface="Source Sans Pro Semibold"/>
                <a:ea typeface="+mn-lt"/>
                <a:cs typeface="+mn-lt"/>
              </a:rPr>
              <a:t>&amp; Science</a:t>
            </a:r>
            <a:endParaRPr lang="en-US" dirty="0">
              <a:solidFill>
                <a:schemeClr val="bg1"/>
              </a:solidFill>
              <a:latin typeface="Source Sans Pro Semibold"/>
            </a:endParaRPr>
          </a:p>
          <a:p>
            <a:pPr algn="r"/>
            <a:endParaRPr lang="en-US" dirty="0"/>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1" name="Picture 10">
            <a:extLst>
              <a:ext uri="{FF2B5EF4-FFF2-40B4-BE49-F238E27FC236}">
                <a16:creationId xmlns:a16="http://schemas.microsoft.com/office/drawing/2014/main" id="{AE2086F3-A12A-F00B-E235-4962DE4208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010590"/>
            <a:ext cx="1261356" cy="316624"/>
          </a:xfrm>
          <a:prstGeom prst="rect">
            <a:avLst/>
          </a:prstGeom>
        </p:spPr>
      </p:pic>
      <p:pic>
        <p:nvPicPr>
          <p:cNvPr id="9" name="Picture 8">
            <a:extLst>
              <a:ext uri="{FF2B5EF4-FFF2-40B4-BE49-F238E27FC236}">
                <a16:creationId xmlns:a16="http://schemas.microsoft.com/office/drawing/2014/main" id="{0B64918B-E3BF-5FAA-968A-EEA4E7957B8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2410" y="4034366"/>
            <a:ext cx="49698" cy="3265256"/>
          </a:xfrm>
          <a:prstGeom prst="rect">
            <a:avLst/>
          </a:prstGeom>
        </p:spPr>
      </p:pic>
    </p:spTree>
    <p:extLst>
      <p:ext uri="{BB962C8B-B14F-4D97-AF65-F5344CB8AC3E}">
        <p14:creationId xmlns:p14="http://schemas.microsoft.com/office/powerpoint/2010/main" val="2509460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Content Placeholder 6" descr="Montana State University nursing students participate in a simulation in a Anna Pearl Sherrick Hall lab.">
            <a:extLst>
              <a:ext uri="{FF2B5EF4-FFF2-40B4-BE49-F238E27FC236}">
                <a16:creationId xmlns:a16="http://schemas.microsoft.com/office/drawing/2014/main" id="{34859A8C-8C35-3831-23AC-5E8AD68109D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p:spPr>
      </p:pic>
      <p:pic>
        <p:nvPicPr>
          <p:cNvPr id="8" name="Picture 7">
            <a:extLst>
              <a:ext uri="{FF2B5EF4-FFF2-40B4-BE49-F238E27FC236}">
                <a16:creationId xmlns:a16="http://schemas.microsoft.com/office/drawing/2014/main" id="{BD3C622D-618D-6333-131B-B885D994F210}"/>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32415" y="1707903"/>
            <a:ext cx="12256830" cy="5289706"/>
          </a:xfrm>
          <a:prstGeom prst="rect">
            <a:avLst/>
          </a:prstGeom>
        </p:spPr>
      </p:pic>
      <p:sp>
        <p:nvSpPr>
          <p:cNvPr id="5" name="TextBox 1">
            <a:extLst>
              <a:ext uri="{FF2B5EF4-FFF2-40B4-BE49-F238E27FC236}">
                <a16:creationId xmlns:a16="http://schemas.microsoft.com/office/drawing/2014/main" id="{58BCD48F-C9F5-CA66-0765-607B95AD0362}"/>
              </a:ext>
            </a:extLst>
          </p:cNvPr>
          <p:cNvSpPr txBox="1">
            <a:spLocks noGrp="1"/>
          </p:cNvSpPr>
          <p:nvPr>
            <p:ph type="title" idx="4294967295"/>
          </p:nvPr>
        </p:nvSpPr>
        <p:spPr>
          <a:xfrm>
            <a:off x="383940" y="5352892"/>
            <a:ext cx="10643063"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Montana State Nursing Direct Entry </a:t>
            </a:r>
            <a:br>
              <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rPr>
            </a:br>
            <a:r>
              <a:rPr kumimoji="0" lang="en-US" sz="2400" b="0" i="0" u="none" strike="noStrike" kern="1200" cap="none" spc="0" normalizeH="0" baseline="0" noProof="0" dirty="0">
                <a:ln>
                  <a:noFill/>
                </a:ln>
                <a:solidFill>
                  <a:schemeClr val="bg1"/>
                </a:solidFill>
                <a:effectLst/>
                <a:uLnTx/>
                <a:uFillTx/>
                <a:latin typeface="Source Sans Pro"/>
                <a:ea typeface="Source Sans Pro Semibold"/>
                <a:cs typeface="+mn-cs"/>
              </a:rPr>
              <a:t>Program guarantees admission for Montana high school graduates </a:t>
            </a:r>
            <a:endParaRPr kumimoji="0" lang="en-US" sz="1800" b="0" i="0" u="none" strike="noStrike" kern="1200" cap="none" spc="0" normalizeH="0" baseline="0" noProof="0" dirty="0">
              <a:ln>
                <a:noFill/>
              </a:ln>
              <a:solidFill>
                <a:schemeClr val="bg1"/>
              </a:solidFill>
              <a:effectLst/>
              <a:uLnTx/>
              <a:uFillTx/>
              <a:latin typeface="Source Sans Pro"/>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sp>
        <p:nvSpPr>
          <p:cNvPr id="2" name="TextBox 1">
            <a:extLst>
              <a:ext uri="{FF2B5EF4-FFF2-40B4-BE49-F238E27FC236}">
                <a16:creationId xmlns:a16="http://schemas.microsoft.com/office/drawing/2014/main" id="{9718DDFA-853B-B202-036A-28E50437591C}"/>
              </a:ext>
            </a:extLst>
          </p:cNvPr>
          <p:cNvSpPr txBox="1"/>
          <p:nvPr/>
        </p:nvSpPr>
        <p:spPr>
          <a:xfrm>
            <a:off x="8875913" y="139609"/>
            <a:ext cx="3052289"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Mark and Robyn Jones College of Nursing </a:t>
            </a: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9" name="Picture 8">
            <a:extLst>
              <a:ext uri="{FF2B5EF4-FFF2-40B4-BE49-F238E27FC236}">
                <a16:creationId xmlns:a16="http://schemas.microsoft.com/office/drawing/2014/main" id="{F2E4FA36-4F94-E73D-ADFB-9BA25CB1D42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7955" y="5027688"/>
            <a:ext cx="59391" cy="2391561"/>
          </a:xfrm>
          <a:prstGeom prst="rect">
            <a:avLst/>
          </a:prstGeom>
        </p:spPr>
      </p:pic>
      <p:pic>
        <p:nvPicPr>
          <p:cNvPr id="10" name="Picture 9">
            <a:extLst>
              <a:ext uri="{FF2B5EF4-FFF2-40B4-BE49-F238E27FC236}">
                <a16:creationId xmlns:a16="http://schemas.microsoft.com/office/drawing/2014/main" id="{9B95F46C-0271-A532-C918-87670A9C754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5056587"/>
            <a:ext cx="1261356" cy="316624"/>
          </a:xfrm>
          <a:prstGeom prst="rect">
            <a:avLst/>
          </a:prstGeom>
        </p:spPr>
      </p:pic>
    </p:spTree>
    <p:extLst>
      <p:ext uri="{BB962C8B-B14F-4D97-AF65-F5344CB8AC3E}">
        <p14:creationId xmlns:p14="http://schemas.microsoft.com/office/powerpoint/2010/main" val="410243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tana State University nursing students participate in a manikin-based simulation">
            <a:extLst>
              <a:ext uri="{FF2B5EF4-FFF2-40B4-BE49-F238E27FC236}">
                <a16:creationId xmlns:a16="http://schemas.microsoft.com/office/drawing/2014/main" id="{C6A778DE-29B0-6CED-EF88-293E97492A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4033" y="-45599"/>
            <a:ext cx="12193272" cy="6951811"/>
          </a:xfrm>
          <a:prstGeom prst="rect">
            <a:avLst/>
          </a:prstGeom>
        </p:spPr>
      </p:pic>
      <p:sp>
        <p:nvSpPr>
          <p:cNvPr id="13" name="Title 12">
            <a:extLst>
              <a:ext uri="{FF2B5EF4-FFF2-40B4-BE49-F238E27FC236}">
                <a16:creationId xmlns:a16="http://schemas.microsoft.com/office/drawing/2014/main" id="{A3175C9D-C39F-251A-1F80-37A69EC0892B}"/>
              </a:ext>
            </a:extLst>
          </p:cNvPr>
          <p:cNvSpPr txBox="1">
            <a:spLocks noGrp="1"/>
          </p:cNvSpPr>
          <p:nvPr>
            <p:ph type="title" idx="4294967295"/>
          </p:nvPr>
        </p:nvSpPr>
        <p:spPr>
          <a:xfrm>
            <a:off x="439729" y="5124692"/>
            <a:ext cx="10734666"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rPr>
              <a:t>Nursing receives $2.6 million to combat lack of health care providers in rural communities</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27279" y="3052"/>
            <a:ext cx="12207815" cy="2200525"/>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8822261" y="61078"/>
            <a:ext cx="3105941" cy="923330"/>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Mark &amp; Robyn Jones </a:t>
            </a:r>
            <a:br>
              <a:rPr lang="en-US" dirty="0">
                <a:solidFill>
                  <a:schemeClr val="bg1"/>
                </a:solidFill>
                <a:latin typeface="Source Sans Pro Semibold"/>
                <a:ea typeface="+mn-lt"/>
                <a:cs typeface="+mn-lt"/>
              </a:rPr>
            </a:br>
            <a:r>
              <a:rPr lang="en-US" dirty="0">
                <a:solidFill>
                  <a:schemeClr val="bg1"/>
                </a:solidFill>
                <a:latin typeface="Source Sans Pro Semibold"/>
                <a:ea typeface="+mn-lt"/>
                <a:cs typeface="+mn-lt"/>
              </a:rPr>
              <a:t>College of Nursing</a:t>
            </a:r>
            <a:endParaRPr lang="en-US" dirty="0">
              <a:solidFill>
                <a:schemeClr val="bg1"/>
              </a:solidFill>
              <a:latin typeface="Source Sans Pro Semibold"/>
            </a:endParaRPr>
          </a:p>
          <a:p>
            <a:pPr algn="r"/>
            <a:endParaRPr lang="en-US" dirty="0"/>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47320"/>
            <a:ext cx="38100" cy="689078"/>
          </a:xfrm>
          <a:prstGeom prst="rect">
            <a:avLst/>
          </a:prstGeom>
        </p:spPr>
      </p:pic>
      <p:pic>
        <p:nvPicPr>
          <p:cNvPr id="9" name="Picture 8">
            <a:extLst>
              <a:ext uri="{FF2B5EF4-FFF2-40B4-BE49-F238E27FC236}">
                <a16:creationId xmlns:a16="http://schemas.microsoft.com/office/drawing/2014/main" id="{A525D5F2-978E-C2B6-668E-7A29F44D43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2410" y="4801105"/>
            <a:ext cx="49698" cy="3265256"/>
          </a:xfrm>
          <a:prstGeom prst="rect">
            <a:avLst/>
          </a:prstGeom>
        </p:spPr>
      </p:pic>
      <p:pic>
        <p:nvPicPr>
          <p:cNvPr id="15" name="Picture 14">
            <a:extLst>
              <a:ext uri="{FF2B5EF4-FFF2-40B4-BE49-F238E27FC236}">
                <a16:creationId xmlns:a16="http://schemas.microsoft.com/office/drawing/2014/main" id="{86B5E745-7C3B-62BC-ACD3-E10B922E594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753" y="4802227"/>
            <a:ext cx="1261356" cy="316624"/>
          </a:xfrm>
          <a:prstGeom prst="rect">
            <a:avLst/>
          </a:prstGeom>
        </p:spPr>
      </p:pic>
    </p:spTree>
    <p:extLst>
      <p:ext uri="{BB962C8B-B14F-4D97-AF65-F5344CB8AC3E}">
        <p14:creationId xmlns:p14="http://schemas.microsoft.com/office/powerpoint/2010/main" val="301551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8" descr="Graphic of the state of Montana with Kalispell, Great Falls, Missoula, Bozeman, and Billings featured on the state">
            <a:extLst>
              <a:ext uri="{FF2B5EF4-FFF2-40B4-BE49-F238E27FC236}">
                <a16:creationId xmlns:a16="http://schemas.microsoft.com/office/drawing/2014/main" id="{E2A8ED28-35DA-4E7E-AD19-0C6083931D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05" y="-31090"/>
            <a:ext cx="12361652" cy="6920181"/>
          </a:xfrm>
          <a:prstGeom prst="rect">
            <a:avLst/>
          </a:prstGeom>
        </p:spPr>
      </p:pic>
      <p:sp>
        <p:nvSpPr>
          <p:cNvPr id="6" name="Title 5">
            <a:extLst>
              <a:ext uri="{FF2B5EF4-FFF2-40B4-BE49-F238E27FC236}">
                <a16:creationId xmlns:a16="http://schemas.microsoft.com/office/drawing/2014/main" id="{B6F9589F-A836-6047-B94D-05EC6B560133}"/>
              </a:ext>
            </a:extLst>
          </p:cNvPr>
          <p:cNvSpPr txBox="1">
            <a:spLocks noGrp="1"/>
          </p:cNvSpPr>
          <p:nvPr>
            <p:ph type="title" idx="4294967295"/>
          </p:nvPr>
        </p:nvSpPr>
        <p:spPr>
          <a:xfrm>
            <a:off x="966053" y="502045"/>
            <a:ext cx="10915324" cy="19082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mn-lt"/>
                <a:cs typeface="+mn-lt"/>
              </a:rPr>
              <a:t>MSU Mark &amp; Robyn Jones College of Nursing: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State-of-the-art nursing education for Montana</a:t>
            </a:r>
            <a:endParaRPr kumimoji="0" lang="en-US" sz="1800" b="0" i="0" u="none" strike="noStrike" kern="1200" cap="none" spc="0" normalizeH="0" baseline="0" noProof="0" dirty="0">
              <a:ln>
                <a:noFill/>
              </a:ln>
              <a:solidFill>
                <a:schemeClr val="bg1"/>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Source Sans Pro" panose="020B0503030403020204"/>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pic>
        <p:nvPicPr>
          <p:cNvPr id="21" name="Picture 20" descr="Logan Health logo">
            <a:extLst>
              <a:ext uri="{FF2B5EF4-FFF2-40B4-BE49-F238E27FC236}">
                <a16:creationId xmlns:a16="http://schemas.microsoft.com/office/drawing/2014/main" id="{88AA2626-6FD6-2F80-7354-44D60C026EA1}"/>
              </a:ext>
            </a:extLst>
          </p:cNvPr>
          <p:cNvPicPr>
            <a:picLocks noChangeAspect="1"/>
          </p:cNvPicPr>
          <p:nvPr/>
        </p:nvPicPr>
        <p:blipFill>
          <a:blip r:embed="rId5"/>
          <a:stretch>
            <a:fillRect/>
          </a:stretch>
        </p:blipFill>
        <p:spPr>
          <a:xfrm>
            <a:off x="1442045" y="2054786"/>
            <a:ext cx="1908549" cy="715706"/>
          </a:xfrm>
          <a:prstGeom prst="rect">
            <a:avLst/>
          </a:prstGeom>
          <a:ln w="57150">
            <a:solidFill>
              <a:schemeClr val="bg1"/>
            </a:solidFill>
          </a:ln>
        </p:spPr>
      </p:pic>
      <p:sp>
        <p:nvSpPr>
          <p:cNvPr id="12" name="Isosceles Triangle 11">
            <a:extLst>
              <a:ext uri="{FF2B5EF4-FFF2-40B4-BE49-F238E27FC236}">
                <a16:creationId xmlns:a16="http://schemas.microsoft.com/office/drawing/2014/main" id="{146B70BF-F083-1D94-F162-F2984380739E}"/>
              </a:ext>
              <a:ext uri="{C183D7F6-B498-43B3-948B-1728B52AA6E4}">
                <adec:decorative xmlns:adec="http://schemas.microsoft.com/office/drawing/2017/decorative" val="1"/>
              </a:ext>
            </a:extLst>
          </p:cNvPr>
          <p:cNvSpPr/>
          <p:nvPr/>
        </p:nvSpPr>
        <p:spPr>
          <a:xfrm rot="6720000">
            <a:off x="3288369" y="2495250"/>
            <a:ext cx="396008" cy="4794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76BCE3C-1E62-B949-FE6C-7EE6D318BAFF}"/>
              </a:ext>
              <a:ext uri="{C183D7F6-B498-43B3-948B-1728B52AA6E4}">
                <adec:decorative xmlns:adec="http://schemas.microsoft.com/office/drawing/2017/decorative" val="1"/>
              </a:ext>
            </a:extLst>
          </p:cNvPr>
          <p:cNvSpPr/>
          <p:nvPr/>
        </p:nvSpPr>
        <p:spPr>
          <a:xfrm>
            <a:off x="1751073" y="3481782"/>
            <a:ext cx="1932933" cy="1339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2" descr="Community Medical Center">
            <a:extLst>
              <a:ext uri="{FF2B5EF4-FFF2-40B4-BE49-F238E27FC236}">
                <a16:creationId xmlns:a16="http://schemas.microsoft.com/office/drawing/2014/main" id="{75C7AF86-CD16-C26E-EE84-E5871590D4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1129" y="3559927"/>
            <a:ext cx="1480458" cy="1187675"/>
          </a:xfrm>
          <a:prstGeom prst="rect">
            <a:avLst/>
          </a:prstGeom>
        </p:spPr>
      </p:pic>
      <p:sp>
        <p:nvSpPr>
          <p:cNvPr id="14" name="Isosceles Triangle 13">
            <a:extLst>
              <a:ext uri="{FF2B5EF4-FFF2-40B4-BE49-F238E27FC236}">
                <a16:creationId xmlns:a16="http://schemas.microsoft.com/office/drawing/2014/main" id="{DFB673B1-3F2D-005A-A981-7D471E001858}"/>
              </a:ext>
              <a:ext uri="{C183D7F6-B498-43B3-948B-1728B52AA6E4}">
                <adec:decorative xmlns:adec="http://schemas.microsoft.com/office/drawing/2017/decorative" val="1"/>
              </a:ext>
            </a:extLst>
          </p:cNvPr>
          <p:cNvSpPr/>
          <p:nvPr/>
        </p:nvSpPr>
        <p:spPr>
          <a:xfrm rot="5400000">
            <a:off x="3598677" y="3671525"/>
            <a:ext cx="396008" cy="4794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A41BD314-4BA5-17F8-BF36-DD8AF787B88C}"/>
              </a:ext>
              <a:ext uri="{C183D7F6-B498-43B3-948B-1728B52AA6E4}">
                <adec:decorative xmlns:adec="http://schemas.microsoft.com/office/drawing/2017/decorative" val="1"/>
              </a:ext>
            </a:extLst>
          </p:cNvPr>
          <p:cNvSpPr/>
          <p:nvPr/>
        </p:nvSpPr>
        <p:spPr>
          <a:xfrm rot="2760000">
            <a:off x="4753898" y="4962318"/>
            <a:ext cx="771565" cy="9257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ontana State University logo">
            <a:extLst>
              <a:ext uri="{FF2B5EF4-FFF2-40B4-BE49-F238E27FC236}">
                <a16:creationId xmlns:a16="http://schemas.microsoft.com/office/drawing/2014/main" id="{33C6F26C-FDB7-B1B1-2610-1A379961B81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842351" y="5453518"/>
            <a:ext cx="1293673" cy="906812"/>
          </a:xfrm>
          <a:prstGeom prst="rect">
            <a:avLst/>
          </a:prstGeom>
          <a:ln w="57150">
            <a:solidFill>
              <a:schemeClr val="bg1"/>
            </a:solidFill>
          </a:ln>
        </p:spPr>
      </p:pic>
      <p:sp>
        <p:nvSpPr>
          <p:cNvPr id="11" name="Rectangle: Rounded Corners 10">
            <a:extLst>
              <a:ext uri="{FF2B5EF4-FFF2-40B4-BE49-F238E27FC236}">
                <a16:creationId xmlns:a16="http://schemas.microsoft.com/office/drawing/2014/main" id="{97579344-84E0-C30F-5A89-BF51A2C1B73F}"/>
              </a:ext>
              <a:ext uri="{C183D7F6-B498-43B3-948B-1728B52AA6E4}">
                <adec:decorative xmlns:adec="http://schemas.microsoft.com/office/drawing/2017/decorative" val="1"/>
              </a:ext>
            </a:extLst>
          </p:cNvPr>
          <p:cNvSpPr/>
          <p:nvPr/>
        </p:nvSpPr>
        <p:spPr>
          <a:xfrm>
            <a:off x="8783315" y="4123175"/>
            <a:ext cx="2401019" cy="1998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illings Clinic logo">
            <a:extLst>
              <a:ext uri="{FF2B5EF4-FFF2-40B4-BE49-F238E27FC236}">
                <a16:creationId xmlns:a16="http://schemas.microsoft.com/office/drawing/2014/main" id="{BDF6B3DA-CE40-75E2-5B91-A9F8CCDA313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86191" y="4469727"/>
            <a:ext cx="1627382" cy="778133"/>
          </a:xfrm>
          <a:prstGeom prst="rect">
            <a:avLst/>
          </a:prstGeom>
          <a:ln w="57150">
            <a:solidFill>
              <a:schemeClr val="bg1"/>
            </a:solidFill>
          </a:ln>
        </p:spPr>
      </p:pic>
      <p:pic>
        <p:nvPicPr>
          <p:cNvPr id="16" name="Picture 15" descr="SCL Heath St. Vincent logo">
            <a:extLst>
              <a:ext uri="{FF2B5EF4-FFF2-40B4-BE49-F238E27FC236}">
                <a16:creationId xmlns:a16="http://schemas.microsoft.com/office/drawing/2014/main" id="{F632F2CC-0A5A-85FD-925C-6F3056C2FB5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903758" y="5243268"/>
            <a:ext cx="2149997" cy="696189"/>
          </a:xfrm>
          <a:prstGeom prst="rect">
            <a:avLst/>
          </a:prstGeom>
          <a:ln w="57150">
            <a:solidFill>
              <a:schemeClr val="bg1"/>
            </a:solidFill>
          </a:ln>
        </p:spPr>
      </p:pic>
      <p:sp>
        <p:nvSpPr>
          <p:cNvPr id="5" name="Isosceles Triangle 4">
            <a:extLst>
              <a:ext uri="{FF2B5EF4-FFF2-40B4-BE49-F238E27FC236}">
                <a16:creationId xmlns:a16="http://schemas.microsoft.com/office/drawing/2014/main" id="{B5F141CE-71D9-154D-63AB-BEEC83CEB524}"/>
              </a:ext>
              <a:ext uri="{C183D7F6-B498-43B3-948B-1728B52AA6E4}">
                <adec:decorative xmlns:adec="http://schemas.microsoft.com/office/drawing/2017/decorative" val="1"/>
              </a:ext>
            </a:extLst>
          </p:cNvPr>
          <p:cNvSpPr/>
          <p:nvPr/>
        </p:nvSpPr>
        <p:spPr>
          <a:xfrm rot="15900000">
            <a:off x="8262593" y="4283426"/>
            <a:ext cx="844887" cy="955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20A0B4A1-2C58-A1C4-D54C-CF2883CE06F9}"/>
              </a:ext>
              <a:ext uri="{C183D7F6-B498-43B3-948B-1728B52AA6E4}">
                <adec:decorative xmlns:adec="http://schemas.microsoft.com/office/drawing/2017/decorative" val="1"/>
              </a:ext>
            </a:extLst>
          </p:cNvPr>
          <p:cNvSpPr/>
          <p:nvPr/>
        </p:nvSpPr>
        <p:spPr>
          <a:xfrm rot="15180000">
            <a:off x="7360784" y="2624101"/>
            <a:ext cx="700244" cy="13597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enefit Health System logo">
            <a:extLst>
              <a:ext uri="{FF2B5EF4-FFF2-40B4-BE49-F238E27FC236}">
                <a16:creationId xmlns:a16="http://schemas.microsoft.com/office/drawing/2014/main" id="{94034FF1-8D50-CE69-36C4-C475DE46392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795964" y="2503841"/>
            <a:ext cx="1571806" cy="906812"/>
          </a:xfrm>
          <a:prstGeom prst="rect">
            <a:avLst/>
          </a:prstGeom>
          <a:ln w="57150">
            <a:solidFill>
              <a:schemeClr val="bg1"/>
            </a:solidFill>
          </a:ln>
        </p:spPr>
      </p:pic>
      <p:pic>
        <p:nvPicPr>
          <p:cNvPr id="20" name="Picture 19">
            <a:extLst>
              <a:ext uri="{FF2B5EF4-FFF2-40B4-BE49-F238E27FC236}">
                <a16:creationId xmlns:a16="http://schemas.microsoft.com/office/drawing/2014/main" id="{12629B28-D570-7950-7BD4-6602A9DC189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772188" y="-341206"/>
            <a:ext cx="55207" cy="1925638"/>
          </a:xfrm>
          <a:prstGeom prst="rect">
            <a:avLst/>
          </a:prstGeom>
        </p:spPr>
      </p:pic>
      <p:pic>
        <p:nvPicPr>
          <p:cNvPr id="10" name="Picture 9">
            <a:extLst>
              <a:ext uri="{FF2B5EF4-FFF2-40B4-BE49-F238E27FC236}">
                <a16:creationId xmlns:a16="http://schemas.microsoft.com/office/drawing/2014/main" id="{F641456C-341F-224A-B777-E8EE5B81DB0C}"/>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18573" y="6354738"/>
            <a:ext cx="1261356" cy="316624"/>
          </a:xfrm>
          <a:prstGeom prst="rect">
            <a:avLst/>
          </a:prstGeom>
        </p:spPr>
      </p:pic>
    </p:spTree>
    <p:extLst>
      <p:ext uri="{BB962C8B-B14F-4D97-AF65-F5344CB8AC3E}">
        <p14:creationId xmlns:p14="http://schemas.microsoft.com/office/powerpoint/2010/main" val="378000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e Carpentry Program with Gallatin College constructing two 10x16 foot structures.">
            <a:extLst>
              <a:ext uri="{FF2B5EF4-FFF2-40B4-BE49-F238E27FC236}">
                <a16:creationId xmlns:a16="http://schemas.microsoft.com/office/drawing/2014/main" id="{26BF9433-D4AC-CD70-6B32-631E17CF0E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6" name="Picture 5">
            <a:extLst>
              <a:ext uri="{FF2B5EF4-FFF2-40B4-BE49-F238E27FC236}">
                <a16:creationId xmlns:a16="http://schemas.microsoft.com/office/drawing/2014/main" id="{418AC363-2D54-15AF-1E1B-5948649C00F9}"/>
              </a:ext>
              <a:ext uri="{C183D7F6-B498-43B3-948B-1728B52AA6E4}">
                <adec:decorative xmlns:adec="http://schemas.microsoft.com/office/drawing/2017/decorative" val="1"/>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0" y="1388533"/>
            <a:ext cx="12189726" cy="5539342"/>
          </a:xfrm>
          <a:prstGeom prst="rect">
            <a:avLst/>
          </a:prstGeom>
        </p:spPr>
      </p:pic>
      <p:sp>
        <p:nvSpPr>
          <p:cNvPr id="8" name="TextBox 1">
            <a:extLst>
              <a:ext uri="{FF2B5EF4-FFF2-40B4-BE49-F238E27FC236}">
                <a16:creationId xmlns:a16="http://schemas.microsoft.com/office/drawing/2014/main" id="{6247133E-5283-C8D5-955B-D25461B0ED1A}"/>
              </a:ext>
            </a:extLst>
          </p:cNvPr>
          <p:cNvSpPr txBox="1">
            <a:spLocks noGrp="1"/>
          </p:cNvSpPr>
          <p:nvPr>
            <p:ph type="title" idx="4294967295"/>
          </p:nvPr>
        </p:nvSpPr>
        <p:spPr>
          <a:xfrm>
            <a:off x="379259" y="4647183"/>
            <a:ext cx="11524785" cy="47089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Gallatin College MSU</a:t>
            </a: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Source Sans Pro Semibold"/>
                <a:cs typeface="+mn-cs"/>
              </a:rPr>
              <a:t>Fastest-growing college at Montana State University with enrollment up by 21% </a:t>
            </a:r>
            <a:br>
              <a:rPr kumimoji="0" lang="en-US" sz="2400" b="0" i="0" u="none" strike="noStrike" kern="1200" cap="none" spc="0" normalizeH="0" baseline="0" noProof="0" dirty="0">
                <a:ln>
                  <a:noFill/>
                </a:ln>
                <a:solidFill>
                  <a:schemeClr val="bg1"/>
                </a:solidFill>
                <a:effectLst/>
                <a:uLnTx/>
                <a:uFillTx/>
                <a:latin typeface="Source Sans Pro"/>
                <a:ea typeface="Source Sans Pro Semibold"/>
                <a:cs typeface="+mn-cs"/>
              </a:rPr>
            </a:br>
            <a:r>
              <a:rPr kumimoji="0" lang="en-US" sz="2400" b="0" i="0" u="none" strike="noStrike" kern="1200" cap="none" spc="0" normalizeH="0" baseline="0" noProof="0" dirty="0">
                <a:ln>
                  <a:noFill/>
                </a:ln>
                <a:solidFill>
                  <a:schemeClr val="bg1"/>
                </a:solidFill>
                <a:effectLst/>
                <a:uLnTx/>
                <a:uFillTx/>
                <a:latin typeface="Source Sans Pro"/>
                <a:ea typeface="Source Sans Pro Semibold"/>
                <a:cs typeface="+mn-cs"/>
              </a:rPr>
              <a:t>with </a:t>
            </a:r>
            <a:r>
              <a:rPr kumimoji="0" lang="en-US" sz="2400" b="0" i="0" u="none" strike="noStrike" kern="1200" cap="none" spc="0" normalizeH="0" baseline="0" noProof="0" dirty="0">
                <a:ln>
                  <a:noFill/>
                </a:ln>
                <a:solidFill>
                  <a:schemeClr val="bg1"/>
                </a:solidFill>
                <a:effectLst/>
                <a:uLnTx/>
                <a:uFillTx/>
                <a:latin typeface="Source Sans Pro"/>
                <a:ea typeface="Source Sans Pro"/>
                <a:cs typeface="+mn-cs"/>
              </a:rPr>
              <a:t>22 certificates and Associate of Applied Science and Associates degrees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sp>
        <p:nvSpPr>
          <p:cNvPr id="4" name="TextBox 3">
            <a:extLst>
              <a:ext uri="{FF2B5EF4-FFF2-40B4-BE49-F238E27FC236}">
                <a16:creationId xmlns:a16="http://schemas.microsoft.com/office/drawing/2014/main" id="{6DE76E74-9401-4BE1-2CB5-503A4FFD8B67}"/>
              </a:ext>
            </a:extLst>
          </p:cNvPr>
          <p:cNvSpPr txBox="1"/>
          <p:nvPr/>
        </p:nvSpPr>
        <p:spPr>
          <a:xfrm>
            <a:off x="8875913" y="139609"/>
            <a:ext cx="3052289"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Gallatin College MSU</a:t>
            </a:r>
          </a:p>
        </p:txBody>
      </p:sp>
      <p:pic>
        <p:nvPicPr>
          <p:cNvPr id="5" name="Picture 4">
            <a:extLst>
              <a:ext uri="{FF2B5EF4-FFF2-40B4-BE49-F238E27FC236}">
                <a16:creationId xmlns:a16="http://schemas.microsoft.com/office/drawing/2014/main" id="{7296A5DA-7552-9620-CCC2-D5EEB41D6D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017169" y="1843"/>
            <a:ext cx="38100" cy="689078"/>
          </a:xfrm>
          <a:prstGeom prst="rect">
            <a:avLst/>
          </a:prstGeom>
        </p:spPr>
      </p:pic>
      <p:pic>
        <p:nvPicPr>
          <p:cNvPr id="7" name="Picture 6">
            <a:extLst>
              <a:ext uri="{FF2B5EF4-FFF2-40B4-BE49-F238E27FC236}">
                <a16:creationId xmlns:a16="http://schemas.microsoft.com/office/drawing/2014/main" id="{46EB7846-0AED-18B3-EE73-FE79F7FAB5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7955" y="4705025"/>
            <a:ext cx="74441" cy="2997615"/>
          </a:xfrm>
          <a:prstGeom prst="rect">
            <a:avLst/>
          </a:prstGeom>
        </p:spPr>
      </p:pic>
      <p:pic>
        <p:nvPicPr>
          <p:cNvPr id="9" name="Picture 8">
            <a:extLst>
              <a:ext uri="{FF2B5EF4-FFF2-40B4-BE49-F238E27FC236}">
                <a16:creationId xmlns:a16="http://schemas.microsoft.com/office/drawing/2014/main" id="{24F00BAB-3A1A-425F-4BA3-230F9C17C29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205" y="4733924"/>
            <a:ext cx="1261356" cy="316624"/>
          </a:xfrm>
          <a:prstGeom prst="rect">
            <a:avLst/>
          </a:prstGeom>
        </p:spPr>
      </p:pic>
    </p:spTree>
    <p:extLst>
      <p:ext uri="{BB962C8B-B14F-4D97-AF65-F5344CB8AC3E}">
        <p14:creationId xmlns:p14="http://schemas.microsoft.com/office/powerpoint/2010/main" val="1235635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Laser technician and system integrator Keren “Mitch” Mitchell works on a laser system in her lab at Elemental Scientific Lasers.">
            <a:extLst>
              <a:ext uri="{FF2B5EF4-FFF2-40B4-BE49-F238E27FC236}">
                <a16:creationId xmlns:a16="http://schemas.microsoft.com/office/drawing/2014/main" id="{18475A53-25A5-61D7-905C-1B2BF0145E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3268089"/>
            <a:ext cx="12199622" cy="10158588"/>
          </a:xfrm>
          <a:prstGeom prst="rect">
            <a:avLst/>
          </a:prstGeom>
        </p:spPr>
      </p:pic>
      <p:sp>
        <p:nvSpPr>
          <p:cNvPr id="5" name="TextBox 1">
            <a:extLst>
              <a:ext uri="{FF2B5EF4-FFF2-40B4-BE49-F238E27FC236}">
                <a16:creationId xmlns:a16="http://schemas.microsoft.com/office/drawing/2014/main" id="{58BCD48F-C9F5-CA66-0765-607B95AD0362}"/>
              </a:ext>
            </a:extLst>
          </p:cNvPr>
          <p:cNvSpPr txBox="1">
            <a:spLocks noGrp="1"/>
          </p:cNvSpPr>
          <p:nvPr>
            <p:ph type="title" idx="4294967295"/>
          </p:nvPr>
        </p:nvSpPr>
        <p:spPr>
          <a:xfrm>
            <a:off x="469218" y="4675321"/>
            <a:ext cx="11547554" cy="61863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rPr>
              <a:t>Unique programs include Photonics and Optics, Avionics, HVAC-R and Cybersecurity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2777" y="-224048"/>
            <a:ext cx="12213063" cy="2638281"/>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9182351" y="139609"/>
            <a:ext cx="2745851" cy="1754326"/>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mn-lt"/>
                <a:cs typeface="+mn-lt"/>
              </a:rPr>
              <a:t>Gallatin College MSU</a:t>
            </a:r>
            <a:endParaRPr lang="en-US" dirty="0">
              <a:solidFill>
                <a:schemeClr val="bg1"/>
              </a:solidFill>
              <a:latin typeface="Source Sans Pro Semibold"/>
              <a:cs typeface="Calibri"/>
            </a:endParaRPr>
          </a:p>
          <a:p>
            <a:pPr algn="r"/>
            <a:endParaRPr lang="en-US" dirty="0"/>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a:p>
            <a:pPr algn="r"/>
            <a:endParaRPr lang="en-US" dirty="0">
              <a:solidFill>
                <a:schemeClr val="bg1"/>
              </a:solidFill>
              <a:ea typeface="+mn-lt"/>
              <a:cs typeface="+mn-lt"/>
            </a:endParaRPr>
          </a:p>
        </p:txBody>
      </p:sp>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1" name="Picture 10">
            <a:extLst>
              <a:ext uri="{FF2B5EF4-FFF2-40B4-BE49-F238E27FC236}">
                <a16:creationId xmlns:a16="http://schemas.microsoft.com/office/drawing/2014/main" id="{AE2086F3-A12A-F00B-E235-4962DE4208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865354"/>
            <a:ext cx="1261356" cy="316624"/>
          </a:xfrm>
          <a:prstGeom prst="rect">
            <a:avLst/>
          </a:prstGeom>
        </p:spPr>
      </p:pic>
      <p:pic>
        <p:nvPicPr>
          <p:cNvPr id="9" name="Picture 8">
            <a:extLst>
              <a:ext uri="{FF2B5EF4-FFF2-40B4-BE49-F238E27FC236}">
                <a16:creationId xmlns:a16="http://schemas.microsoft.com/office/drawing/2014/main" id="{0B64918B-E3BF-5FAA-968A-EEA4E7957B8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2410" y="4889129"/>
            <a:ext cx="49698" cy="3265256"/>
          </a:xfrm>
          <a:prstGeom prst="rect">
            <a:avLst/>
          </a:prstGeom>
        </p:spPr>
      </p:pic>
    </p:spTree>
    <p:extLst>
      <p:ext uri="{BB962C8B-B14F-4D97-AF65-F5344CB8AC3E}">
        <p14:creationId xmlns:p14="http://schemas.microsoft.com/office/powerpoint/2010/main" val="1903274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mbers of the spring 2023 &quot;Great Expeditions&quot; course in the MSU Honors College traveled to Nepal in May, where they trekked to Gokyo Ri at nearly 18,000 feet above sea level. Photo courtesy of David Lageson.">
            <a:extLst>
              <a:ext uri="{FF2B5EF4-FFF2-40B4-BE49-F238E27FC236}">
                <a16:creationId xmlns:a16="http://schemas.microsoft.com/office/drawing/2014/main" id="{C6A778DE-29B0-6CED-EF88-293E97492A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908735"/>
          </a:xfrm>
          <a:prstGeom prst="rect">
            <a:avLst/>
          </a:prstGeom>
        </p:spPr>
      </p:pic>
      <p:pic>
        <p:nvPicPr>
          <p:cNvPr id="3" name="Picture 2">
            <a:extLst>
              <a:ext uri="{FF2B5EF4-FFF2-40B4-BE49-F238E27FC236}">
                <a16:creationId xmlns:a16="http://schemas.microsoft.com/office/drawing/2014/main" id="{AEE4B53B-C312-5973-21F6-BC385632130E}"/>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97" y="3335910"/>
            <a:ext cx="12199622" cy="3570976"/>
          </a:xfrm>
          <a:prstGeom prst="rect">
            <a:avLst/>
          </a:prstGeom>
        </p:spPr>
      </p:pic>
      <p:pic>
        <p:nvPicPr>
          <p:cNvPr id="12" name="Picture 11">
            <a:extLst>
              <a:ext uri="{FF2B5EF4-FFF2-40B4-BE49-F238E27FC236}">
                <a16:creationId xmlns:a16="http://schemas.microsoft.com/office/drawing/2014/main" id="{308F9BAD-6D0A-3AF4-77A6-B03F66DFC56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2777" y="-11017"/>
            <a:ext cx="12213063" cy="7202086"/>
          </a:xfrm>
          <a:prstGeom prst="rect">
            <a:avLst/>
          </a:prstGeom>
        </p:spPr>
      </p:pic>
      <p:pic>
        <p:nvPicPr>
          <p:cNvPr id="6" name="Picture 5">
            <a:extLst>
              <a:ext uri="{FF2B5EF4-FFF2-40B4-BE49-F238E27FC236}">
                <a16:creationId xmlns:a16="http://schemas.microsoft.com/office/drawing/2014/main" id="{29F2FF2E-A480-C34D-040F-06DDE82B2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6228940"/>
            <a:ext cx="38100" cy="689078"/>
          </a:xfrm>
          <a:prstGeom prst="rect">
            <a:avLst/>
          </a:prstGeom>
        </p:spPr>
      </p:pic>
      <p:sp>
        <p:nvSpPr>
          <p:cNvPr id="5" name="TextBox 1">
            <a:extLst>
              <a:ext uri="{FF2B5EF4-FFF2-40B4-BE49-F238E27FC236}">
                <a16:creationId xmlns:a16="http://schemas.microsoft.com/office/drawing/2014/main" id="{58BCD48F-C9F5-CA66-0765-607B95AD0362}"/>
              </a:ext>
            </a:extLst>
          </p:cNvPr>
          <p:cNvSpPr txBox="1">
            <a:spLocks noGrp="1"/>
          </p:cNvSpPr>
          <p:nvPr>
            <p:ph type="title" idx="4294967295"/>
          </p:nvPr>
        </p:nvSpPr>
        <p:spPr>
          <a:xfrm>
            <a:off x="469218" y="239928"/>
            <a:ext cx="11291364" cy="67403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Montana State students take international experience to Nepal for Honors College 'Great Expeditions'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Calibri"/>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p:txBody>
      </p:sp>
      <p:pic>
        <p:nvPicPr>
          <p:cNvPr id="11" name="Picture 10">
            <a:extLst>
              <a:ext uri="{FF2B5EF4-FFF2-40B4-BE49-F238E27FC236}">
                <a16:creationId xmlns:a16="http://schemas.microsoft.com/office/drawing/2014/main" id="{AE2086F3-A12A-F00B-E235-4962DE4208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29961"/>
            <a:ext cx="1261356" cy="316624"/>
          </a:xfrm>
          <a:prstGeom prst="rect">
            <a:avLst/>
          </a:prstGeom>
        </p:spPr>
      </p:pic>
      <p:pic>
        <p:nvPicPr>
          <p:cNvPr id="9" name="Picture 8">
            <a:extLst>
              <a:ext uri="{FF2B5EF4-FFF2-40B4-BE49-F238E27FC236}">
                <a16:creationId xmlns:a16="http://schemas.microsoft.com/office/drawing/2014/main" id="{0B64918B-E3BF-5FAA-968A-EEA4E7957B8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2410" y="-1497458"/>
            <a:ext cx="49698" cy="3265256"/>
          </a:xfrm>
          <a:prstGeom prst="rect">
            <a:avLst/>
          </a:prstGeom>
        </p:spPr>
      </p:pic>
      <p:sp>
        <p:nvSpPr>
          <p:cNvPr id="2" name="TextBox 1">
            <a:extLst>
              <a:ext uri="{FF2B5EF4-FFF2-40B4-BE49-F238E27FC236}">
                <a16:creationId xmlns:a16="http://schemas.microsoft.com/office/drawing/2014/main" id="{9718DDFA-853B-B202-036A-28E50437591C}"/>
              </a:ext>
            </a:extLst>
          </p:cNvPr>
          <p:cNvSpPr txBox="1"/>
          <p:nvPr/>
        </p:nvSpPr>
        <p:spPr>
          <a:xfrm>
            <a:off x="9182351" y="6366706"/>
            <a:ext cx="2745851" cy="1754326"/>
          </a:xfrm>
          <a:prstGeom prst="rect">
            <a:avLst/>
          </a:prstGeom>
          <a:noFill/>
        </p:spPr>
        <p:txBody>
          <a:bodyPr wrap="square" lIns="91440" tIns="45720" rIns="91440" bIns="45720" rtlCol="0" anchor="t">
            <a:spAutoFit/>
          </a:bodyPr>
          <a:lstStyle/>
          <a:p>
            <a:pPr algn="r"/>
            <a:r>
              <a:rPr lang="en-US">
                <a:solidFill>
                  <a:schemeClr val="bg1"/>
                </a:solidFill>
                <a:latin typeface="Source Sans Pro Semibold"/>
                <a:ea typeface="+mn-lt"/>
                <a:cs typeface="+mn-lt"/>
              </a:rPr>
              <a:t>MSU Honors College</a:t>
            </a:r>
            <a:endParaRPr lang="en-US">
              <a:solidFill>
                <a:schemeClr val="bg1"/>
              </a:solidFill>
            </a:endParaRPr>
          </a:p>
          <a:p>
            <a:pPr algn="r"/>
            <a:endParaRPr lang="en-US"/>
          </a:p>
          <a:p>
            <a:pPr algn="r"/>
            <a:endParaRPr lang="en-US">
              <a:solidFill>
                <a:schemeClr val="bg1"/>
              </a:solidFill>
              <a:ea typeface="+mn-lt"/>
              <a:cs typeface="+mn-lt"/>
            </a:endParaRPr>
          </a:p>
          <a:p>
            <a:pPr algn="r"/>
            <a:endParaRPr lang="en-US">
              <a:solidFill>
                <a:schemeClr val="bg1"/>
              </a:solidFill>
              <a:ea typeface="+mn-lt"/>
              <a:cs typeface="+mn-lt"/>
            </a:endParaRPr>
          </a:p>
          <a:p>
            <a:pPr algn="r"/>
            <a:endParaRPr lang="en-US">
              <a:solidFill>
                <a:schemeClr val="bg1"/>
              </a:solidFill>
              <a:ea typeface="+mn-lt"/>
              <a:cs typeface="+mn-lt"/>
            </a:endParaRPr>
          </a:p>
          <a:p>
            <a:pPr algn="r"/>
            <a:endParaRPr lang="en-US">
              <a:solidFill>
                <a:schemeClr val="bg1"/>
              </a:solidFill>
              <a:ea typeface="+mn-lt"/>
              <a:cs typeface="+mn-lt"/>
            </a:endParaRPr>
          </a:p>
        </p:txBody>
      </p:sp>
    </p:spTree>
    <p:extLst>
      <p:ext uri="{BB962C8B-B14F-4D97-AF65-F5344CB8AC3E}">
        <p14:creationId xmlns:p14="http://schemas.microsoft.com/office/powerpoint/2010/main" val="457450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Ava Graham">
            <a:extLst>
              <a:ext uri="{FF2B5EF4-FFF2-40B4-BE49-F238E27FC236}">
                <a16:creationId xmlns:a16="http://schemas.microsoft.com/office/drawing/2014/main" id="{D90045BB-6ADE-719A-319D-E622E7930F9D}"/>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103239" y="-110795"/>
            <a:ext cx="2530373" cy="7079589"/>
          </a:xfrm>
        </p:spPr>
      </p:pic>
      <p:pic>
        <p:nvPicPr>
          <p:cNvPr id="24" name="Content Placeholder 23" descr="Andee Baker">
            <a:extLst>
              <a:ext uri="{FF2B5EF4-FFF2-40B4-BE49-F238E27FC236}">
                <a16:creationId xmlns:a16="http://schemas.microsoft.com/office/drawing/2014/main" id="{3B266457-3F93-A995-4D6A-53C73D58615A}"/>
              </a:ext>
            </a:extLst>
          </p:cNvPr>
          <p:cNvPicPr>
            <a:picLocks noGrp="1" noChangeAspect="1"/>
          </p:cNvPicPr>
          <p:nvPr>
            <p:ph sz="half" idx="15"/>
          </p:nvPr>
        </p:nvPicPr>
        <p:blipFill rotWithShape="1">
          <a:blip r:embed="rId4" cstate="screen">
            <a:extLst>
              <a:ext uri="{28A0092B-C50C-407E-A947-70E740481C1C}">
                <a14:useLocalDpi xmlns:a14="http://schemas.microsoft.com/office/drawing/2010/main"/>
              </a:ext>
            </a:extLst>
          </a:blip>
          <a:srcRect/>
          <a:stretch/>
        </p:blipFill>
        <p:spPr>
          <a:xfrm>
            <a:off x="7194944" y="-122139"/>
            <a:ext cx="2517548" cy="7090932"/>
          </a:xfrm>
        </p:spPr>
      </p:pic>
      <p:pic>
        <p:nvPicPr>
          <p:cNvPr id="20" name="Content Placeholder 19" descr="Andrea Storer">
            <a:extLst>
              <a:ext uri="{FF2B5EF4-FFF2-40B4-BE49-F238E27FC236}">
                <a16:creationId xmlns:a16="http://schemas.microsoft.com/office/drawing/2014/main" id="{48967627-0424-DE6E-1B00-D9DBB1381D1D}"/>
              </a:ext>
            </a:extLst>
          </p:cNvPr>
          <p:cNvPicPr>
            <a:picLocks noGrp="1" noChangeAspect="1"/>
          </p:cNvPicPr>
          <p:nvPr>
            <p:ph sz="half" idx="13"/>
          </p:nvPr>
        </p:nvPicPr>
        <p:blipFill rotWithShape="1">
          <a:blip r:embed="rId5" cstate="screen">
            <a:extLst>
              <a:ext uri="{28A0092B-C50C-407E-A947-70E740481C1C}">
                <a14:useLocalDpi xmlns:a14="http://schemas.microsoft.com/office/drawing/2010/main"/>
              </a:ext>
            </a:extLst>
          </a:blip>
          <a:srcRect/>
          <a:stretch/>
        </p:blipFill>
        <p:spPr>
          <a:xfrm>
            <a:off x="2427134" y="-110795"/>
            <a:ext cx="2409013" cy="7079589"/>
          </a:xfrm>
        </p:spPr>
      </p:pic>
      <p:pic>
        <p:nvPicPr>
          <p:cNvPr id="22" name="Content Placeholder 21" descr="Olivia Gervacio Jakabosky">
            <a:extLst>
              <a:ext uri="{FF2B5EF4-FFF2-40B4-BE49-F238E27FC236}">
                <a16:creationId xmlns:a16="http://schemas.microsoft.com/office/drawing/2014/main" id="{E4058375-98A2-7A54-809F-C2DCAC4C50AA}"/>
              </a:ext>
            </a:extLst>
          </p:cNvPr>
          <p:cNvPicPr>
            <a:picLocks noGrp="1" noChangeAspect="1"/>
          </p:cNvPicPr>
          <p:nvPr>
            <p:ph sz="half" idx="14"/>
          </p:nvPr>
        </p:nvPicPr>
        <p:blipFill rotWithShape="1">
          <a:blip r:embed="rId6" cstate="screen">
            <a:extLst>
              <a:ext uri="{28A0092B-C50C-407E-A947-70E740481C1C}">
                <a14:useLocalDpi xmlns:a14="http://schemas.microsoft.com/office/drawing/2010/main"/>
              </a:ext>
            </a:extLst>
          </a:blip>
          <a:srcRect/>
          <a:stretch/>
        </p:blipFill>
        <p:spPr>
          <a:xfrm>
            <a:off x="4836147" y="-122140"/>
            <a:ext cx="2431431" cy="7090933"/>
          </a:xfrm>
        </p:spPr>
      </p:pic>
      <p:pic>
        <p:nvPicPr>
          <p:cNvPr id="5" name="Picture 4" descr="Montana State University environmental engineering student Maddie Torrey poses for a photo after being named a Goldwater Scholar ">
            <a:extLst>
              <a:ext uri="{FF2B5EF4-FFF2-40B4-BE49-F238E27FC236}">
                <a16:creationId xmlns:a16="http://schemas.microsoft.com/office/drawing/2014/main" id="{274EBBCD-F5A7-13E0-874E-1BE1A1B985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86117" y="-117306"/>
            <a:ext cx="2509196" cy="7198341"/>
          </a:xfrm>
          <a:prstGeom prst="rect">
            <a:avLst/>
          </a:prstGeom>
        </p:spPr>
      </p:pic>
      <p:pic>
        <p:nvPicPr>
          <p:cNvPr id="25" name="Picture 24">
            <a:extLst>
              <a:ext uri="{FF2B5EF4-FFF2-40B4-BE49-F238E27FC236}">
                <a16:creationId xmlns:a16="http://schemas.microsoft.com/office/drawing/2014/main" id="{231C2BA1-5165-3932-522D-B446FF897983}"/>
              </a:ext>
              <a:ext uri="{C183D7F6-B498-43B3-948B-1728B52AA6E4}">
                <adec:decorative xmlns:adec="http://schemas.microsoft.com/office/drawing/2017/decorative" val="1"/>
              </a:ext>
            </a:extLst>
          </p:cNvPr>
          <p:cNvPicPr>
            <a:picLocks noChangeAspect="1"/>
          </p:cNvPicPr>
          <p:nvPr/>
        </p:nvPicPr>
        <p:blipFill>
          <a:blip r:embed="rId8" cstate="email">
            <a:alphaModFix amt="85000"/>
            <a:extLst>
              <a:ext uri="{28A0092B-C50C-407E-A947-70E740481C1C}">
                <a14:useLocalDpi xmlns:a14="http://schemas.microsoft.com/office/drawing/2010/main"/>
              </a:ext>
            </a:extLst>
          </a:blip>
          <a:stretch>
            <a:fillRect/>
          </a:stretch>
        </p:blipFill>
        <p:spPr>
          <a:xfrm>
            <a:off x="-114796" y="520908"/>
            <a:ext cx="12333316" cy="6447885"/>
          </a:xfrm>
          <a:prstGeom prst="rect">
            <a:avLst/>
          </a:prstGeom>
        </p:spPr>
      </p:pic>
      <p:pic>
        <p:nvPicPr>
          <p:cNvPr id="3" name="Picture 2">
            <a:extLst>
              <a:ext uri="{FF2B5EF4-FFF2-40B4-BE49-F238E27FC236}">
                <a16:creationId xmlns:a16="http://schemas.microsoft.com/office/drawing/2014/main" id="{9B3A2AC4-7344-1B7D-48E5-73F412E37600}"/>
              </a:ext>
              <a:ext uri="{C183D7F6-B498-43B3-948B-1728B52AA6E4}">
                <adec:decorative xmlns:adec="http://schemas.microsoft.com/office/drawing/2017/decorative" val="1"/>
              </a:ext>
            </a:extLst>
          </p:cNvPr>
          <p:cNvPicPr>
            <a:picLocks noChangeAspect="1"/>
          </p:cNvPicPr>
          <p:nvPr/>
        </p:nvPicPr>
        <p:blipFill>
          <a:blip r:embed="rId8" cstate="email">
            <a:alphaModFix amt="85000"/>
            <a:extLst>
              <a:ext uri="{28A0092B-C50C-407E-A947-70E740481C1C}">
                <a14:useLocalDpi xmlns:a14="http://schemas.microsoft.com/office/drawing/2010/main"/>
              </a:ext>
            </a:extLst>
          </a:blip>
          <a:stretch>
            <a:fillRect/>
          </a:stretch>
        </p:blipFill>
        <p:spPr>
          <a:xfrm rot="10800000">
            <a:off x="-141316" y="-402179"/>
            <a:ext cx="12351855" cy="2638281"/>
          </a:xfrm>
          <a:prstGeom prst="rect">
            <a:avLst/>
          </a:prstGeom>
        </p:spPr>
      </p:pic>
      <p:pic>
        <p:nvPicPr>
          <p:cNvPr id="26" name="Picture 25">
            <a:extLst>
              <a:ext uri="{FF2B5EF4-FFF2-40B4-BE49-F238E27FC236}">
                <a16:creationId xmlns:a16="http://schemas.microsoft.com/office/drawing/2014/main" id="{9E648CB3-A08F-1D81-9617-DE403051A8A7}"/>
              </a:ext>
              <a:ext uri="{C183D7F6-B498-43B3-948B-1728B52AA6E4}">
                <adec:decorative xmlns:adec="http://schemas.microsoft.com/office/drawing/2017/decorative" val="1"/>
              </a:ext>
            </a:extLst>
          </p:cNvPr>
          <p:cNvPicPr>
            <a:picLocks noChangeAspect="1"/>
          </p:cNvPicPr>
          <p:nvPr/>
        </p:nvPicPr>
        <p:blipFill>
          <a:blip r:embed="rId8" cstate="email">
            <a:alphaModFix amt="85000"/>
            <a:extLst>
              <a:ext uri="{28A0092B-C50C-407E-A947-70E740481C1C}">
                <a14:useLocalDpi xmlns:a14="http://schemas.microsoft.com/office/drawing/2010/main"/>
              </a:ext>
            </a:extLst>
          </a:blip>
          <a:stretch>
            <a:fillRect/>
          </a:stretch>
        </p:blipFill>
        <p:spPr>
          <a:xfrm rot="10800000">
            <a:off x="-141316" y="11343"/>
            <a:ext cx="12333316" cy="3539795"/>
          </a:xfrm>
          <a:prstGeom prst="rect">
            <a:avLst/>
          </a:prstGeom>
        </p:spPr>
      </p:pic>
      <p:sp>
        <p:nvSpPr>
          <p:cNvPr id="27" name="Title 26">
            <a:extLst>
              <a:ext uri="{FF2B5EF4-FFF2-40B4-BE49-F238E27FC236}">
                <a16:creationId xmlns:a16="http://schemas.microsoft.com/office/drawing/2014/main" id="{54235259-420C-8CCE-6D0A-BE9CC09AB522}"/>
              </a:ext>
            </a:extLst>
          </p:cNvPr>
          <p:cNvSpPr txBox="1">
            <a:spLocks noGrp="1"/>
          </p:cNvSpPr>
          <p:nvPr>
            <p:ph type="title" idx="4294967295"/>
          </p:nvPr>
        </p:nvSpPr>
        <p:spPr>
          <a:xfrm>
            <a:off x="462649" y="5010248"/>
            <a:ext cx="11259145" cy="31393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Honors College National Scholarship Recipients</a:t>
            </a: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Source Sans Pro"/>
                <a:cs typeface="Arial"/>
              </a:rPr>
              <a:t>2 Goldwater, 3 Fulbright, 1 Truman, 11 NSF Graduate Research Fellowships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Source Sans Pro"/>
                <a:cs typeface="Arial"/>
              </a:rPr>
              <a:t>16 finalists for Rhodes, Gates Cambridge, Marshall and Udall Scholarships</a:t>
            </a:r>
            <a:endParaRPr kumimoji="0" lang="en-US" sz="1800" b="0" i="0" u="none" strike="noStrike" kern="1200" cap="none" spc="0" normalizeH="0" baseline="0" noProof="0" dirty="0">
              <a:ln>
                <a:noFill/>
              </a:ln>
              <a:solidFill>
                <a:schemeClr val="bg1"/>
              </a:solidFill>
              <a:effectLst/>
              <a:uLnTx/>
              <a:uFillTx/>
              <a:latin typeface="Source Sans Pro"/>
              <a:ea typeface="Source Sans Pro"/>
              <a:cs typeface="+mn-cs"/>
            </a:endParaRP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dirty="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Source Sans Pro Semibold"/>
              <a:ea typeface="Source Sans Pro Semibold"/>
              <a:cs typeface="+mn-cs"/>
            </a:endParaRPr>
          </a:p>
        </p:txBody>
      </p:sp>
      <p:sp>
        <p:nvSpPr>
          <p:cNvPr id="28" name="TextBox 27">
            <a:extLst>
              <a:ext uri="{FF2B5EF4-FFF2-40B4-BE49-F238E27FC236}">
                <a16:creationId xmlns:a16="http://schemas.microsoft.com/office/drawing/2014/main" id="{21F6AEF8-6707-6DDA-24E9-F5C2805679B2}"/>
              </a:ext>
            </a:extLst>
          </p:cNvPr>
          <p:cNvSpPr txBox="1"/>
          <p:nvPr/>
        </p:nvSpPr>
        <p:spPr>
          <a:xfrm>
            <a:off x="8453019" y="159401"/>
            <a:ext cx="3475183" cy="646331"/>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MSU Honors College</a:t>
            </a:r>
          </a:p>
          <a:p>
            <a:pPr algn="r"/>
            <a:endParaRPr lang="en-US" dirty="0">
              <a:solidFill>
                <a:schemeClr val="bg1"/>
              </a:solidFill>
              <a:latin typeface="Source Sans Pro SemiBold"/>
              <a:ea typeface="Source Sans Pro SemiBold"/>
              <a:cs typeface="Calibri"/>
            </a:endParaRPr>
          </a:p>
        </p:txBody>
      </p:sp>
      <p:pic>
        <p:nvPicPr>
          <p:cNvPr id="29" name="Picture 28">
            <a:extLst>
              <a:ext uri="{FF2B5EF4-FFF2-40B4-BE49-F238E27FC236}">
                <a16:creationId xmlns:a16="http://schemas.microsoft.com/office/drawing/2014/main" id="{BA832E77-6140-F85A-4551-C73BA6DEFB1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017169" y="1843"/>
            <a:ext cx="38100" cy="689078"/>
          </a:xfrm>
          <a:prstGeom prst="rect">
            <a:avLst/>
          </a:prstGeom>
        </p:spPr>
      </p:pic>
      <p:pic>
        <p:nvPicPr>
          <p:cNvPr id="30" name="Picture 29">
            <a:extLst>
              <a:ext uri="{FF2B5EF4-FFF2-40B4-BE49-F238E27FC236}">
                <a16:creationId xmlns:a16="http://schemas.microsoft.com/office/drawing/2014/main" id="{9796E712-8CCC-40B2-63F5-74402C49D29C}"/>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0205" y="4622928"/>
            <a:ext cx="1261356" cy="316624"/>
          </a:xfrm>
          <a:prstGeom prst="rect">
            <a:avLst/>
          </a:prstGeom>
        </p:spPr>
      </p:pic>
      <p:pic>
        <p:nvPicPr>
          <p:cNvPr id="31" name="Picture 30">
            <a:extLst>
              <a:ext uri="{FF2B5EF4-FFF2-40B4-BE49-F238E27FC236}">
                <a16:creationId xmlns:a16="http://schemas.microsoft.com/office/drawing/2014/main" id="{DED1E59F-1C83-C4D4-19C9-70157491E56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64216" y="4645426"/>
            <a:ext cx="57892" cy="2331192"/>
          </a:xfrm>
          <a:prstGeom prst="rect">
            <a:avLst/>
          </a:prstGeom>
        </p:spPr>
      </p:pic>
    </p:spTree>
    <p:extLst>
      <p:ext uri="{BB962C8B-B14F-4D97-AF65-F5344CB8AC3E}">
        <p14:creationId xmlns:p14="http://schemas.microsoft.com/office/powerpoint/2010/main" val="612276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Montana State University Police Officers interact with the community during the National Night Out event at Bozeman Pond">
            <a:extLst>
              <a:ext uri="{FF2B5EF4-FFF2-40B4-BE49-F238E27FC236}">
                <a16:creationId xmlns:a16="http://schemas.microsoft.com/office/drawing/2014/main" id="{A9E4CD7E-D322-BB1A-8E94-BB27272DAA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
          <a:stretch/>
        </p:blipFill>
        <p:spPr>
          <a:xfrm>
            <a:off x="-28222" y="-7056"/>
            <a:ext cx="12250946" cy="6878240"/>
          </a:xfrm>
          <a:prstGeom prst="rect">
            <a:avLst/>
          </a:prstGeom>
        </p:spPr>
      </p:pic>
      <p:pic>
        <p:nvPicPr>
          <p:cNvPr id="13" name="Picture 12">
            <a:extLst>
              <a:ext uri="{FF2B5EF4-FFF2-40B4-BE49-F238E27FC236}">
                <a16:creationId xmlns:a16="http://schemas.microsoft.com/office/drawing/2014/main" id="{447E754E-35C5-2619-A91C-3039309FAEB7}"/>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31936" y="-1107"/>
            <a:ext cx="12255500" cy="6869101"/>
          </a:xfrm>
          <a:prstGeom prst="rect">
            <a:avLst/>
          </a:prstGeom>
        </p:spPr>
      </p:pic>
      <p:pic>
        <p:nvPicPr>
          <p:cNvPr id="2" name="Picture 1">
            <a:extLst>
              <a:ext uri="{FF2B5EF4-FFF2-40B4-BE49-F238E27FC236}">
                <a16:creationId xmlns:a16="http://schemas.microsoft.com/office/drawing/2014/main" id="{C5E26262-5B4D-B3B5-9DC6-75B79CD434A3}"/>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31936" y="5948"/>
            <a:ext cx="12255500" cy="6869101"/>
          </a:xfrm>
          <a:prstGeom prst="rect">
            <a:avLst/>
          </a:prstGeom>
        </p:spPr>
      </p:pic>
      <p:pic>
        <p:nvPicPr>
          <p:cNvPr id="8" name="Picture 7">
            <a:extLst>
              <a:ext uri="{FF2B5EF4-FFF2-40B4-BE49-F238E27FC236}">
                <a16:creationId xmlns:a16="http://schemas.microsoft.com/office/drawing/2014/main" id="{3D3F125F-2EE1-5765-1368-157639E37BE2}"/>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31936" y="-14111"/>
            <a:ext cx="12255500" cy="1479840"/>
          </a:xfrm>
          <a:prstGeom prst="rect">
            <a:avLst/>
          </a:prstGeom>
        </p:spPr>
      </p:pic>
      <p:sp>
        <p:nvSpPr>
          <p:cNvPr id="7" name="TextBox 4">
            <a:extLst>
              <a:ext uri="{FF2B5EF4-FFF2-40B4-BE49-F238E27FC236}">
                <a16:creationId xmlns:a16="http://schemas.microsoft.com/office/drawing/2014/main" id="{AD4D5077-DFB0-0E09-6C0D-0F7CF73CD4ED}"/>
              </a:ext>
            </a:extLst>
          </p:cNvPr>
          <p:cNvSpPr txBox="1">
            <a:spLocks noGrp="1"/>
          </p:cNvSpPr>
          <p:nvPr>
            <p:ph type="title" idx="4294967295"/>
          </p:nvPr>
        </p:nvSpPr>
        <p:spPr>
          <a:xfrm>
            <a:off x="402997" y="4982345"/>
            <a:ext cx="9561664"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mn-ea"/>
                <a:cs typeface="+mn-cs"/>
              </a:rPr>
              <a:t>MSU Police Department earns International Association of Campus Law Enforcement Administrators accreditation</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Box 2">
            <a:extLst>
              <a:ext uri="{FF2B5EF4-FFF2-40B4-BE49-F238E27FC236}">
                <a16:creationId xmlns:a16="http://schemas.microsoft.com/office/drawing/2014/main" id="{1D3B7ED3-A1CF-224D-A0A4-9BDD5AFD8949}"/>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a:solidFill>
                  <a:schemeClr val="bg1"/>
                </a:solidFill>
                <a:latin typeface="Source Sans Pro SemiBold"/>
                <a:ea typeface="Source Sans Pro SemiBold"/>
                <a:cs typeface="Calibri"/>
              </a:rPr>
              <a:t>News</a:t>
            </a:r>
          </a:p>
        </p:txBody>
      </p:sp>
      <p:pic>
        <p:nvPicPr>
          <p:cNvPr id="4" name="Picture 3">
            <a:extLst>
              <a:ext uri="{FF2B5EF4-FFF2-40B4-BE49-F238E27FC236}">
                <a16:creationId xmlns:a16="http://schemas.microsoft.com/office/drawing/2014/main" id="{4BA306F7-E55A-EE6C-1EDF-790DEC5CCE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9" name="Picture 8">
            <a:extLst>
              <a:ext uri="{FF2B5EF4-FFF2-40B4-BE49-F238E27FC236}">
                <a16:creationId xmlns:a16="http://schemas.microsoft.com/office/drawing/2014/main" id="{C7214C0F-3143-F0BD-CC8E-AA689C811BC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5" y="4658666"/>
            <a:ext cx="1261356" cy="316624"/>
          </a:xfrm>
          <a:prstGeom prst="rect">
            <a:avLst/>
          </a:prstGeom>
        </p:spPr>
      </p:pic>
      <p:pic>
        <p:nvPicPr>
          <p:cNvPr id="10" name="Picture 9">
            <a:extLst>
              <a:ext uri="{FF2B5EF4-FFF2-40B4-BE49-F238E27FC236}">
                <a16:creationId xmlns:a16="http://schemas.microsoft.com/office/drawing/2014/main" id="{A6671856-0588-9D9F-FDFB-69E19754811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689388"/>
            <a:ext cx="57892" cy="2331192"/>
          </a:xfrm>
          <a:prstGeom prst="rect">
            <a:avLst/>
          </a:prstGeom>
        </p:spPr>
      </p:pic>
    </p:spTree>
    <p:extLst>
      <p:ext uri="{BB962C8B-B14F-4D97-AF65-F5344CB8AC3E}">
        <p14:creationId xmlns:p14="http://schemas.microsoft.com/office/powerpoint/2010/main" val="3794355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BAAC5-FFF6-20E6-36AE-A041CC8D9F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Year of the Bobcat</a:t>
            </a:r>
          </a:p>
        </p:txBody>
      </p:sp>
      <p:pic>
        <p:nvPicPr>
          <p:cNvPr id="5" name="Picture 4" descr="Graphic with &quot;The Year of the Bobcat&quot; with the Bobcat athletics logo">
            <a:extLst>
              <a:ext uri="{FF2B5EF4-FFF2-40B4-BE49-F238E27FC236}">
                <a16:creationId xmlns:a16="http://schemas.microsoft.com/office/drawing/2014/main" id="{BF3A1158-3E0C-5874-F3A5-877D54450408}"/>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39525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030B17-A8D8-43E4-1353-7BCB1D7D830C}"/>
              </a:ext>
            </a:extLst>
          </p:cNvPr>
          <p:cNvSpPr txBox="1">
            <a:spLocks noGrp="1"/>
          </p:cNvSpPr>
          <p:nvPr>
            <p:ph type="title" idx="4294967295"/>
          </p:nvPr>
        </p:nvSpPr>
        <p:spPr>
          <a:xfrm>
            <a:off x="838200" y="186395"/>
            <a:ext cx="10995377" cy="1512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132654"/>
                </a:solidFill>
                <a:effectLst/>
                <a:uLnTx/>
                <a:uFillTx/>
                <a:latin typeface="Source Sans Pro Semibold"/>
                <a:ea typeface="Source Sans Pro"/>
                <a:cs typeface="+mj-cs"/>
              </a:rPr>
              <a:t>Montana University System Headcount Enrollment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Source Sans Pro"/>
                <a:ea typeface="Source Sans Pro"/>
                <a:cs typeface="+mj-cs"/>
              </a:rPr>
              <a:t>Source: Office of the Commissioner of Higher Education, FY2010-FY2023</a:t>
            </a:r>
            <a:endParaRPr kumimoji="0" lang="en-US" sz="24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j-cs"/>
            </a:endParaRPr>
          </a:p>
        </p:txBody>
      </p:sp>
      <p:graphicFrame>
        <p:nvGraphicFramePr>
          <p:cNvPr id="4" name="Chart 3" descr="A line graph showing the headcount enrollment for 4 degree universities in the state, with MSU leading with its record enrollment in 2023. It also highlights the gradual growth of MSU becoming the largest university in Montana starting around 2012 and continuing into 2023.">
            <a:extLst>
              <a:ext uri="{FF2B5EF4-FFF2-40B4-BE49-F238E27FC236}">
                <a16:creationId xmlns:a16="http://schemas.microsoft.com/office/drawing/2014/main" id="{8D2D9CF4-BFC5-ED5F-FDFE-6BE287F0C818}"/>
              </a:ext>
            </a:extLst>
          </p:cNvPr>
          <p:cNvGraphicFramePr/>
          <p:nvPr>
            <p:extLst>
              <p:ext uri="{D42A27DB-BD31-4B8C-83A1-F6EECF244321}">
                <p14:modId xmlns:p14="http://schemas.microsoft.com/office/powerpoint/2010/main" val="1454849275"/>
              </p:ext>
            </p:extLst>
          </p:nvPr>
        </p:nvGraphicFramePr>
        <p:xfrm>
          <a:off x="838200" y="1757238"/>
          <a:ext cx="10515600" cy="4381095"/>
        </p:xfrm>
        <a:graphic>
          <a:graphicData uri="http://schemas.openxmlformats.org/drawingml/2006/chart">
            <c:chart xmlns:c="http://schemas.openxmlformats.org/drawingml/2006/chart" xmlns:r="http://schemas.openxmlformats.org/officeDocument/2006/relationships" r:id="rId3"/>
          </a:graphicData>
        </a:graphic>
      </p:graphicFrame>
      <p:sp>
        <p:nvSpPr>
          <p:cNvPr id="2" name="5-Point Star 1" descr="A star meant to highlight how MSU has reached a record high in its headcount enrollment.">
            <a:extLst>
              <a:ext uri="{FF2B5EF4-FFF2-40B4-BE49-F238E27FC236}">
                <a16:creationId xmlns:a16="http://schemas.microsoft.com/office/drawing/2014/main" id="{E1B6D4E2-CC9C-7ADC-C722-C20C01C35535}"/>
              </a:ext>
            </a:extLst>
          </p:cNvPr>
          <p:cNvSpPr/>
          <p:nvPr/>
        </p:nvSpPr>
        <p:spPr>
          <a:xfrm>
            <a:off x="10914845" y="1860764"/>
            <a:ext cx="217065" cy="217065"/>
          </a:xfrm>
          <a:prstGeom prst="star5">
            <a:avLst/>
          </a:prstGeom>
          <a:solidFill>
            <a:srgbClr val="132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3F52CDB-31C4-6448-B8B1-08FD78E149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spTree>
    <p:extLst>
      <p:ext uri="{BB962C8B-B14F-4D97-AF65-F5344CB8AC3E}">
        <p14:creationId xmlns:p14="http://schemas.microsoft.com/office/powerpoint/2010/main" val="1732588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SU men's basketball team posing for a group photo after winning the Big Sky Championship Victory.">
            <a:extLst>
              <a:ext uri="{FF2B5EF4-FFF2-40B4-BE49-F238E27FC236}">
                <a16:creationId xmlns:a16="http://schemas.microsoft.com/office/drawing/2014/main" id="{7DF15943-7A86-ABED-B153-CB68960D246F}"/>
              </a:ext>
            </a:extLst>
          </p:cNvPr>
          <p:cNvPicPr>
            <a:picLocks noChangeAspect="1"/>
          </p:cNvPicPr>
          <p:nvPr/>
        </p:nvPicPr>
        <p:blipFill>
          <a:blip r:embed="rId3"/>
          <a:stretch>
            <a:fillRect/>
          </a:stretch>
        </p:blipFill>
        <p:spPr>
          <a:xfrm>
            <a:off x="-110613" y="-67597"/>
            <a:ext cx="12403393" cy="6987662"/>
          </a:xfrm>
          <a:prstGeom prst="rect">
            <a:avLst/>
          </a:prstGeom>
        </p:spPr>
      </p:pic>
      <p:pic>
        <p:nvPicPr>
          <p:cNvPr id="3" name="Picture 2">
            <a:extLst>
              <a:ext uri="{FF2B5EF4-FFF2-40B4-BE49-F238E27FC236}">
                <a16:creationId xmlns:a16="http://schemas.microsoft.com/office/drawing/2014/main" id="{53ABE16F-5F79-9323-E997-BE797BFDE38A}"/>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64002" y="-62874"/>
            <a:ext cx="12315825" cy="7014948"/>
          </a:xfrm>
          <a:prstGeom prst="rect">
            <a:avLst/>
          </a:prstGeom>
        </p:spPr>
      </p:pic>
      <p:pic>
        <p:nvPicPr>
          <p:cNvPr id="5" name="Picture 4">
            <a:extLst>
              <a:ext uri="{FF2B5EF4-FFF2-40B4-BE49-F238E27FC236}">
                <a16:creationId xmlns:a16="http://schemas.microsoft.com/office/drawing/2014/main" id="{E3615C89-CD4D-875E-5D9C-E9A2E91F0902}"/>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36870" y="1821552"/>
            <a:ext cx="12253450" cy="5046686"/>
          </a:xfrm>
          <a:prstGeom prst="rect">
            <a:avLst/>
          </a:prstGeom>
        </p:spPr>
      </p:pic>
      <p:sp>
        <p:nvSpPr>
          <p:cNvPr id="6" name="Title 5">
            <a:extLst>
              <a:ext uri="{FF2B5EF4-FFF2-40B4-BE49-F238E27FC236}">
                <a16:creationId xmlns:a16="http://schemas.microsoft.com/office/drawing/2014/main" id="{A490485D-B92D-0960-FCEC-5068679D9242}"/>
              </a:ext>
            </a:extLst>
          </p:cNvPr>
          <p:cNvSpPr txBox="1">
            <a:spLocks noGrp="1"/>
          </p:cNvSpPr>
          <p:nvPr>
            <p:ph type="title" idx="4294967295"/>
          </p:nvPr>
        </p:nvSpPr>
        <p:spPr>
          <a:xfrm>
            <a:off x="439729" y="5124692"/>
            <a:ext cx="9247388"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Bobcats return to the NCAA Tournament with Big Sky Championship Victory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sp>
        <p:nvSpPr>
          <p:cNvPr id="7" name="TextBox 6">
            <a:extLst>
              <a:ext uri="{FF2B5EF4-FFF2-40B4-BE49-F238E27FC236}">
                <a16:creationId xmlns:a16="http://schemas.microsoft.com/office/drawing/2014/main" id="{1BD5D142-86C8-3B9A-3EE2-3576581D5978}"/>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Sports</a:t>
            </a:r>
          </a:p>
        </p:txBody>
      </p:sp>
      <p:pic>
        <p:nvPicPr>
          <p:cNvPr id="9" name="Picture 8">
            <a:extLst>
              <a:ext uri="{FF2B5EF4-FFF2-40B4-BE49-F238E27FC236}">
                <a16:creationId xmlns:a16="http://schemas.microsoft.com/office/drawing/2014/main" id="{86C4008B-617A-9BA7-3CF7-A4FE13D5A6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10" name="Picture 9">
            <a:extLst>
              <a:ext uri="{FF2B5EF4-FFF2-40B4-BE49-F238E27FC236}">
                <a16:creationId xmlns:a16="http://schemas.microsoft.com/office/drawing/2014/main" id="{6DC9B59D-984D-C03F-5A53-597907B0E0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496" y="4794368"/>
            <a:ext cx="1261356" cy="316624"/>
          </a:xfrm>
          <a:prstGeom prst="rect">
            <a:avLst/>
          </a:prstGeom>
        </p:spPr>
      </p:pic>
      <p:pic>
        <p:nvPicPr>
          <p:cNvPr id="12" name="Picture 11">
            <a:extLst>
              <a:ext uri="{FF2B5EF4-FFF2-40B4-BE49-F238E27FC236}">
                <a16:creationId xmlns:a16="http://schemas.microsoft.com/office/drawing/2014/main" id="{AFDAE8E8-5089-071A-3D49-32CE7E93B4B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753676"/>
            <a:ext cx="57892" cy="2321296"/>
          </a:xfrm>
          <a:prstGeom prst="rect">
            <a:avLst/>
          </a:prstGeom>
        </p:spPr>
      </p:pic>
    </p:spTree>
    <p:extLst>
      <p:ext uri="{BB962C8B-B14F-4D97-AF65-F5344CB8AC3E}">
        <p14:creationId xmlns:p14="http://schemas.microsoft.com/office/powerpoint/2010/main" val="448566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tt Logie">
            <a:extLst>
              <a:ext uri="{FF2B5EF4-FFF2-40B4-BE49-F238E27FC236}">
                <a16:creationId xmlns:a16="http://schemas.microsoft.com/office/drawing/2014/main" id="{FC457EB5-BB7A-3EF1-C7C0-27ABAE7DAFBF}"/>
              </a:ext>
            </a:extLst>
          </p:cNvPr>
          <p:cNvPicPr>
            <a:picLocks noChangeAspect="1"/>
          </p:cNvPicPr>
          <p:nvPr/>
        </p:nvPicPr>
        <p:blipFill>
          <a:blip r:embed="rId3"/>
          <a:stretch>
            <a:fillRect/>
          </a:stretch>
        </p:blipFill>
        <p:spPr>
          <a:xfrm>
            <a:off x="-85107" y="-4577"/>
            <a:ext cx="12362212" cy="6886946"/>
          </a:xfrm>
          <a:prstGeom prst="rect">
            <a:avLst/>
          </a:prstGeom>
        </p:spPr>
      </p:pic>
      <p:pic>
        <p:nvPicPr>
          <p:cNvPr id="8" name="Picture 7">
            <a:extLst>
              <a:ext uri="{FF2B5EF4-FFF2-40B4-BE49-F238E27FC236}">
                <a16:creationId xmlns:a16="http://schemas.microsoft.com/office/drawing/2014/main" id="{53E95406-F0D4-CB35-1C89-A5DA454E5A8C}"/>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234792" y="-9227"/>
            <a:ext cx="12510326" cy="6864185"/>
          </a:xfrm>
          <a:prstGeom prst="rect">
            <a:avLst/>
          </a:prstGeom>
        </p:spPr>
      </p:pic>
      <p:sp>
        <p:nvSpPr>
          <p:cNvPr id="12" name="Title 11">
            <a:extLst>
              <a:ext uri="{FF2B5EF4-FFF2-40B4-BE49-F238E27FC236}">
                <a16:creationId xmlns:a16="http://schemas.microsoft.com/office/drawing/2014/main" id="{F9937B70-BDB6-4CC7-E57D-E8A857DB5213}"/>
              </a:ext>
            </a:extLst>
          </p:cNvPr>
          <p:cNvSpPr txBox="1">
            <a:spLocks noGrp="1"/>
          </p:cNvSpPr>
          <p:nvPr>
            <p:ph type="title" idx="4294967295"/>
          </p:nvPr>
        </p:nvSpPr>
        <p:spPr>
          <a:xfrm>
            <a:off x="439729" y="5124692"/>
            <a:ext cx="9247388"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Matt </a:t>
            </a:r>
            <a:r>
              <a:rPr kumimoji="0" lang="en-US" sz="3600" b="0" i="0" u="none" strike="noStrike" kern="1200" cap="none" spc="0" normalizeH="0" baseline="0" noProof="0" dirty="0" err="1">
                <a:ln>
                  <a:noFill/>
                </a:ln>
                <a:solidFill>
                  <a:schemeClr val="bg1"/>
                </a:solidFill>
                <a:effectLst/>
                <a:uLnTx/>
                <a:uFillTx/>
                <a:latin typeface="Source Sans Pro SemiBold"/>
                <a:ea typeface="Source Sans Pro SemiBold"/>
                <a:cs typeface="+mn-cs"/>
              </a:rPr>
              <a:t>Logie</a:t>
            </a: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 Named Montana State Men's </a:t>
            </a:r>
            <a:r>
              <a:rPr kumimoji="0" lang="en-US" sz="3600" b="0" i="0" u="none" strike="noStrike" kern="1200" cap="none" spc="0" normalizeH="0" baseline="0" noProof="0" dirty="0">
                <a:ln>
                  <a:noFill/>
                </a:ln>
                <a:solidFill>
                  <a:schemeClr val="bg1"/>
                </a:solidFill>
                <a:effectLst/>
                <a:uLnTx/>
                <a:uFillTx/>
                <a:latin typeface="Source Sans Pro SemiBold"/>
                <a:ea typeface="+mn-lt"/>
                <a:cs typeface="+mn-lt"/>
              </a:rPr>
              <a:t>Head</a:t>
            </a:r>
            <a:r>
              <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rPr>
              <a:t> Basketball Coach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pic>
        <p:nvPicPr>
          <p:cNvPr id="2" name="Picture 1">
            <a:extLst>
              <a:ext uri="{FF2B5EF4-FFF2-40B4-BE49-F238E27FC236}">
                <a16:creationId xmlns:a16="http://schemas.microsoft.com/office/drawing/2014/main" id="{3FDC237E-CFEF-75D2-FF3B-9568BB6D7DB7}"/>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31936" y="-832070"/>
            <a:ext cx="12255500" cy="4794540"/>
          </a:xfrm>
          <a:prstGeom prst="rect">
            <a:avLst/>
          </a:prstGeom>
        </p:spPr>
      </p:pic>
      <p:sp>
        <p:nvSpPr>
          <p:cNvPr id="3" name="TextBox 2">
            <a:extLst>
              <a:ext uri="{FF2B5EF4-FFF2-40B4-BE49-F238E27FC236}">
                <a16:creationId xmlns:a16="http://schemas.microsoft.com/office/drawing/2014/main" id="{E4C2F5D0-6DDB-5941-77FB-64C825898A83}"/>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Sports</a:t>
            </a:r>
          </a:p>
        </p:txBody>
      </p:sp>
      <p:pic>
        <p:nvPicPr>
          <p:cNvPr id="4" name="Picture 3">
            <a:extLst>
              <a:ext uri="{FF2B5EF4-FFF2-40B4-BE49-F238E27FC236}">
                <a16:creationId xmlns:a16="http://schemas.microsoft.com/office/drawing/2014/main" id="{25DA9689-AFD7-7D01-2961-AD582E0EF3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7" name="Picture 6">
            <a:extLst>
              <a:ext uri="{FF2B5EF4-FFF2-40B4-BE49-F238E27FC236}">
                <a16:creationId xmlns:a16="http://schemas.microsoft.com/office/drawing/2014/main" id="{22EB6C0E-A7EF-FC41-A4DB-41F22038E41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496" y="4794368"/>
            <a:ext cx="1261356" cy="316624"/>
          </a:xfrm>
          <a:prstGeom prst="rect">
            <a:avLst/>
          </a:prstGeom>
        </p:spPr>
      </p:pic>
      <p:pic>
        <p:nvPicPr>
          <p:cNvPr id="10" name="Picture 9">
            <a:extLst>
              <a:ext uri="{FF2B5EF4-FFF2-40B4-BE49-F238E27FC236}">
                <a16:creationId xmlns:a16="http://schemas.microsoft.com/office/drawing/2014/main" id="{153A8558-E06A-D3DB-39CA-D4B86966B9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753676"/>
            <a:ext cx="57892" cy="2321296"/>
          </a:xfrm>
          <a:prstGeom prst="rect">
            <a:avLst/>
          </a:prstGeom>
        </p:spPr>
      </p:pic>
    </p:spTree>
    <p:extLst>
      <p:ext uri="{BB962C8B-B14F-4D97-AF65-F5344CB8AC3E}">
        <p14:creationId xmlns:p14="http://schemas.microsoft.com/office/powerpoint/2010/main" val="391071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ncan Hamilton running">
            <a:extLst>
              <a:ext uri="{FF2B5EF4-FFF2-40B4-BE49-F238E27FC236}">
                <a16:creationId xmlns:a16="http://schemas.microsoft.com/office/drawing/2014/main" id="{04519C0E-DCE2-D11F-4B17-ECC6ED7E23A6}"/>
              </a:ext>
            </a:extLst>
          </p:cNvPr>
          <p:cNvPicPr>
            <a:picLocks noChangeAspect="1"/>
          </p:cNvPicPr>
          <p:nvPr/>
        </p:nvPicPr>
        <p:blipFill>
          <a:blip r:embed="rId3"/>
          <a:stretch>
            <a:fillRect/>
          </a:stretch>
        </p:blipFill>
        <p:spPr>
          <a:xfrm>
            <a:off x="-3672" y="4246"/>
            <a:ext cx="12199344" cy="6904592"/>
          </a:xfrm>
          <a:prstGeom prst="rect">
            <a:avLst/>
          </a:prstGeom>
        </p:spPr>
      </p:pic>
      <p:pic>
        <p:nvPicPr>
          <p:cNvPr id="4" name="Picture 3">
            <a:extLst>
              <a:ext uri="{FF2B5EF4-FFF2-40B4-BE49-F238E27FC236}">
                <a16:creationId xmlns:a16="http://schemas.microsoft.com/office/drawing/2014/main" id="{72CD3EA3-E366-9C18-84E1-8D74FC6C67AF}"/>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234792" y="-9227"/>
            <a:ext cx="12510326" cy="6864185"/>
          </a:xfrm>
          <a:prstGeom prst="rect">
            <a:avLst/>
          </a:prstGeom>
        </p:spPr>
      </p:pic>
      <p:sp>
        <p:nvSpPr>
          <p:cNvPr id="8" name="Title 7">
            <a:extLst>
              <a:ext uri="{FF2B5EF4-FFF2-40B4-BE49-F238E27FC236}">
                <a16:creationId xmlns:a16="http://schemas.microsoft.com/office/drawing/2014/main" id="{B67EABD9-F376-9469-8530-45DAEC649A23}"/>
              </a:ext>
            </a:extLst>
          </p:cNvPr>
          <p:cNvSpPr txBox="1">
            <a:spLocks noGrp="1"/>
          </p:cNvSpPr>
          <p:nvPr>
            <p:ph type="title" idx="4294967295"/>
          </p:nvPr>
        </p:nvSpPr>
        <p:spPr>
          <a:xfrm>
            <a:off x="439729" y="5124692"/>
            <a:ext cx="10734666"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a:ea typeface="+mn-lt"/>
                <a:cs typeface="+mn-lt"/>
              </a:rPr>
              <a:t>Duncan Hamilton named to 2023 Bowerman Watch List for outstanding NCAA track and field athletes</a:t>
            </a: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Source Sans Pro SemiBold"/>
              <a:ea typeface="Source Sans Pro SemiBold"/>
              <a:cs typeface="Calibri"/>
            </a:endParaRPr>
          </a:p>
        </p:txBody>
      </p:sp>
      <p:sp>
        <p:nvSpPr>
          <p:cNvPr id="3" name="TextBox 2">
            <a:extLst>
              <a:ext uri="{FF2B5EF4-FFF2-40B4-BE49-F238E27FC236}">
                <a16:creationId xmlns:a16="http://schemas.microsoft.com/office/drawing/2014/main" id="{1D2DFB39-FB82-A582-B43E-8FD8EF7783FE}"/>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Sports</a:t>
            </a:r>
          </a:p>
        </p:txBody>
      </p:sp>
      <p:pic>
        <p:nvPicPr>
          <p:cNvPr id="5" name="Picture 4">
            <a:extLst>
              <a:ext uri="{FF2B5EF4-FFF2-40B4-BE49-F238E27FC236}">
                <a16:creationId xmlns:a16="http://schemas.microsoft.com/office/drawing/2014/main" id="{CCA23DAD-5EB2-16DE-D5F3-FEEC2F98880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9" name="Picture 8">
            <a:extLst>
              <a:ext uri="{FF2B5EF4-FFF2-40B4-BE49-F238E27FC236}">
                <a16:creationId xmlns:a16="http://schemas.microsoft.com/office/drawing/2014/main" id="{BF460D04-15E3-BEA1-DF9C-F9C6DC44EE9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496" y="4794368"/>
            <a:ext cx="1261356" cy="316624"/>
          </a:xfrm>
          <a:prstGeom prst="rect">
            <a:avLst/>
          </a:prstGeom>
        </p:spPr>
      </p:pic>
      <p:pic>
        <p:nvPicPr>
          <p:cNvPr id="12" name="Picture 11">
            <a:extLst>
              <a:ext uri="{FF2B5EF4-FFF2-40B4-BE49-F238E27FC236}">
                <a16:creationId xmlns:a16="http://schemas.microsoft.com/office/drawing/2014/main" id="{4D6FA888-F94D-648D-D037-B584BAB2D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753676"/>
            <a:ext cx="57892" cy="2321296"/>
          </a:xfrm>
          <a:prstGeom prst="rect">
            <a:avLst/>
          </a:prstGeom>
        </p:spPr>
      </p:pic>
    </p:spTree>
    <p:extLst>
      <p:ext uri="{BB962C8B-B14F-4D97-AF65-F5344CB8AC3E}">
        <p14:creationId xmlns:p14="http://schemas.microsoft.com/office/powerpoint/2010/main" val="1366898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ntana State hosts Portland State for an NCAA Big Sky Conference volleyball match">
            <a:extLst>
              <a:ext uri="{FF2B5EF4-FFF2-40B4-BE49-F238E27FC236}">
                <a16:creationId xmlns:a16="http://schemas.microsoft.com/office/drawing/2014/main" id="{04519C0E-DCE2-D11F-4B17-ECC6ED7E23A6}"/>
              </a:ext>
            </a:extLst>
          </p:cNvPr>
          <p:cNvPicPr>
            <a:picLocks noChangeAspect="1"/>
          </p:cNvPicPr>
          <p:nvPr/>
        </p:nvPicPr>
        <p:blipFill>
          <a:blip r:embed="rId3"/>
          <a:srcRect/>
          <a:stretch/>
        </p:blipFill>
        <p:spPr>
          <a:xfrm>
            <a:off x="-81418" y="-61988"/>
            <a:ext cx="12354835" cy="6949595"/>
          </a:xfrm>
          <a:prstGeom prst="rect">
            <a:avLst/>
          </a:prstGeom>
        </p:spPr>
      </p:pic>
      <p:pic>
        <p:nvPicPr>
          <p:cNvPr id="4" name="Picture 3">
            <a:extLst>
              <a:ext uri="{FF2B5EF4-FFF2-40B4-BE49-F238E27FC236}">
                <a16:creationId xmlns:a16="http://schemas.microsoft.com/office/drawing/2014/main" id="{72CD3EA3-E366-9C18-84E1-8D74FC6C67AF}"/>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159163" y="1422399"/>
            <a:ext cx="12510326" cy="5491617"/>
          </a:xfrm>
          <a:prstGeom prst="rect">
            <a:avLst/>
          </a:prstGeom>
        </p:spPr>
      </p:pic>
      <p:sp>
        <p:nvSpPr>
          <p:cNvPr id="8" name="Title 7">
            <a:extLst>
              <a:ext uri="{FF2B5EF4-FFF2-40B4-BE49-F238E27FC236}">
                <a16:creationId xmlns:a16="http://schemas.microsoft.com/office/drawing/2014/main" id="{B67EABD9-F376-9469-8530-45DAEC649A23}"/>
              </a:ext>
            </a:extLst>
          </p:cNvPr>
          <p:cNvSpPr txBox="1">
            <a:spLocks noGrp="1"/>
          </p:cNvSpPr>
          <p:nvPr>
            <p:ph type="title" idx="4294967295"/>
          </p:nvPr>
        </p:nvSpPr>
        <p:spPr>
          <a:xfrm>
            <a:off x="439729" y="5124692"/>
            <a:ext cx="1073466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ource Sans Pro Semibold" panose="020B0503030403020204" pitchFamily="34" charset="0"/>
                <a:ea typeface="+mn-ea"/>
                <a:cs typeface="+mn-cs"/>
              </a:rPr>
              <a:t>MSU Women’s volleyball team plays for its first ever Big Sky Conference title</a:t>
            </a:r>
            <a:endParaRPr kumimoji="0" lang="en-US" sz="3600" b="1" i="0" u="none" strike="noStrike" kern="1200" cap="none" spc="0" normalizeH="0" baseline="0" noProof="0" dirty="0">
              <a:ln>
                <a:noFill/>
              </a:ln>
              <a:solidFill>
                <a:schemeClr val="bg1"/>
              </a:solidFill>
              <a:effectLst/>
              <a:uLnTx/>
              <a:uFillTx/>
              <a:latin typeface="Source Sans Pro Semibold" panose="020B0503030403020204" pitchFamily="34" charset="0"/>
              <a:ea typeface="Source Sans Pro Semibold"/>
              <a:cs typeface="Calibri"/>
            </a:endParaRPr>
          </a:p>
        </p:txBody>
      </p:sp>
      <p:pic>
        <p:nvPicPr>
          <p:cNvPr id="10" name="Picture 9">
            <a:extLst>
              <a:ext uri="{FF2B5EF4-FFF2-40B4-BE49-F238E27FC236}">
                <a16:creationId xmlns:a16="http://schemas.microsoft.com/office/drawing/2014/main" id="{D8BD1CED-254F-CFA1-412B-93EC575B390B}"/>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rot="10800000">
            <a:off x="-159164" y="-832070"/>
            <a:ext cx="12510326" cy="4794540"/>
          </a:xfrm>
          <a:prstGeom prst="rect">
            <a:avLst/>
          </a:prstGeom>
        </p:spPr>
      </p:pic>
      <p:sp>
        <p:nvSpPr>
          <p:cNvPr id="3" name="TextBox 2">
            <a:extLst>
              <a:ext uri="{FF2B5EF4-FFF2-40B4-BE49-F238E27FC236}">
                <a16:creationId xmlns:a16="http://schemas.microsoft.com/office/drawing/2014/main" id="{1D2DFB39-FB82-A582-B43E-8FD8EF7783FE}"/>
              </a:ext>
            </a:extLst>
          </p:cNvPr>
          <p:cNvSpPr txBox="1"/>
          <p:nvPr/>
        </p:nvSpPr>
        <p:spPr>
          <a:xfrm>
            <a:off x="8453019" y="159401"/>
            <a:ext cx="3475183" cy="369332"/>
          </a:xfrm>
          <a:prstGeom prst="rect">
            <a:avLst/>
          </a:prstGeom>
          <a:noFill/>
        </p:spPr>
        <p:txBody>
          <a:bodyPr wrap="square" lIns="91440" tIns="45720" rIns="91440" bIns="45720" rtlCol="0" anchor="t">
            <a:spAutoFit/>
          </a:bodyPr>
          <a:lstStyle/>
          <a:p>
            <a:pPr algn="r"/>
            <a:r>
              <a:rPr lang="en-US" dirty="0">
                <a:solidFill>
                  <a:schemeClr val="bg1"/>
                </a:solidFill>
                <a:latin typeface="Source Sans Pro SemiBold"/>
                <a:ea typeface="Source Sans Pro SemiBold"/>
                <a:cs typeface="Calibri"/>
              </a:rPr>
              <a:t>Sports</a:t>
            </a:r>
          </a:p>
        </p:txBody>
      </p:sp>
      <p:pic>
        <p:nvPicPr>
          <p:cNvPr id="5" name="Picture 4">
            <a:extLst>
              <a:ext uri="{FF2B5EF4-FFF2-40B4-BE49-F238E27FC236}">
                <a16:creationId xmlns:a16="http://schemas.microsoft.com/office/drawing/2014/main" id="{CCA23DAD-5EB2-16DE-D5F3-FEEC2F98880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17169" y="1843"/>
            <a:ext cx="38100" cy="689078"/>
          </a:xfrm>
          <a:prstGeom prst="rect">
            <a:avLst/>
          </a:prstGeom>
        </p:spPr>
      </p:pic>
      <p:pic>
        <p:nvPicPr>
          <p:cNvPr id="9" name="Picture 8">
            <a:extLst>
              <a:ext uri="{FF2B5EF4-FFF2-40B4-BE49-F238E27FC236}">
                <a16:creationId xmlns:a16="http://schemas.microsoft.com/office/drawing/2014/main" id="{BF460D04-15E3-BEA1-DF9C-F9C6DC44EE9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496" y="4794368"/>
            <a:ext cx="1261356" cy="316624"/>
          </a:xfrm>
          <a:prstGeom prst="rect">
            <a:avLst/>
          </a:prstGeom>
        </p:spPr>
      </p:pic>
      <p:pic>
        <p:nvPicPr>
          <p:cNvPr id="12" name="Picture 11">
            <a:extLst>
              <a:ext uri="{FF2B5EF4-FFF2-40B4-BE49-F238E27FC236}">
                <a16:creationId xmlns:a16="http://schemas.microsoft.com/office/drawing/2014/main" id="{4D6FA888-F94D-648D-D037-B584BAB2D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216" y="4753676"/>
            <a:ext cx="57892" cy="2321296"/>
          </a:xfrm>
          <a:prstGeom prst="rect">
            <a:avLst/>
          </a:prstGeom>
        </p:spPr>
      </p:pic>
    </p:spTree>
    <p:extLst>
      <p:ext uri="{BB962C8B-B14F-4D97-AF65-F5344CB8AC3E}">
        <p14:creationId xmlns:p14="http://schemas.microsoft.com/office/powerpoint/2010/main" val="3505497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1244-A466-D78D-EB70-FF855AA5907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 photo</a:t>
            </a:r>
          </a:p>
        </p:txBody>
      </p:sp>
      <p:pic>
        <p:nvPicPr>
          <p:cNvPr id="4" name="Content Placeholder 3" descr="Photo of the 2023 M photo taken with college freshman annually">
            <a:extLst>
              <a:ext uri="{FF2B5EF4-FFF2-40B4-BE49-F238E27FC236}">
                <a16:creationId xmlns:a16="http://schemas.microsoft.com/office/drawing/2014/main" id="{CF6D52DA-1BDD-DDCA-75D5-08F5E7FD9E63}"/>
              </a:ext>
            </a:extLst>
          </p:cNvPr>
          <p:cNvPicPr>
            <a:picLocks noGrp="1" noChangeAspect="1"/>
          </p:cNvPicPr>
          <p:nvPr>
            <p:ph idx="1"/>
          </p:nvPr>
        </p:nvPicPr>
        <p:blipFill>
          <a:blip r:embed="rId3"/>
          <a:srcRect/>
          <a:stretch/>
        </p:blipFill>
        <p:spPr>
          <a:xfrm>
            <a:off x="-3894" y="4742"/>
            <a:ext cx="12210618" cy="6855986"/>
          </a:xfrm>
        </p:spPr>
      </p:pic>
      <p:pic>
        <p:nvPicPr>
          <p:cNvPr id="7" name="Picture 6">
            <a:extLst>
              <a:ext uri="{FF2B5EF4-FFF2-40B4-BE49-F238E27FC236}">
                <a16:creationId xmlns:a16="http://schemas.microsoft.com/office/drawing/2014/main" id="{6E3C46C7-9CE3-724F-88C1-13FC4DD3CA55}"/>
              </a:ext>
              <a:ext uri="{C183D7F6-B498-43B3-948B-1728B52AA6E4}">
                <adec:decorative xmlns:adec="http://schemas.microsoft.com/office/drawing/2017/decorative" val="1"/>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7622" y="5150224"/>
            <a:ext cx="12199622" cy="1710504"/>
          </a:xfrm>
          <a:prstGeom prst="rect">
            <a:avLst/>
          </a:prstGeom>
        </p:spPr>
      </p:pic>
      <p:pic>
        <p:nvPicPr>
          <p:cNvPr id="6" name="Picture 5">
            <a:extLst>
              <a:ext uri="{FF2B5EF4-FFF2-40B4-BE49-F238E27FC236}">
                <a16:creationId xmlns:a16="http://schemas.microsoft.com/office/drawing/2014/main" id="{CE143606-26F1-0981-A37D-B9C1E3D62521}"/>
              </a:ext>
              <a:ext uri="{C183D7F6-B498-43B3-948B-1728B52AA6E4}">
                <adec:decorative xmlns:adec="http://schemas.microsoft.com/office/drawing/2017/decorative" val="1"/>
              </a:ext>
            </a:extLst>
          </p:cNvPr>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colorTemperature colorTemp="7298"/>
                    </a14:imgEffect>
                    <a14:imgEffect>
                      <a14:saturation sat="106000"/>
                    </a14:imgEffect>
                    <a14:imgEffect>
                      <a14:brightnessContrast bright="-72000"/>
                    </a14:imgEffect>
                  </a14:imgLayer>
                </a14:imgProps>
              </a:ext>
            </a:extLst>
          </a:blip>
          <a:srcRect/>
          <a:stretch/>
        </p:blipFill>
        <p:spPr>
          <a:xfrm>
            <a:off x="2114" y="905"/>
            <a:ext cx="12217878" cy="4177395"/>
          </a:xfrm>
          <a:prstGeom prst="rect">
            <a:avLst/>
          </a:prstGeom>
          <a:ln>
            <a:noFill/>
          </a:ln>
        </p:spPr>
      </p:pic>
    </p:spTree>
    <p:extLst>
      <p:ext uri="{BB962C8B-B14F-4D97-AF65-F5344CB8AC3E}">
        <p14:creationId xmlns:p14="http://schemas.microsoft.com/office/powerpoint/2010/main" val="3813119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D18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3B054F-4FF3-80A5-4939-78B54B005C7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End slide</a:t>
            </a:r>
          </a:p>
        </p:txBody>
      </p:sp>
      <p:sp>
        <p:nvSpPr>
          <p:cNvPr id="2" name="Rectangle 1">
            <a:extLst>
              <a:ext uri="{FF2B5EF4-FFF2-40B4-BE49-F238E27FC236}">
                <a16:creationId xmlns:a16="http://schemas.microsoft.com/office/drawing/2014/main" id="{B00F3A72-12F0-CA47-95AF-75B14B5BE54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132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ontana State University - Mountains and Minds">
            <a:extLst>
              <a:ext uri="{FF2B5EF4-FFF2-40B4-BE49-F238E27FC236}">
                <a16:creationId xmlns:a16="http://schemas.microsoft.com/office/drawing/2014/main" id="{59E3A4AD-F566-704A-B3A3-08B139A83F25}"/>
              </a:ext>
            </a:extLst>
          </p:cNvPr>
          <p:cNvPicPr>
            <a:picLocks noChangeAspect="1"/>
          </p:cNvPicPr>
          <p:nvPr/>
        </p:nvPicPr>
        <p:blipFill>
          <a:blip r:embed="rId3"/>
          <a:stretch>
            <a:fillRect/>
          </a:stretch>
        </p:blipFill>
        <p:spPr>
          <a:xfrm>
            <a:off x="4806950" y="2355850"/>
            <a:ext cx="2578100" cy="2146300"/>
          </a:xfrm>
          <a:prstGeom prst="rect">
            <a:avLst/>
          </a:prstGeom>
        </p:spPr>
      </p:pic>
    </p:spTree>
    <p:extLst>
      <p:ext uri="{BB962C8B-B14F-4D97-AF65-F5344CB8AC3E}">
        <p14:creationId xmlns:p14="http://schemas.microsoft.com/office/powerpoint/2010/main" val="35733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030B17-A8D8-43E4-1353-7BCB1D7D830C}"/>
              </a:ext>
            </a:extLst>
          </p:cNvPr>
          <p:cNvSpPr txBox="1">
            <a:spLocks noGrp="1"/>
          </p:cNvSpPr>
          <p:nvPr>
            <p:ph type="title" idx="4294967295"/>
          </p:nvPr>
        </p:nvSpPr>
        <p:spPr>
          <a:xfrm>
            <a:off x="838200" y="186395"/>
            <a:ext cx="10515600" cy="1505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132654"/>
                </a:solidFill>
                <a:effectLst/>
                <a:uLnTx/>
                <a:uFillTx/>
                <a:latin typeface="Source Sans Pro Semibold"/>
                <a:ea typeface="Source Sans Pro"/>
                <a:cs typeface="+mj-cs"/>
              </a:rPr>
              <a:t>Montana University System FTE Enrollment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Source Sans Pro"/>
                <a:ea typeface="Source Sans Pro"/>
                <a:cs typeface="+mj-cs"/>
              </a:rPr>
              <a:t>Source: Office of the Commissioner of Higher Education, FY2010-FY2023</a:t>
            </a:r>
            <a:endParaRPr kumimoji="0" lang="en-US" sz="24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j-cs"/>
            </a:endParaRPr>
          </a:p>
        </p:txBody>
      </p:sp>
      <p:graphicFrame>
        <p:nvGraphicFramePr>
          <p:cNvPr id="4" name="Chart 3" descr="A line graph showing the timeline of growth or decline of full time enrollment for 4 year universities in Montana. Montana State University is show to have a gradual growth in comparison to other universities.">
            <a:extLst>
              <a:ext uri="{FF2B5EF4-FFF2-40B4-BE49-F238E27FC236}">
                <a16:creationId xmlns:a16="http://schemas.microsoft.com/office/drawing/2014/main" id="{8D2D9CF4-BFC5-ED5F-FDFE-6BE287F0C818}"/>
              </a:ext>
            </a:extLst>
          </p:cNvPr>
          <p:cNvGraphicFramePr/>
          <p:nvPr>
            <p:extLst>
              <p:ext uri="{D42A27DB-BD31-4B8C-83A1-F6EECF244321}">
                <p14:modId xmlns:p14="http://schemas.microsoft.com/office/powerpoint/2010/main" val="1859942809"/>
              </p:ext>
            </p:extLst>
          </p:nvPr>
        </p:nvGraphicFramePr>
        <p:xfrm>
          <a:off x="838200" y="1757238"/>
          <a:ext cx="10515600" cy="4381095"/>
        </p:xfrm>
        <a:graphic>
          <a:graphicData uri="http://schemas.openxmlformats.org/drawingml/2006/chart">
            <c:chart xmlns:c="http://schemas.openxmlformats.org/drawingml/2006/chart" xmlns:r="http://schemas.openxmlformats.org/officeDocument/2006/relationships" r:id="rId3"/>
          </a:graphicData>
        </a:graphic>
      </p:graphicFrame>
      <p:sp>
        <p:nvSpPr>
          <p:cNvPr id="2" name="5-Point Star 1" descr="Star to highlight MSU's FTE growth compared to other universities.">
            <a:extLst>
              <a:ext uri="{FF2B5EF4-FFF2-40B4-BE49-F238E27FC236}">
                <a16:creationId xmlns:a16="http://schemas.microsoft.com/office/drawing/2014/main" id="{E1B6D4E2-CC9C-7ADC-C722-C20C01C35535}"/>
              </a:ext>
            </a:extLst>
          </p:cNvPr>
          <p:cNvSpPr/>
          <p:nvPr/>
        </p:nvSpPr>
        <p:spPr>
          <a:xfrm>
            <a:off x="11012038" y="1969636"/>
            <a:ext cx="217065" cy="217065"/>
          </a:xfrm>
          <a:prstGeom prst="star5">
            <a:avLst/>
          </a:prstGeom>
          <a:solidFill>
            <a:srgbClr val="132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3F52CDB-31C4-6448-B8B1-08FD78E149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spTree>
    <p:extLst>
      <p:ext uri="{BB962C8B-B14F-4D97-AF65-F5344CB8AC3E}">
        <p14:creationId xmlns:p14="http://schemas.microsoft.com/office/powerpoint/2010/main" val="414075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D4BC-A436-7738-1813-C50333D4E51F}"/>
              </a:ext>
            </a:extLst>
          </p:cNvPr>
          <p:cNvSpPr>
            <a:spLocks noGrp="1"/>
          </p:cNvSpPr>
          <p:nvPr>
            <p:ph type="title"/>
          </p:nvPr>
        </p:nvSpPr>
        <p:spPr/>
        <p:txBody>
          <a:bodyPr>
            <a:normAutofit/>
          </a:bodyPr>
          <a:lstStyle/>
          <a:p>
            <a:r>
              <a:rPr lang="en-US" sz="3600" b="1" dirty="0">
                <a:solidFill>
                  <a:srgbClr val="132654"/>
                </a:solidFill>
                <a:latin typeface="Source Sans Pro Semibold"/>
                <a:cs typeface="Calibri Light"/>
              </a:rPr>
              <a:t>MSU Full-Time Equivalent Enrollment 2010-2023</a:t>
            </a:r>
            <a:br>
              <a:rPr lang="en-US" sz="3600" b="1" dirty="0">
                <a:latin typeface="Source Sans Pro Semibold"/>
                <a:cs typeface="Calibri Light"/>
              </a:rPr>
            </a:br>
            <a:r>
              <a:rPr lang="en-US" sz="2400" dirty="0">
                <a:latin typeface="Source Sans Pro"/>
              </a:rPr>
              <a:t>Fall FTE has grown by 34% in the last 13 years</a:t>
            </a:r>
          </a:p>
        </p:txBody>
      </p:sp>
      <p:pic>
        <p:nvPicPr>
          <p:cNvPr id="4" name="Picture 3">
            <a:extLst>
              <a:ext uri="{FF2B5EF4-FFF2-40B4-BE49-F238E27FC236}">
                <a16:creationId xmlns:a16="http://schemas.microsoft.com/office/drawing/2014/main" id="{98014196-E464-0FDB-491E-BE9BDB71A27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graphicFrame>
        <p:nvGraphicFramePr>
          <p:cNvPr id="5" name="Chart 4" descr="MSU's Full time equivalent count for students from 2010 to 2023. In 2010 the count was 11528, 12091 in 2011, 12754 in 2012, 13302 in 2013, 13456 in 2014, 13855 in 2015, 14798 in 2016, 15124 in 2017, 15284 in 2018, 15121 in 2019, 14656 in 2020, 15013 in 2021, 15109 in 2022, and 15411 in 2023.">
            <a:extLst>
              <a:ext uri="{FF2B5EF4-FFF2-40B4-BE49-F238E27FC236}">
                <a16:creationId xmlns:a16="http://schemas.microsoft.com/office/drawing/2014/main" id="{1AC634E2-75E0-BEA8-62ED-4E90A88A50D7}"/>
              </a:ext>
            </a:extLst>
          </p:cNvPr>
          <p:cNvGraphicFramePr/>
          <p:nvPr>
            <p:extLst>
              <p:ext uri="{D42A27DB-BD31-4B8C-83A1-F6EECF244321}">
                <p14:modId xmlns:p14="http://schemas.microsoft.com/office/powerpoint/2010/main" val="2229702248"/>
              </p:ext>
            </p:extLst>
          </p:nvPr>
        </p:nvGraphicFramePr>
        <p:xfrm>
          <a:off x="402771" y="1690688"/>
          <a:ext cx="11223172" cy="44476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980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87E8B-3BF1-1BE7-B4BE-6B3DB3E5A1FB}"/>
              </a:ext>
            </a:extLst>
          </p:cNvPr>
          <p:cNvSpPr txBox="1">
            <a:spLocks noGrp="1"/>
          </p:cNvSpPr>
          <p:nvPr>
            <p:ph type="title" idx="4294967295"/>
          </p:nvPr>
        </p:nvSpPr>
        <p:spPr>
          <a:xfrm>
            <a:off x="841248" y="182880"/>
            <a:ext cx="10515600" cy="1505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132654"/>
                </a:solidFill>
                <a:effectLst/>
                <a:uLnTx/>
                <a:uFillTx/>
                <a:latin typeface="Source Sans Pro Semibold"/>
                <a:ea typeface="Source Sans Pro"/>
                <a:cs typeface="+mj-cs"/>
              </a:rPr>
              <a:t>Freshman 15 Program</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Source Sans Pro"/>
                <a:ea typeface="Source Sans Pro"/>
                <a:cs typeface="+mj-cs"/>
              </a:rPr>
              <a:t>A record 81% of freshmen and 64% of all MSU undergraduates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Source Sans Pro"/>
                <a:ea typeface="Source Sans Pro"/>
                <a:cs typeface="+mj-cs"/>
              </a:rPr>
              <a:t>enrolled in 15 or more credits this fall </a:t>
            </a:r>
            <a:endParaRPr kumimoji="0" lang="en-US" sz="1800" b="0" i="0" u="none" strike="noStrike" kern="1200" cap="none" spc="0" normalizeH="0" baseline="0" noProof="0" dirty="0">
              <a:ln>
                <a:noFill/>
              </a:ln>
              <a:solidFill>
                <a:schemeClr val="tx1"/>
              </a:solidFill>
              <a:effectLst/>
              <a:uLnTx/>
              <a:uFillTx/>
              <a:latin typeface="+mn-lt"/>
              <a:ea typeface="+mn-ea"/>
              <a:cs typeface="+mj-cs"/>
            </a:endParaRPr>
          </a:p>
        </p:txBody>
      </p:sp>
      <p:pic>
        <p:nvPicPr>
          <p:cNvPr id="4" name="Picture 3">
            <a:extLst>
              <a:ext uri="{FF2B5EF4-FFF2-40B4-BE49-F238E27FC236}">
                <a16:creationId xmlns:a16="http://schemas.microsoft.com/office/drawing/2014/main" id="{D95A13AD-33D6-728D-0625-1738877BD21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graphicFrame>
        <p:nvGraphicFramePr>
          <p:cNvPr id="5" name="Chart 4" descr="Freshman 15 bar graph showing the percentage of undergraduate students who are taking the freshman 15 program with the undergrads being divided into &quot;new undergrads&quot; and &quot;all undergrads.&quot; This is from the beginning of the freshman 15 program in 2011 to 2023. 50% of new undergrads and 46% of all undergrads were in the freshman 15 program. In 2012 58% new undergrads and 50% all under grads, in 2013 55% new undergrads and 51% all undergrads, in 2014 59% new undergrads and 53% all undergrads, in 2015 63% new undergrads and 55% all undergrads, 2016 70% new undergrads and 57% all undergrads, 2017 71% new undergrads and 58% all undergrads, 2018 71% new undergrads and 59% all undergrads, 2019 78% new undergrads and 60% all undergrads, 2020 72% new undergrads and 59% all undergrads, 2021 72% new undergrads and 57% all undergrads, 2022 76% new undergrads and 61% all undergrads, and in 2023 81% new undergrads and 64% all undergrads.">
            <a:extLst>
              <a:ext uri="{FF2B5EF4-FFF2-40B4-BE49-F238E27FC236}">
                <a16:creationId xmlns:a16="http://schemas.microsoft.com/office/drawing/2014/main" id="{39CEE740-ECF2-393F-DA18-E6373743E2AB}"/>
              </a:ext>
            </a:extLst>
          </p:cNvPr>
          <p:cNvGraphicFramePr/>
          <p:nvPr>
            <p:extLst>
              <p:ext uri="{D42A27DB-BD31-4B8C-83A1-F6EECF244321}">
                <p14:modId xmlns:p14="http://schemas.microsoft.com/office/powerpoint/2010/main" val="1125489692"/>
              </p:ext>
            </p:extLst>
          </p:nvPr>
        </p:nvGraphicFramePr>
        <p:xfrm>
          <a:off x="841347" y="1685967"/>
          <a:ext cx="10515600" cy="4619634"/>
        </p:xfrm>
        <a:graphic>
          <a:graphicData uri="http://schemas.openxmlformats.org/drawingml/2006/chart">
            <c:chart xmlns:c="http://schemas.openxmlformats.org/drawingml/2006/chart" xmlns:r="http://schemas.openxmlformats.org/officeDocument/2006/relationships" r:id="rId4"/>
          </a:graphicData>
        </a:graphic>
      </p:graphicFrame>
      <p:sp>
        <p:nvSpPr>
          <p:cNvPr id="2" name="5-Point Star 1" descr="Star highlighting the highest ">
            <a:extLst>
              <a:ext uri="{FF2B5EF4-FFF2-40B4-BE49-F238E27FC236}">
                <a16:creationId xmlns:a16="http://schemas.microsoft.com/office/drawing/2014/main" id="{E772A254-60C1-3473-309E-581D3ED0F290}"/>
              </a:ext>
            </a:extLst>
          </p:cNvPr>
          <p:cNvSpPr/>
          <p:nvPr/>
        </p:nvSpPr>
        <p:spPr>
          <a:xfrm>
            <a:off x="10566765" y="1765876"/>
            <a:ext cx="217065" cy="217065"/>
          </a:xfrm>
          <a:prstGeom prst="star5">
            <a:avLst/>
          </a:prstGeom>
          <a:solidFill>
            <a:srgbClr val="132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descr="Star to highlight MSU reaching a record high of 64% of all undergrads taking 15 credits or more">
            <a:extLst>
              <a:ext uri="{FF2B5EF4-FFF2-40B4-BE49-F238E27FC236}">
                <a16:creationId xmlns:a16="http://schemas.microsoft.com/office/drawing/2014/main" id="{E56DCFC9-49B9-EC45-0877-7CF8A5B95D7F}"/>
              </a:ext>
            </a:extLst>
          </p:cNvPr>
          <p:cNvSpPr/>
          <p:nvPr/>
        </p:nvSpPr>
        <p:spPr>
          <a:xfrm>
            <a:off x="10878191" y="2482819"/>
            <a:ext cx="217065" cy="217065"/>
          </a:xfrm>
          <a:prstGeom prst="star5">
            <a:avLst/>
          </a:prstGeom>
          <a:solidFill>
            <a:srgbClr val="132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815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MSU Graduation rates from 2010 to 2023. For Six year students, the graduation rate rose from 47.1% in 2010 to 57.4% in 2023. For Four year students the graduation rate rose from 19.8% in 2010 to 37.8% in 2023.">
            <a:extLst>
              <a:ext uri="{FF2B5EF4-FFF2-40B4-BE49-F238E27FC236}">
                <a16:creationId xmlns:a16="http://schemas.microsoft.com/office/drawing/2014/main" id="{16490829-DEC9-B2D5-EAB6-ADF0F16F567C}"/>
              </a:ext>
            </a:extLst>
          </p:cNvPr>
          <p:cNvPicPr>
            <a:picLocks noChangeAspect="1"/>
          </p:cNvPicPr>
          <p:nvPr/>
        </p:nvPicPr>
        <p:blipFill>
          <a:blip r:embed="rId3"/>
          <a:srcRect/>
          <a:stretch/>
        </p:blipFill>
        <p:spPr>
          <a:xfrm>
            <a:off x="-235788" y="-603702"/>
            <a:ext cx="13324935" cy="7500034"/>
          </a:xfrm>
          <a:prstGeom prst="rect">
            <a:avLst/>
          </a:prstGeom>
        </p:spPr>
      </p:pic>
      <p:pic>
        <p:nvPicPr>
          <p:cNvPr id="8" name="Picture 7">
            <a:extLst>
              <a:ext uri="{FF2B5EF4-FFF2-40B4-BE49-F238E27FC236}">
                <a16:creationId xmlns:a16="http://schemas.microsoft.com/office/drawing/2014/main" id="{837FA5B3-AA64-8F43-93AC-BBADF403782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sp>
        <p:nvSpPr>
          <p:cNvPr id="2" name="Title 1" hidden="1">
            <a:extLst>
              <a:ext uri="{FF2B5EF4-FFF2-40B4-BE49-F238E27FC236}">
                <a16:creationId xmlns:a16="http://schemas.microsoft.com/office/drawing/2014/main" id="{94C93A03-E9A8-41A9-AFA9-11CBA3CF5AB4}"/>
              </a:ext>
            </a:extLst>
          </p:cNvPr>
          <p:cNvSpPr>
            <a:spLocks noGrp="1"/>
          </p:cNvSpPr>
          <p:nvPr>
            <p:ph type="title"/>
          </p:nvPr>
        </p:nvSpPr>
        <p:spPr/>
        <p:txBody>
          <a:bodyPr/>
          <a:lstStyle/>
          <a:p>
            <a:r>
              <a:rPr lang="en-US"/>
              <a:t>Montana State University 2019 Enrollment</a:t>
            </a:r>
          </a:p>
        </p:txBody>
      </p:sp>
      <p:sp>
        <p:nvSpPr>
          <p:cNvPr id="3" name="TextBox 2">
            <a:extLst>
              <a:ext uri="{FF2B5EF4-FFF2-40B4-BE49-F238E27FC236}">
                <a16:creationId xmlns:a16="http://schemas.microsoft.com/office/drawing/2014/main" id="{1500DA6E-C2A0-00C3-D429-1F87720D7AC6}"/>
              </a:ext>
            </a:extLst>
          </p:cNvPr>
          <p:cNvSpPr txBox="1"/>
          <p:nvPr/>
        </p:nvSpPr>
        <p:spPr>
          <a:xfrm>
            <a:off x="495837" y="570963"/>
            <a:ext cx="84963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132654"/>
                </a:solidFill>
                <a:latin typeface="Source Sans Pro Semibold"/>
                <a:ea typeface="Source Sans Pro Semibold"/>
                <a:cs typeface="+mn-lt"/>
              </a:rPr>
              <a:t>MSU Graduation Rates 2010–2023</a:t>
            </a:r>
            <a:endParaRPr lang="en-US" sz="3600" b="1">
              <a:solidFill>
                <a:srgbClr val="132654"/>
              </a:solidFill>
              <a:latin typeface="Source Sans Pro Semibold"/>
              <a:ea typeface="Source Sans Pro Semibold"/>
            </a:endParaRPr>
          </a:p>
        </p:txBody>
      </p:sp>
    </p:spTree>
    <p:extLst>
      <p:ext uri="{BB962C8B-B14F-4D97-AF65-F5344CB8AC3E}">
        <p14:creationId xmlns:p14="http://schemas.microsoft.com/office/powerpoint/2010/main" val="241826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state of Montana with stars over Hilleman scholar recipients from 2016 to 2023.">
            <a:extLst>
              <a:ext uri="{FF2B5EF4-FFF2-40B4-BE49-F238E27FC236}">
                <a16:creationId xmlns:a16="http://schemas.microsoft.com/office/drawing/2014/main" id="{A6AA942F-E930-E457-DA73-500EB5535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6668" y="1205430"/>
            <a:ext cx="8177065" cy="4538728"/>
          </a:xfrm>
          <a:prstGeom prst="rect">
            <a:avLst/>
          </a:prstGeom>
        </p:spPr>
      </p:pic>
      <p:pic>
        <p:nvPicPr>
          <p:cNvPr id="25" name="Picture 24">
            <a:extLst>
              <a:ext uri="{FF2B5EF4-FFF2-40B4-BE49-F238E27FC236}">
                <a16:creationId xmlns:a16="http://schemas.microsoft.com/office/drawing/2014/main" id="{CEAC1DF6-0A31-DBD3-62C6-ACAF0F09F15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1881" y="6354981"/>
            <a:ext cx="1262439" cy="316624"/>
          </a:xfrm>
          <a:prstGeom prst="rect">
            <a:avLst/>
          </a:prstGeom>
        </p:spPr>
      </p:pic>
      <p:sp>
        <p:nvSpPr>
          <p:cNvPr id="2" name="Title 1">
            <a:extLst>
              <a:ext uri="{FF2B5EF4-FFF2-40B4-BE49-F238E27FC236}">
                <a16:creationId xmlns:a16="http://schemas.microsoft.com/office/drawing/2014/main" id="{3A6023E9-1616-8DE5-0A92-B1D0790E7CF2}"/>
              </a:ext>
            </a:extLst>
          </p:cNvPr>
          <p:cNvSpPr txBox="1">
            <a:spLocks noGrp="1"/>
          </p:cNvSpPr>
          <p:nvPr>
            <p:ph type="title" idx="4294967295"/>
          </p:nvPr>
        </p:nvSpPr>
        <p:spPr>
          <a:xfrm>
            <a:off x="435428" y="2598801"/>
            <a:ext cx="4136571"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32654"/>
                </a:solidFill>
                <a:effectLst/>
                <a:uLnTx/>
                <a:uFillTx/>
                <a:latin typeface="Source Sans Pro SemiBold"/>
                <a:ea typeface="Source Sans Pro SemiBold"/>
                <a:cs typeface="Calibri"/>
              </a:rPr>
              <a:t>Hilleman Scholars come from all across the state</a:t>
            </a:r>
            <a:endParaRPr kumimoji="0" lang="en-US" sz="3600" b="0" i="0" u="none" strike="noStrike" kern="1200" cap="none" spc="0" normalizeH="0" baseline="0" noProof="0" dirty="0">
              <a:ln>
                <a:noFill/>
              </a:ln>
              <a:solidFill>
                <a:srgbClr val="132654"/>
              </a:solidFill>
              <a:effectLst/>
              <a:uLnTx/>
              <a:uFillTx/>
              <a:latin typeface="Source Sans Pro SemiBold"/>
              <a:ea typeface="Source Sans Pro SemiBold"/>
              <a:cs typeface="+mn-cs"/>
            </a:endParaRPr>
          </a:p>
        </p:txBody>
      </p:sp>
    </p:spTree>
    <p:extLst>
      <p:ext uri="{BB962C8B-B14F-4D97-AF65-F5344CB8AC3E}">
        <p14:creationId xmlns:p14="http://schemas.microsoft.com/office/powerpoint/2010/main" val="1487474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A1B80212167E4CB7BEF9FBFA5891EB" ma:contentTypeVersion="18" ma:contentTypeDescription="Create a new document." ma:contentTypeScope="" ma:versionID="f5a6195e0653bee0f1a5aeb466c68a74">
  <xsd:schema xmlns:xsd="http://www.w3.org/2001/XMLSchema" xmlns:xs="http://www.w3.org/2001/XMLSchema" xmlns:p="http://schemas.microsoft.com/office/2006/metadata/properties" xmlns:ns2="e3380ef4-09d4-4340-8ccb-160c32c60401" xmlns:ns3="7eb697ea-89e6-4a08-90bb-c11f41386e51" targetNamespace="http://schemas.microsoft.com/office/2006/metadata/properties" ma:root="true" ma:fieldsID="94cd72ccc7e64b00a54f50cec898b248" ns2:_="" ns3:_="">
    <xsd:import namespace="e3380ef4-09d4-4340-8ccb-160c32c60401"/>
    <xsd:import namespace="7eb697ea-89e6-4a08-90bb-c11f41386e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AutoTags"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80ef4-09d4-4340-8ccb-160c32c60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66bcfc7-c51b-4bc8-8383-b8f609394d6e" ma:termSetId="09814cd3-568e-fe90-9814-8d621ff8fb84" ma:anchorId="fba54fb3-c3e1-fe81-a776-ca4b69148c4d" ma:open="true" ma:isKeyword="false">
      <xsd:complexType>
        <xsd:sequence>
          <xsd:element ref="pc:Terms" minOccurs="0" maxOccurs="1"/>
        </xsd:sequence>
      </xsd:complex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b697ea-89e6-4a08-90bb-c11f41386e5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11c2aba-8739-421f-ae05-1e36b8c598e7}" ma:internalName="TaxCatchAll" ma:showField="CatchAllData" ma:web="7eb697ea-89e6-4a08-90bb-c11f41386e5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b697ea-89e6-4a08-90bb-c11f41386e51" xsi:nil="true"/>
    <lcf76f155ced4ddcb4097134ff3c332f xmlns="e3380ef4-09d4-4340-8ccb-160c32c60401">
      <Terms xmlns="http://schemas.microsoft.com/office/infopath/2007/PartnerControls"/>
    </lcf76f155ced4ddcb4097134ff3c332f>
    <SharedWithUsers xmlns="7eb697ea-89e6-4a08-90bb-c11f41386e51">
      <UserInfo>
        <DisplayName>Dove, Jonathan</DisplayName>
        <AccountId>60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B507BB-2ABC-413F-B0AE-FF847FBC4113}">
  <ds:schemaRefs>
    <ds:schemaRef ds:uri="7eb697ea-89e6-4a08-90bb-c11f41386e51"/>
    <ds:schemaRef ds:uri="e3380ef4-09d4-4340-8ccb-160c32c60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D6B001-7895-49F8-86A5-39A1D8A1F9B0}">
  <ds:schemaRefs>
    <ds:schemaRef ds:uri="e3380ef4-09d4-4340-8ccb-160c32c60401"/>
    <ds:schemaRef ds:uri="http://purl.org/dc/elements/1.1/"/>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http://purl.org/dc/terms/"/>
    <ds:schemaRef ds:uri="http://schemas.microsoft.com/office/infopath/2007/PartnerControls"/>
    <ds:schemaRef ds:uri="7eb697ea-89e6-4a08-90bb-c11f41386e51"/>
  </ds:schemaRefs>
</ds:datastoreItem>
</file>

<file path=customXml/itemProps3.xml><?xml version="1.0" encoding="utf-8"?>
<ds:datastoreItem xmlns:ds="http://schemas.openxmlformats.org/officeDocument/2006/customXml" ds:itemID="{C4E731A0-B2D5-4BBE-83AD-34E20B3296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4467</TotalTime>
  <Words>3832</Words>
  <Application>Microsoft Macintosh PowerPoint</Application>
  <PresentationFormat>Widescreen</PresentationFormat>
  <Paragraphs>295</Paragraphs>
  <Slides>45</Slides>
  <Notes>41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Arial</vt:lpstr>
      <vt:lpstr>Arial,Sans-Serif</vt:lpstr>
      <vt:lpstr>Calibri</vt:lpstr>
      <vt:lpstr>Calibri Light</vt:lpstr>
      <vt:lpstr>Poppins</vt:lpstr>
      <vt:lpstr>Source Sans Pro</vt:lpstr>
      <vt:lpstr>Source Sans Pro Semibold</vt:lpstr>
      <vt:lpstr>Source Sans Pro Semibold</vt:lpstr>
      <vt:lpstr>Office Theme</vt:lpstr>
      <vt:lpstr>Office Theme</vt:lpstr>
      <vt:lpstr>Office Theme</vt:lpstr>
      <vt:lpstr>This PowerPoint is meant as a template for a general university presentation. Information has been researched and vetted by University Communications staff.   Remove, add, and edit content to fit your presentation's needs. Please keep font sizes, typefaces and logo placement consistent with the established format.  For questions or PowerPoint assistance, please contact Mike Becker (michael.becker@montana.edu) or Britney Patek (britney.patek@montana.edu).  Last updated: Nov. 27, 2023</vt:lpstr>
      <vt:lpstr>Montana State University Template</vt:lpstr>
      <vt:lpstr>MSU Student Enrollment 2010–2023 Fall headcount enrollment has increased over 25% in last 13 years</vt:lpstr>
      <vt:lpstr>Montana University System Headcount Enrollment  Source: Office of the Commissioner of Higher Education, FY2010-FY2023</vt:lpstr>
      <vt:lpstr>Montana University System FTE Enrollment  Source: Office of the Commissioner of Higher Education, FY2010-FY2023</vt:lpstr>
      <vt:lpstr>MSU Full-Time Equivalent Enrollment 2010-2023 Fall FTE has grown by 34% in the last 13 years</vt:lpstr>
      <vt:lpstr>Freshman 15 Program A record 81% of freshmen and 64% of all MSU undergraduates  enrolled in 15 or more credits this fall </vt:lpstr>
      <vt:lpstr>Montana State University 2019 Enrollment</vt:lpstr>
      <vt:lpstr>Hilleman Scholars come from all across the state</vt:lpstr>
      <vt:lpstr>Montana State announces 8th class of Hilleman Scholars </vt:lpstr>
      <vt:lpstr>Ava Graham and Madison Torrey win prestigious Goldwater scholarships </vt:lpstr>
      <vt:lpstr>Andee Baker receives Truman Scholarship, recognizing leadership, community involvement and academic achievement </vt:lpstr>
      <vt:lpstr>Suicide prevention at MSU</vt:lpstr>
      <vt:lpstr>Renovated student memorial opened Student leadership key to making the outdoor space more visible and accessible</vt:lpstr>
      <vt:lpstr>MSU annual research expenditures  hit new record of $230 million  </vt:lpstr>
      <vt:lpstr>MSU Annual Research Expenditures</vt:lpstr>
      <vt:lpstr>MSU Annual Research Expenditures - 2023</vt:lpstr>
      <vt:lpstr>Montana State plant scientist honored with regional teaching award  </vt:lpstr>
      <vt:lpstr> College of Agriculture receives public and private support to develop precision agriculture program     </vt:lpstr>
      <vt:lpstr> MSU's top college for research expenditures Research areas include infectious diseases, microbes in Yellowstone National Park, invasive plant species, soil science and water resources  </vt:lpstr>
      <vt:lpstr> Outreach projects include  Shakespeare in the Parks Music ensemble tours Remote studio and design/build projects in Montana, the U.S. and abroad   </vt:lpstr>
      <vt:lpstr> College of Arts &amp; Architecture Award Winners  </vt:lpstr>
      <vt:lpstr> Jabs is thriving Enrollment soared ~40% in the last 4 years, attracting high-quality students with outstanding employment prospects and empowering new programs  and opportunities   </vt:lpstr>
      <vt:lpstr>Jabs Students Contend Nationally  American Indigenous Business Leaders - 2nd place at national competition American Marketing Association - Top 10 chapter worldwide Entrepreneurship &amp; Innovation prizes totaling $100k+</vt:lpstr>
      <vt:lpstr>James Becker and students aid U.S. Biathlon MSU team conducts physiologic and biomechanical assessments with national team athletes in Lake Placid     </vt:lpstr>
      <vt:lpstr> Montana State University and partners receive $4.1 million for 5-year project to train counselors for work in rural Montana   </vt:lpstr>
      <vt:lpstr> Norm Asbjornson College of Engineering supports women pursuing engineering as a career  Women students: 255% increase in 15 years to 660 women students (Fall 2022)  Women faculty: 27% of total  22 tenure-track female faculty (Fall 2022)      </vt:lpstr>
      <vt:lpstr>Asbjornson College's Clem Izurieta receives  $4.47 million award for cybersecurity research       </vt:lpstr>
      <vt:lpstr> College of Letters &amp; Science Faculty  Elected to National Academies Joan Broderick, Dana Longcope, Elizabeth Shanahan and Cathy Whitlock    </vt:lpstr>
      <vt:lpstr> The College of Letters and Science is MSU's  'essential college'  The university's largest and most academically diverse college encompasses 13 departments and 7 interdisciplinary programs 100% of undergraduate students take CLS core classes in pursuit of their degrees      </vt:lpstr>
      <vt:lpstr>Montana State Nursing Direct Entry  Program guarantees admission for Montana high school graduates   </vt:lpstr>
      <vt:lpstr>Nursing receives $2.6 million to combat lack of health care providers in rural communities    </vt:lpstr>
      <vt:lpstr>MSU Mark &amp; Robyn Jones College of Nursing: State-of-the-art nursing education for Montana  </vt:lpstr>
      <vt:lpstr> Gallatin College MSU Fastest-growing college at Montana State University with enrollment up by 21%  with 22 certificates and Associate of Applied Science and Associates degrees      </vt:lpstr>
      <vt:lpstr> Unique programs include Photonics and Optics, Avionics, HVAC-R and Cybersecurity        </vt:lpstr>
      <vt:lpstr> Montana State students take international experience to Nepal for Honors College 'Great Expeditions' course         </vt:lpstr>
      <vt:lpstr>Honors College National Scholarship Recipients 2 Goldwater, 3 Fulbright, 1 Truman, 11 NSF Graduate Research Fellowships 16 finalists for Rhodes, Gates Cambridge, Marshall and Udall Scholarships    </vt:lpstr>
      <vt:lpstr>MSU Police Department earns International Association of Campus Law Enforcement Administrators accreditation</vt:lpstr>
      <vt:lpstr>Year of the Bobcat</vt:lpstr>
      <vt:lpstr>Bobcats return to the NCAA Tournament with Big Sky Championship Victory  </vt:lpstr>
      <vt:lpstr>Matt Logie Named Montana State Men's Head Basketball Coach   </vt:lpstr>
      <vt:lpstr>Duncan Hamilton named to 2023 Bowerman Watch List for outstanding NCAA track and field athletes    </vt:lpstr>
      <vt:lpstr>MSU Women’s volleyball team plays for its first ever Big Sky Conference title</vt:lpstr>
      <vt:lpstr>M photo</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Bozeman Noon Rotary</dc:title>
  <dc:creator>Becker, Michael</dc:creator>
  <cp:lastModifiedBy>Patek, Britney</cp:lastModifiedBy>
  <cp:revision>561</cp:revision>
  <dcterms:created xsi:type="dcterms:W3CDTF">2021-08-03T16:42:24Z</dcterms:created>
  <dcterms:modified xsi:type="dcterms:W3CDTF">2023-12-14T18:31:37Z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0x01010039A1B80212167E4CB7BEF9FBFA5891EB</vt:lpwstr>
  </property>
  <property fmtid="{D5CDD505-2E9C-101B-9397-08002B2CF9AE}" pid="3" name="MediaServiceImageTags">
    <vt:lpwstr/>
  </property>
</Properties>
</file>