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312" r:id="rId2"/>
    <p:sldId id="257" r:id="rId3"/>
    <p:sldId id="315" r:id="rId4"/>
    <p:sldId id="316" r:id="rId5"/>
    <p:sldId id="317" r:id="rId6"/>
    <p:sldId id="318" r:id="rId7"/>
    <p:sldId id="319" r:id="rId8"/>
    <p:sldId id="256" r:id="rId9"/>
    <p:sldId id="321" r:id="rId10"/>
    <p:sldId id="259" r:id="rId11"/>
    <p:sldId id="261" r:id="rId12"/>
    <p:sldId id="263" r:id="rId13"/>
    <p:sldId id="265" r:id="rId14"/>
    <p:sldId id="322" r:id="rId15"/>
    <p:sldId id="268" r:id="rId16"/>
    <p:sldId id="310" r:id="rId17"/>
    <p:sldId id="324" r:id="rId18"/>
    <p:sldId id="270" r:id="rId19"/>
    <p:sldId id="311" r:id="rId20"/>
    <p:sldId id="273" r:id="rId21"/>
    <p:sldId id="272" r:id="rId22"/>
    <p:sldId id="274" r:id="rId23"/>
    <p:sldId id="275" r:id="rId24"/>
    <p:sldId id="276" r:id="rId25"/>
    <p:sldId id="277" r:id="rId26"/>
    <p:sldId id="279" r:id="rId27"/>
    <p:sldId id="278" r:id="rId28"/>
    <p:sldId id="280" r:id="rId29"/>
    <p:sldId id="281" r:id="rId30"/>
    <p:sldId id="282" r:id="rId31"/>
    <p:sldId id="283" r:id="rId32"/>
    <p:sldId id="286" r:id="rId33"/>
    <p:sldId id="287" r:id="rId34"/>
    <p:sldId id="288" r:id="rId35"/>
    <p:sldId id="289" r:id="rId36"/>
    <p:sldId id="290" r:id="rId37"/>
    <p:sldId id="292" r:id="rId38"/>
    <p:sldId id="291" r:id="rId39"/>
    <p:sldId id="293" r:id="rId40"/>
    <p:sldId id="294" r:id="rId41"/>
    <p:sldId id="296" r:id="rId42"/>
    <p:sldId id="297" r:id="rId43"/>
    <p:sldId id="298" r:id="rId44"/>
    <p:sldId id="299" r:id="rId45"/>
    <p:sldId id="300" r:id="rId46"/>
    <p:sldId id="301" r:id="rId47"/>
    <p:sldId id="302" r:id="rId48"/>
    <p:sldId id="303" r:id="rId49"/>
    <p:sldId id="305" r:id="rId50"/>
    <p:sldId id="306" r:id="rId51"/>
    <p:sldId id="307" r:id="rId52"/>
    <p:sldId id="309" r:id="rId53"/>
    <p:sldId id="323"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2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7D2FA8-CF5D-4848-88B1-2F21670830E8}" v="1" dt="2022-09-27T16:04:21.7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46"/>
    <p:restoredTop sz="82710"/>
  </p:normalViewPr>
  <p:slideViewPr>
    <p:cSldViewPr snapToGrid="0" snapToObjects="1" showGuides="1">
      <p:cViewPr varScale="1">
        <p:scale>
          <a:sx n="94" d="100"/>
          <a:sy n="94" d="100"/>
        </p:scale>
        <p:origin x="624" y="2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80094B-E240-684A-8C02-AF468118D535}" type="datetimeFigureOut">
              <a:rPr lang="en-US" smtClean="0"/>
              <a:t>9/27/22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673C4-FC94-9348-8F19-35910C57796A}" type="slidenum">
              <a:rPr lang="en-US" smtClean="0"/>
              <a:t>‹#›</a:t>
            </a:fld>
            <a:endParaRPr lang="en-US"/>
          </a:p>
        </p:txBody>
      </p:sp>
    </p:spTree>
    <p:extLst>
      <p:ext uri="{BB962C8B-B14F-4D97-AF65-F5344CB8AC3E}">
        <p14:creationId xmlns:p14="http://schemas.microsoft.com/office/powerpoint/2010/main" val="4134897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changes: Excessive noise OR distraction.  Use of all tobacco products (chewing tobacco).</a:t>
            </a:r>
          </a:p>
          <a:p>
            <a:r>
              <a:rPr lang="en-US" dirty="0"/>
              <a:t>Expectations, and the ability for a student to disagree and dissent are still a right as it is with the current code.</a:t>
            </a:r>
          </a:p>
        </p:txBody>
      </p:sp>
      <p:sp>
        <p:nvSpPr>
          <p:cNvPr id="4" name="Slide Number Placeholder 3"/>
          <p:cNvSpPr>
            <a:spLocks noGrp="1"/>
          </p:cNvSpPr>
          <p:nvPr>
            <p:ph type="sldNum" sz="quarter" idx="5"/>
          </p:nvPr>
        </p:nvSpPr>
        <p:spPr/>
        <p:txBody>
          <a:bodyPr/>
          <a:lstStyle/>
          <a:p>
            <a:fld id="{3B9673C4-FC94-9348-8F19-35910C57796A}" type="slidenum">
              <a:rPr lang="en-US" smtClean="0"/>
              <a:t>16</a:t>
            </a:fld>
            <a:endParaRPr lang="en-US" dirty="0"/>
          </a:p>
        </p:txBody>
      </p:sp>
    </p:spTree>
    <p:extLst>
      <p:ext uri="{BB962C8B-B14F-4D97-AF65-F5344CB8AC3E}">
        <p14:creationId xmlns:p14="http://schemas.microsoft.com/office/powerpoint/2010/main" val="4157663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Tobacco policy clarified some</a:t>
            </a:r>
          </a:p>
          <a:p>
            <a:r>
              <a:rPr lang="en-US" dirty="0"/>
              <a:t>Ties it officially to any other policy violations</a:t>
            </a:r>
          </a:p>
          <a:p>
            <a:r>
              <a:rPr lang="en-US" dirty="0"/>
              <a:t>And Now officially refers to the medical amnesty policies</a:t>
            </a:r>
          </a:p>
        </p:txBody>
      </p:sp>
      <p:sp>
        <p:nvSpPr>
          <p:cNvPr id="4" name="Slide Number Placeholder 3"/>
          <p:cNvSpPr>
            <a:spLocks noGrp="1"/>
          </p:cNvSpPr>
          <p:nvPr>
            <p:ph type="sldNum" sz="quarter" idx="5"/>
          </p:nvPr>
        </p:nvSpPr>
        <p:spPr/>
        <p:txBody>
          <a:bodyPr/>
          <a:lstStyle/>
          <a:p>
            <a:fld id="{3B9673C4-FC94-9348-8F19-35910C57796A}" type="slidenum">
              <a:rPr lang="en-US" smtClean="0"/>
              <a:t>27</a:t>
            </a:fld>
            <a:endParaRPr lang="en-US" dirty="0"/>
          </a:p>
        </p:txBody>
      </p:sp>
    </p:spTree>
    <p:extLst>
      <p:ext uri="{BB962C8B-B14F-4D97-AF65-F5344CB8AC3E}">
        <p14:creationId xmlns:p14="http://schemas.microsoft.com/office/powerpoint/2010/main" val="3635414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 and 2/B were omitted as they are identical.</a:t>
            </a:r>
          </a:p>
          <a:p>
            <a:r>
              <a:rPr lang="en-US" dirty="0"/>
              <a:t>Changes were made to reflect the current university and strengthen the protections of the University Processes and those involved in them.</a:t>
            </a:r>
          </a:p>
        </p:txBody>
      </p:sp>
      <p:sp>
        <p:nvSpPr>
          <p:cNvPr id="4" name="Slide Number Placeholder 3"/>
          <p:cNvSpPr>
            <a:spLocks noGrp="1"/>
          </p:cNvSpPr>
          <p:nvPr>
            <p:ph type="sldNum" sz="quarter" idx="5"/>
          </p:nvPr>
        </p:nvSpPr>
        <p:spPr/>
        <p:txBody>
          <a:bodyPr/>
          <a:lstStyle/>
          <a:p>
            <a:fld id="{3B9673C4-FC94-9348-8F19-35910C57796A}" type="slidenum">
              <a:rPr lang="en-US" smtClean="0"/>
              <a:t>28</a:t>
            </a:fld>
            <a:endParaRPr lang="en-US" dirty="0"/>
          </a:p>
        </p:txBody>
      </p:sp>
    </p:spTree>
    <p:extLst>
      <p:ext uri="{BB962C8B-B14F-4D97-AF65-F5344CB8AC3E}">
        <p14:creationId xmlns:p14="http://schemas.microsoft.com/office/powerpoint/2010/main" val="4199492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 and 2/B were omitted as they are identical.</a:t>
            </a:r>
          </a:p>
          <a:p>
            <a:r>
              <a:rPr lang="en-US" dirty="0"/>
              <a:t>Changes were made to reflect the current university and strengthen the protections of the University Processes and those involved in them.</a:t>
            </a:r>
          </a:p>
        </p:txBody>
      </p:sp>
      <p:sp>
        <p:nvSpPr>
          <p:cNvPr id="4" name="Slide Number Placeholder 3"/>
          <p:cNvSpPr>
            <a:spLocks noGrp="1"/>
          </p:cNvSpPr>
          <p:nvPr>
            <p:ph type="sldNum" sz="quarter" idx="5"/>
          </p:nvPr>
        </p:nvSpPr>
        <p:spPr/>
        <p:txBody>
          <a:bodyPr/>
          <a:lstStyle/>
          <a:p>
            <a:fld id="{3B9673C4-FC94-9348-8F19-35910C57796A}" type="slidenum">
              <a:rPr lang="en-US" smtClean="0"/>
              <a:t>29</a:t>
            </a:fld>
            <a:endParaRPr lang="en-US" dirty="0"/>
          </a:p>
        </p:txBody>
      </p:sp>
    </p:spTree>
    <p:extLst>
      <p:ext uri="{BB962C8B-B14F-4D97-AF65-F5344CB8AC3E}">
        <p14:creationId xmlns:p14="http://schemas.microsoft.com/office/powerpoint/2010/main" val="2752399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673C4-FC94-9348-8F19-35910C57796A}" type="slidenum">
              <a:rPr lang="en-US" smtClean="0"/>
              <a:t>30</a:t>
            </a:fld>
            <a:endParaRPr lang="en-US" dirty="0"/>
          </a:p>
        </p:txBody>
      </p:sp>
    </p:spTree>
    <p:extLst>
      <p:ext uri="{BB962C8B-B14F-4D97-AF65-F5344CB8AC3E}">
        <p14:creationId xmlns:p14="http://schemas.microsoft.com/office/powerpoint/2010/main" val="4014097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673C4-FC94-9348-8F19-35910C57796A}" type="slidenum">
              <a:rPr lang="en-US" smtClean="0"/>
              <a:t>31</a:t>
            </a:fld>
            <a:endParaRPr lang="en-US" dirty="0"/>
          </a:p>
        </p:txBody>
      </p:sp>
    </p:spTree>
    <p:extLst>
      <p:ext uri="{BB962C8B-B14F-4D97-AF65-F5344CB8AC3E}">
        <p14:creationId xmlns:p14="http://schemas.microsoft.com/office/powerpoint/2010/main" val="161151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673C4-FC94-9348-8F19-35910C57796A}" type="slidenum">
              <a:rPr lang="en-US" smtClean="0"/>
              <a:t>32</a:t>
            </a:fld>
            <a:endParaRPr lang="en-US" dirty="0"/>
          </a:p>
        </p:txBody>
      </p:sp>
    </p:spTree>
    <p:extLst>
      <p:ext uri="{BB962C8B-B14F-4D97-AF65-F5344CB8AC3E}">
        <p14:creationId xmlns:p14="http://schemas.microsoft.com/office/powerpoint/2010/main" val="3481082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673C4-FC94-9348-8F19-35910C57796A}" type="slidenum">
              <a:rPr lang="en-US" smtClean="0"/>
              <a:t>33</a:t>
            </a:fld>
            <a:endParaRPr lang="en-US" dirty="0"/>
          </a:p>
        </p:txBody>
      </p:sp>
    </p:spTree>
    <p:extLst>
      <p:ext uri="{BB962C8B-B14F-4D97-AF65-F5344CB8AC3E}">
        <p14:creationId xmlns:p14="http://schemas.microsoft.com/office/powerpoint/2010/main" val="1986875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673C4-FC94-9348-8F19-35910C57796A}" type="slidenum">
              <a:rPr lang="en-US" smtClean="0"/>
              <a:t>34</a:t>
            </a:fld>
            <a:endParaRPr lang="en-US" dirty="0"/>
          </a:p>
        </p:txBody>
      </p:sp>
    </p:spTree>
    <p:extLst>
      <p:ext uri="{BB962C8B-B14F-4D97-AF65-F5344CB8AC3E}">
        <p14:creationId xmlns:p14="http://schemas.microsoft.com/office/powerpoint/2010/main" val="3577612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673C4-FC94-9348-8F19-35910C57796A}" type="slidenum">
              <a:rPr lang="en-US" smtClean="0"/>
              <a:t>35</a:t>
            </a:fld>
            <a:endParaRPr lang="en-US" dirty="0"/>
          </a:p>
        </p:txBody>
      </p:sp>
    </p:spTree>
    <p:extLst>
      <p:ext uri="{BB962C8B-B14F-4D97-AF65-F5344CB8AC3E}">
        <p14:creationId xmlns:p14="http://schemas.microsoft.com/office/powerpoint/2010/main" val="3303673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673C4-FC94-9348-8F19-35910C57796A}" type="slidenum">
              <a:rPr lang="en-US" smtClean="0"/>
              <a:t>36</a:t>
            </a:fld>
            <a:endParaRPr lang="en-US" dirty="0"/>
          </a:p>
        </p:txBody>
      </p:sp>
    </p:spTree>
    <p:extLst>
      <p:ext uri="{BB962C8B-B14F-4D97-AF65-F5344CB8AC3E}">
        <p14:creationId xmlns:p14="http://schemas.microsoft.com/office/powerpoint/2010/main" val="525089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changes: Excessive noise OR distraction.  Use of all tobacco products (chewing tobacco).</a:t>
            </a:r>
          </a:p>
          <a:p>
            <a:r>
              <a:rPr lang="en-US" dirty="0"/>
              <a:t>Expectations, and the ability for a student to disagree and dissent are still a right as it is with the current code.</a:t>
            </a:r>
          </a:p>
        </p:txBody>
      </p:sp>
      <p:sp>
        <p:nvSpPr>
          <p:cNvPr id="4" name="Slide Number Placeholder 3"/>
          <p:cNvSpPr>
            <a:spLocks noGrp="1"/>
          </p:cNvSpPr>
          <p:nvPr>
            <p:ph type="sldNum" sz="quarter" idx="5"/>
          </p:nvPr>
        </p:nvSpPr>
        <p:spPr/>
        <p:txBody>
          <a:bodyPr/>
          <a:lstStyle/>
          <a:p>
            <a:fld id="{3B9673C4-FC94-9348-8F19-35910C57796A}" type="slidenum">
              <a:rPr lang="en-US" smtClean="0"/>
              <a:t>17</a:t>
            </a:fld>
            <a:endParaRPr lang="en-US" dirty="0"/>
          </a:p>
        </p:txBody>
      </p:sp>
    </p:spTree>
    <p:extLst>
      <p:ext uri="{BB962C8B-B14F-4D97-AF65-F5344CB8AC3E}">
        <p14:creationId xmlns:p14="http://schemas.microsoft.com/office/powerpoint/2010/main" val="12584947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673C4-FC94-9348-8F19-35910C57796A}" type="slidenum">
              <a:rPr lang="en-US" smtClean="0"/>
              <a:t>37</a:t>
            </a:fld>
            <a:endParaRPr lang="en-US" dirty="0"/>
          </a:p>
        </p:txBody>
      </p:sp>
    </p:spTree>
    <p:extLst>
      <p:ext uri="{BB962C8B-B14F-4D97-AF65-F5344CB8AC3E}">
        <p14:creationId xmlns:p14="http://schemas.microsoft.com/office/powerpoint/2010/main" val="22475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673C4-FC94-9348-8F19-35910C57796A}" type="slidenum">
              <a:rPr lang="en-US" smtClean="0"/>
              <a:t>38</a:t>
            </a:fld>
            <a:endParaRPr lang="en-US" dirty="0"/>
          </a:p>
        </p:txBody>
      </p:sp>
    </p:spTree>
    <p:extLst>
      <p:ext uri="{BB962C8B-B14F-4D97-AF65-F5344CB8AC3E}">
        <p14:creationId xmlns:p14="http://schemas.microsoft.com/office/powerpoint/2010/main" val="2139075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5 days to 2 days</a:t>
            </a:r>
          </a:p>
        </p:txBody>
      </p:sp>
      <p:sp>
        <p:nvSpPr>
          <p:cNvPr id="4" name="Slide Number Placeholder 3"/>
          <p:cNvSpPr>
            <a:spLocks noGrp="1"/>
          </p:cNvSpPr>
          <p:nvPr>
            <p:ph type="sldNum" sz="quarter" idx="5"/>
          </p:nvPr>
        </p:nvSpPr>
        <p:spPr/>
        <p:txBody>
          <a:bodyPr/>
          <a:lstStyle/>
          <a:p>
            <a:fld id="{3B9673C4-FC94-9348-8F19-35910C57796A}" type="slidenum">
              <a:rPr lang="en-US" smtClean="0"/>
              <a:t>39</a:t>
            </a:fld>
            <a:endParaRPr lang="en-US" dirty="0"/>
          </a:p>
        </p:txBody>
      </p:sp>
    </p:spTree>
    <p:extLst>
      <p:ext uri="{BB962C8B-B14F-4D97-AF65-F5344CB8AC3E}">
        <p14:creationId xmlns:p14="http://schemas.microsoft.com/office/powerpoint/2010/main" val="3440909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Filing of charge: No later than 4 months to promptly</a:t>
            </a:r>
          </a:p>
          <a:p>
            <a:r>
              <a:rPr lang="en-US" dirty="0"/>
              <a:t>Resulting Hearing: 75 calendar days to 20 days</a:t>
            </a:r>
          </a:p>
          <a:p>
            <a:endParaRPr lang="en-US" dirty="0"/>
          </a:p>
        </p:txBody>
      </p:sp>
      <p:sp>
        <p:nvSpPr>
          <p:cNvPr id="4" name="Slide Number Placeholder 3"/>
          <p:cNvSpPr>
            <a:spLocks noGrp="1"/>
          </p:cNvSpPr>
          <p:nvPr>
            <p:ph type="sldNum" sz="quarter" idx="5"/>
          </p:nvPr>
        </p:nvSpPr>
        <p:spPr/>
        <p:txBody>
          <a:bodyPr/>
          <a:lstStyle/>
          <a:p>
            <a:fld id="{3B9673C4-FC94-9348-8F19-35910C57796A}" type="slidenum">
              <a:rPr lang="en-US" smtClean="0"/>
              <a:t>40</a:t>
            </a:fld>
            <a:endParaRPr lang="en-US" dirty="0"/>
          </a:p>
        </p:txBody>
      </p:sp>
    </p:spTree>
    <p:extLst>
      <p:ext uri="{BB962C8B-B14F-4D97-AF65-F5344CB8AC3E}">
        <p14:creationId xmlns:p14="http://schemas.microsoft.com/office/powerpoint/2010/main" val="1086434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673C4-FC94-9348-8F19-35910C57796A}" type="slidenum">
              <a:rPr lang="en-US" smtClean="0"/>
              <a:t>41</a:t>
            </a:fld>
            <a:endParaRPr lang="en-US" dirty="0"/>
          </a:p>
        </p:txBody>
      </p:sp>
    </p:spTree>
    <p:extLst>
      <p:ext uri="{BB962C8B-B14F-4D97-AF65-F5344CB8AC3E}">
        <p14:creationId xmlns:p14="http://schemas.microsoft.com/office/powerpoint/2010/main" val="19671661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673C4-FC94-9348-8F19-35910C57796A}" type="slidenum">
              <a:rPr lang="en-US" smtClean="0"/>
              <a:t>42</a:t>
            </a:fld>
            <a:endParaRPr lang="en-US" dirty="0"/>
          </a:p>
        </p:txBody>
      </p:sp>
    </p:spTree>
    <p:extLst>
      <p:ext uri="{BB962C8B-B14F-4D97-AF65-F5344CB8AC3E}">
        <p14:creationId xmlns:p14="http://schemas.microsoft.com/office/powerpoint/2010/main" val="3407595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673C4-FC94-9348-8F19-35910C57796A}" type="slidenum">
              <a:rPr lang="en-US" smtClean="0"/>
              <a:t>43</a:t>
            </a:fld>
            <a:endParaRPr lang="en-US" dirty="0"/>
          </a:p>
        </p:txBody>
      </p:sp>
    </p:spTree>
    <p:extLst>
      <p:ext uri="{BB962C8B-B14F-4D97-AF65-F5344CB8AC3E}">
        <p14:creationId xmlns:p14="http://schemas.microsoft.com/office/powerpoint/2010/main" val="40564456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673C4-FC94-9348-8F19-35910C57796A}" type="slidenum">
              <a:rPr lang="en-US" smtClean="0"/>
              <a:t>44</a:t>
            </a:fld>
            <a:endParaRPr lang="en-US" dirty="0"/>
          </a:p>
        </p:txBody>
      </p:sp>
    </p:spTree>
    <p:extLst>
      <p:ext uri="{BB962C8B-B14F-4D97-AF65-F5344CB8AC3E}">
        <p14:creationId xmlns:p14="http://schemas.microsoft.com/office/powerpoint/2010/main" val="30634963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673C4-FC94-9348-8F19-35910C57796A}" type="slidenum">
              <a:rPr lang="en-US" smtClean="0"/>
              <a:t>45</a:t>
            </a:fld>
            <a:endParaRPr lang="en-US" dirty="0"/>
          </a:p>
        </p:txBody>
      </p:sp>
    </p:spTree>
    <p:extLst>
      <p:ext uri="{BB962C8B-B14F-4D97-AF65-F5344CB8AC3E}">
        <p14:creationId xmlns:p14="http://schemas.microsoft.com/office/powerpoint/2010/main" val="22519696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673C4-FC94-9348-8F19-35910C57796A}" type="slidenum">
              <a:rPr lang="en-US" smtClean="0"/>
              <a:t>46</a:t>
            </a:fld>
            <a:endParaRPr lang="en-US" dirty="0"/>
          </a:p>
        </p:txBody>
      </p:sp>
    </p:spTree>
    <p:extLst>
      <p:ext uri="{BB962C8B-B14F-4D97-AF65-F5344CB8AC3E}">
        <p14:creationId xmlns:p14="http://schemas.microsoft.com/office/powerpoint/2010/main" val="258477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changes: Excessive noise OR distraction.  Use of all tobacco products (chewing tobacco).</a:t>
            </a:r>
          </a:p>
          <a:p>
            <a:r>
              <a:rPr lang="en-US" dirty="0"/>
              <a:t>Expectations, and the ability for a student to disagree and dissent are still a right as it is with the current code.</a:t>
            </a:r>
          </a:p>
        </p:txBody>
      </p:sp>
      <p:sp>
        <p:nvSpPr>
          <p:cNvPr id="4" name="Slide Number Placeholder 3"/>
          <p:cNvSpPr>
            <a:spLocks noGrp="1"/>
          </p:cNvSpPr>
          <p:nvPr>
            <p:ph type="sldNum" sz="quarter" idx="5"/>
          </p:nvPr>
        </p:nvSpPr>
        <p:spPr/>
        <p:txBody>
          <a:bodyPr/>
          <a:lstStyle/>
          <a:p>
            <a:fld id="{3B9673C4-FC94-9348-8F19-35910C57796A}" type="slidenum">
              <a:rPr lang="en-US" smtClean="0"/>
              <a:t>19</a:t>
            </a:fld>
            <a:endParaRPr lang="en-US" dirty="0"/>
          </a:p>
        </p:txBody>
      </p:sp>
    </p:spTree>
    <p:extLst>
      <p:ext uri="{BB962C8B-B14F-4D97-AF65-F5344CB8AC3E}">
        <p14:creationId xmlns:p14="http://schemas.microsoft.com/office/powerpoint/2010/main" val="41903627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673C4-FC94-9348-8F19-35910C57796A}" type="slidenum">
              <a:rPr lang="en-US" smtClean="0"/>
              <a:t>47</a:t>
            </a:fld>
            <a:endParaRPr lang="en-US" dirty="0"/>
          </a:p>
        </p:txBody>
      </p:sp>
    </p:spTree>
    <p:extLst>
      <p:ext uri="{BB962C8B-B14F-4D97-AF65-F5344CB8AC3E}">
        <p14:creationId xmlns:p14="http://schemas.microsoft.com/office/powerpoint/2010/main" val="27003740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673C4-FC94-9348-8F19-35910C57796A}" type="slidenum">
              <a:rPr lang="en-US" smtClean="0"/>
              <a:t>48</a:t>
            </a:fld>
            <a:endParaRPr lang="en-US" dirty="0"/>
          </a:p>
        </p:txBody>
      </p:sp>
    </p:spTree>
    <p:extLst>
      <p:ext uri="{BB962C8B-B14F-4D97-AF65-F5344CB8AC3E}">
        <p14:creationId xmlns:p14="http://schemas.microsoft.com/office/powerpoint/2010/main" val="27122839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673C4-FC94-9348-8F19-35910C57796A}" type="slidenum">
              <a:rPr lang="en-US" smtClean="0"/>
              <a:t>49</a:t>
            </a:fld>
            <a:endParaRPr lang="en-US" dirty="0"/>
          </a:p>
        </p:txBody>
      </p:sp>
    </p:spTree>
    <p:extLst>
      <p:ext uri="{BB962C8B-B14F-4D97-AF65-F5344CB8AC3E}">
        <p14:creationId xmlns:p14="http://schemas.microsoft.com/office/powerpoint/2010/main" val="39124666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673C4-FC94-9348-8F19-35910C57796A}" type="slidenum">
              <a:rPr lang="en-US" smtClean="0"/>
              <a:t>50</a:t>
            </a:fld>
            <a:endParaRPr lang="en-US" dirty="0"/>
          </a:p>
        </p:txBody>
      </p:sp>
    </p:spTree>
    <p:extLst>
      <p:ext uri="{BB962C8B-B14F-4D97-AF65-F5344CB8AC3E}">
        <p14:creationId xmlns:p14="http://schemas.microsoft.com/office/powerpoint/2010/main" val="294186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673C4-FC94-9348-8F19-35910C57796A}" type="slidenum">
              <a:rPr lang="en-US" smtClean="0"/>
              <a:t>51</a:t>
            </a:fld>
            <a:endParaRPr lang="en-US" dirty="0"/>
          </a:p>
        </p:txBody>
      </p:sp>
    </p:spTree>
    <p:extLst>
      <p:ext uri="{BB962C8B-B14F-4D97-AF65-F5344CB8AC3E}">
        <p14:creationId xmlns:p14="http://schemas.microsoft.com/office/powerpoint/2010/main" val="23287374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9673C4-FC94-9348-8F19-35910C57796A}" type="slidenum">
              <a:rPr lang="en-US" smtClean="0"/>
              <a:t>52</a:t>
            </a:fld>
            <a:endParaRPr lang="en-US" dirty="0"/>
          </a:p>
        </p:txBody>
      </p:sp>
    </p:spTree>
    <p:extLst>
      <p:ext uri="{BB962C8B-B14F-4D97-AF65-F5344CB8AC3E}">
        <p14:creationId xmlns:p14="http://schemas.microsoft.com/office/powerpoint/2010/main" val="2534893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310.00(B) remains the same with regards to the Code applying to online activity.</a:t>
            </a:r>
          </a:p>
          <a:p>
            <a:r>
              <a:rPr lang="en-US" dirty="0"/>
              <a:t>320.00 remains the same with DOS, USH and Athletics having conduct processes, but the ultimately fall under the Code and managed by DOS.</a:t>
            </a:r>
          </a:p>
        </p:txBody>
      </p:sp>
      <p:sp>
        <p:nvSpPr>
          <p:cNvPr id="4" name="Slide Number Placeholder 3"/>
          <p:cNvSpPr>
            <a:spLocks noGrp="1"/>
          </p:cNvSpPr>
          <p:nvPr>
            <p:ph type="sldNum" sz="quarter" idx="5"/>
          </p:nvPr>
        </p:nvSpPr>
        <p:spPr/>
        <p:txBody>
          <a:bodyPr/>
          <a:lstStyle/>
          <a:p>
            <a:fld id="{3B9673C4-FC94-9348-8F19-35910C57796A}" type="slidenum">
              <a:rPr lang="en-US" smtClean="0"/>
              <a:t>21</a:t>
            </a:fld>
            <a:endParaRPr lang="en-US" dirty="0"/>
          </a:p>
        </p:txBody>
      </p:sp>
    </p:spTree>
    <p:extLst>
      <p:ext uri="{BB962C8B-B14F-4D97-AF65-F5344CB8AC3E}">
        <p14:creationId xmlns:p14="http://schemas.microsoft.com/office/powerpoint/2010/main" val="2188039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changes: Excessive noise OR distraction.  Use of all tobacco products (chewing tobacco).</a:t>
            </a:r>
          </a:p>
          <a:p>
            <a:r>
              <a:rPr lang="en-US" dirty="0"/>
              <a:t>Expectations, and the ability for a student to disagree and dissent are still a right as it is with the current code.</a:t>
            </a:r>
          </a:p>
        </p:txBody>
      </p:sp>
      <p:sp>
        <p:nvSpPr>
          <p:cNvPr id="4" name="Slide Number Placeholder 3"/>
          <p:cNvSpPr>
            <a:spLocks noGrp="1"/>
          </p:cNvSpPr>
          <p:nvPr>
            <p:ph type="sldNum" sz="quarter" idx="5"/>
          </p:nvPr>
        </p:nvSpPr>
        <p:spPr/>
        <p:txBody>
          <a:bodyPr/>
          <a:lstStyle/>
          <a:p>
            <a:fld id="{3B9673C4-FC94-9348-8F19-35910C57796A}" type="slidenum">
              <a:rPr lang="en-US" smtClean="0"/>
              <a:t>22</a:t>
            </a:fld>
            <a:endParaRPr lang="en-US" dirty="0"/>
          </a:p>
        </p:txBody>
      </p:sp>
    </p:spTree>
    <p:extLst>
      <p:ext uri="{BB962C8B-B14F-4D97-AF65-F5344CB8AC3E}">
        <p14:creationId xmlns:p14="http://schemas.microsoft.com/office/powerpoint/2010/main" val="1621657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Better defines what constitutes hazing.</a:t>
            </a:r>
          </a:p>
        </p:txBody>
      </p:sp>
      <p:sp>
        <p:nvSpPr>
          <p:cNvPr id="4" name="Slide Number Placeholder 3"/>
          <p:cNvSpPr>
            <a:spLocks noGrp="1"/>
          </p:cNvSpPr>
          <p:nvPr>
            <p:ph type="sldNum" sz="quarter" idx="5"/>
          </p:nvPr>
        </p:nvSpPr>
        <p:spPr/>
        <p:txBody>
          <a:bodyPr/>
          <a:lstStyle/>
          <a:p>
            <a:fld id="{3B9673C4-FC94-9348-8F19-35910C57796A}" type="slidenum">
              <a:rPr lang="en-US" smtClean="0"/>
              <a:t>23</a:t>
            </a:fld>
            <a:endParaRPr lang="en-US" dirty="0"/>
          </a:p>
        </p:txBody>
      </p:sp>
    </p:spTree>
    <p:extLst>
      <p:ext uri="{BB962C8B-B14F-4D97-AF65-F5344CB8AC3E}">
        <p14:creationId xmlns:p14="http://schemas.microsoft.com/office/powerpoint/2010/main" val="2006592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policy remains close to the same, but does clarify more that Bystanding can apply to student organizations and what an individual can be bystanding of.</a:t>
            </a:r>
          </a:p>
        </p:txBody>
      </p:sp>
      <p:sp>
        <p:nvSpPr>
          <p:cNvPr id="4" name="Slide Number Placeholder 3"/>
          <p:cNvSpPr>
            <a:spLocks noGrp="1"/>
          </p:cNvSpPr>
          <p:nvPr>
            <p:ph type="sldNum" sz="quarter" idx="5"/>
          </p:nvPr>
        </p:nvSpPr>
        <p:spPr/>
        <p:txBody>
          <a:bodyPr/>
          <a:lstStyle/>
          <a:p>
            <a:fld id="{3B9673C4-FC94-9348-8F19-35910C57796A}" type="slidenum">
              <a:rPr lang="en-US" smtClean="0"/>
              <a:t>24</a:t>
            </a:fld>
            <a:endParaRPr lang="en-US" dirty="0"/>
          </a:p>
        </p:txBody>
      </p:sp>
    </p:spTree>
    <p:extLst>
      <p:ext uri="{BB962C8B-B14F-4D97-AF65-F5344CB8AC3E}">
        <p14:creationId xmlns:p14="http://schemas.microsoft.com/office/powerpoint/2010/main" val="1234999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DHR remains the jurisdiction of OIE, however the change is that if there is a DHR case which is not within OIE’s jurisdiction, then DOS can move forward with student conduct charges of an OIE definition using the Code process.  Example: stalking taking place between two students which occur off campus only.</a:t>
            </a:r>
          </a:p>
        </p:txBody>
      </p:sp>
      <p:sp>
        <p:nvSpPr>
          <p:cNvPr id="4" name="Slide Number Placeholder 3"/>
          <p:cNvSpPr>
            <a:spLocks noGrp="1"/>
          </p:cNvSpPr>
          <p:nvPr>
            <p:ph type="sldNum" sz="quarter" idx="5"/>
          </p:nvPr>
        </p:nvSpPr>
        <p:spPr/>
        <p:txBody>
          <a:bodyPr/>
          <a:lstStyle/>
          <a:p>
            <a:fld id="{3B9673C4-FC94-9348-8F19-35910C57796A}" type="slidenum">
              <a:rPr lang="en-US" smtClean="0"/>
              <a:t>25</a:t>
            </a:fld>
            <a:endParaRPr lang="en-US" dirty="0"/>
          </a:p>
        </p:txBody>
      </p:sp>
    </p:spTree>
    <p:extLst>
      <p:ext uri="{BB962C8B-B14F-4D97-AF65-F5344CB8AC3E}">
        <p14:creationId xmlns:p14="http://schemas.microsoft.com/office/powerpoint/2010/main" val="2582284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Matching of expectation of Drugs &amp; Alcohol</a:t>
            </a:r>
          </a:p>
          <a:p>
            <a:r>
              <a:rPr lang="en-US" dirty="0"/>
              <a:t>Specifically inserting DUI</a:t>
            </a:r>
          </a:p>
        </p:txBody>
      </p:sp>
      <p:sp>
        <p:nvSpPr>
          <p:cNvPr id="4" name="Slide Number Placeholder 3"/>
          <p:cNvSpPr>
            <a:spLocks noGrp="1"/>
          </p:cNvSpPr>
          <p:nvPr>
            <p:ph type="sldNum" sz="quarter" idx="5"/>
          </p:nvPr>
        </p:nvSpPr>
        <p:spPr/>
        <p:txBody>
          <a:bodyPr/>
          <a:lstStyle/>
          <a:p>
            <a:fld id="{3B9673C4-FC94-9348-8F19-35910C57796A}" type="slidenum">
              <a:rPr lang="en-US" smtClean="0"/>
              <a:t>26</a:t>
            </a:fld>
            <a:endParaRPr lang="en-US" dirty="0"/>
          </a:p>
        </p:txBody>
      </p:sp>
    </p:spTree>
    <p:extLst>
      <p:ext uri="{BB962C8B-B14F-4D97-AF65-F5344CB8AC3E}">
        <p14:creationId xmlns:p14="http://schemas.microsoft.com/office/powerpoint/2010/main" val="3874588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4BD96-5DD5-A543-B6D0-FB6BE3622E8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048417-31B7-DD48-A727-1234A30ED2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957A6A-293D-5F4F-B1CC-493B6F48A453}"/>
              </a:ext>
            </a:extLst>
          </p:cNvPr>
          <p:cNvSpPr>
            <a:spLocks noGrp="1"/>
          </p:cNvSpPr>
          <p:nvPr>
            <p:ph type="dt" sz="half" idx="10"/>
          </p:nvPr>
        </p:nvSpPr>
        <p:spPr/>
        <p:txBody>
          <a:bodyPr/>
          <a:lstStyle/>
          <a:p>
            <a:fld id="{BD717813-B52C-C24E-B3F9-DA5BCF28CECC}" type="datetime1">
              <a:rPr lang="en-US" smtClean="0"/>
              <a:t>9/27/22</a:t>
            </a:fld>
            <a:endParaRPr lang="en-US"/>
          </a:p>
        </p:txBody>
      </p:sp>
      <p:sp>
        <p:nvSpPr>
          <p:cNvPr id="5" name="Footer Placeholder 4">
            <a:extLst>
              <a:ext uri="{FF2B5EF4-FFF2-40B4-BE49-F238E27FC236}">
                <a16:creationId xmlns:a16="http://schemas.microsoft.com/office/drawing/2014/main" id="{C356E8B2-76DC-3943-9B22-E03FDA636E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9D543-BA53-9945-9B43-2DF06F6771D5}"/>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2378099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C8E81-5D1B-0444-91F6-E4E23EA26C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030B72-CEFE-CF42-9325-3897295752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E38000-F79B-A443-BEF2-3638E7E76436}"/>
              </a:ext>
            </a:extLst>
          </p:cNvPr>
          <p:cNvSpPr>
            <a:spLocks noGrp="1"/>
          </p:cNvSpPr>
          <p:nvPr>
            <p:ph type="dt" sz="half" idx="10"/>
          </p:nvPr>
        </p:nvSpPr>
        <p:spPr/>
        <p:txBody>
          <a:bodyPr/>
          <a:lstStyle/>
          <a:p>
            <a:fld id="{983FC4B5-10A9-F544-B87C-AB85EF8E7111}" type="datetime1">
              <a:rPr lang="en-US" smtClean="0"/>
              <a:t>9/27/22</a:t>
            </a:fld>
            <a:endParaRPr lang="en-US"/>
          </a:p>
        </p:txBody>
      </p:sp>
      <p:sp>
        <p:nvSpPr>
          <p:cNvPr id="5" name="Footer Placeholder 4">
            <a:extLst>
              <a:ext uri="{FF2B5EF4-FFF2-40B4-BE49-F238E27FC236}">
                <a16:creationId xmlns:a16="http://schemas.microsoft.com/office/drawing/2014/main" id="{52FC4F07-4518-D547-81EE-E1D37B2067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9516CA-3E5F-6B41-BDEE-7BDEF82C80DD}"/>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923951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FB1984-2203-BC40-B618-FDDC0A9BECF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330976-1D29-7E4A-88AE-77008DE63A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0B45DC-6392-044F-B87F-08B899973C0B}"/>
              </a:ext>
            </a:extLst>
          </p:cNvPr>
          <p:cNvSpPr>
            <a:spLocks noGrp="1"/>
          </p:cNvSpPr>
          <p:nvPr>
            <p:ph type="dt" sz="half" idx="10"/>
          </p:nvPr>
        </p:nvSpPr>
        <p:spPr/>
        <p:txBody>
          <a:bodyPr/>
          <a:lstStyle/>
          <a:p>
            <a:fld id="{9F30874A-8ED0-7749-B0C6-B0E7D6EDD338}" type="datetime1">
              <a:rPr lang="en-US" smtClean="0"/>
              <a:t>9/27/22</a:t>
            </a:fld>
            <a:endParaRPr lang="en-US"/>
          </a:p>
        </p:txBody>
      </p:sp>
      <p:sp>
        <p:nvSpPr>
          <p:cNvPr id="5" name="Footer Placeholder 4">
            <a:extLst>
              <a:ext uri="{FF2B5EF4-FFF2-40B4-BE49-F238E27FC236}">
                <a16:creationId xmlns:a16="http://schemas.microsoft.com/office/drawing/2014/main" id="{67927CE8-58B3-C045-BD25-055B88E60F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A3AE4-716D-DC4F-9411-239F37D03EE7}"/>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3415051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B1358-D3CE-5E4D-B5D1-DAFF6294E47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0897EF1-BB43-5046-8593-2D9EC3E479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C7806-8527-1F42-B39D-E59312757370}"/>
              </a:ext>
            </a:extLst>
          </p:cNvPr>
          <p:cNvSpPr>
            <a:spLocks noGrp="1"/>
          </p:cNvSpPr>
          <p:nvPr>
            <p:ph type="dt" sz="half" idx="10"/>
          </p:nvPr>
        </p:nvSpPr>
        <p:spPr/>
        <p:txBody>
          <a:bodyPr/>
          <a:lstStyle/>
          <a:p>
            <a:fld id="{2035C82C-B1A9-6447-9062-98C01DA243B9}" type="datetime1">
              <a:rPr lang="en-US" smtClean="0"/>
              <a:t>9/27/22</a:t>
            </a:fld>
            <a:endParaRPr lang="en-US"/>
          </a:p>
        </p:txBody>
      </p:sp>
      <p:sp>
        <p:nvSpPr>
          <p:cNvPr id="5" name="Footer Placeholder 4">
            <a:extLst>
              <a:ext uri="{FF2B5EF4-FFF2-40B4-BE49-F238E27FC236}">
                <a16:creationId xmlns:a16="http://schemas.microsoft.com/office/drawing/2014/main" id="{7BCC62A5-6843-BB40-9587-81A6F86C4E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6AF496-4653-9F4A-A24E-68787D4274D9}"/>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457847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57BB4-CDCD-B841-9338-259C27EC78A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BFEB28-0EDC-CF47-B98F-D3B69B015A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2B8E8A-5266-5D4A-B1A6-F062EC5FB96A}"/>
              </a:ext>
            </a:extLst>
          </p:cNvPr>
          <p:cNvSpPr>
            <a:spLocks noGrp="1"/>
          </p:cNvSpPr>
          <p:nvPr>
            <p:ph type="dt" sz="half" idx="10"/>
          </p:nvPr>
        </p:nvSpPr>
        <p:spPr/>
        <p:txBody>
          <a:bodyPr/>
          <a:lstStyle/>
          <a:p>
            <a:fld id="{3BCB3099-910A-6444-A83E-2B6AF4DCA878}" type="datetime1">
              <a:rPr lang="en-US" smtClean="0"/>
              <a:t>9/27/22</a:t>
            </a:fld>
            <a:endParaRPr lang="en-US"/>
          </a:p>
        </p:txBody>
      </p:sp>
      <p:sp>
        <p:nvSpPr>
          <p:cNvPr id="5" name="Footer Placeholder 4">
            <a:extLst>
              <a:ext uri="{FF2B5EF4-FFF2-40B4-BE49-F238E27FC236}">
                <a16:creationId xmlns:a16="http://schemas.microsoft.com/office/drawing/2014/main" id="{84A93FA9-D6A2-9A4B-A082-946131158C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F5F73B-7EB8-8B49-842E-484302DD1769}"/>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3349333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B34CC-1B1E-4C42-981F-C8F40A4329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4D6B6F7-1371-9A4F-A1B3-4785792ED9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072C9B-A4FD-8440-9594-8EE3F4A065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BE6AAA-B651-AC4D-B065-4E30E90CD9C3}"/>
              </a:ext>
            </a:extLst>
          </p:cNvPr>
          <p:cNvSpPr>
            <a:spLocks noGrp="1"/>
          </p:cNvSpPr>
          <p:nvPr>
            <p:ph type="dt" sz="half" idx="10"/>
          </p:nvPr>
        </p:nvSpPr>
        <p:spPr/>
        <p:txBody>
          <a:bodyPr/>
          <a:lstStyle/>
          <a:p>
            <a:fld id="{9D1C90B2-F8D8-B744-A2AD-CD5A72EA1F39}" type="datetime1">
              <a:rPr lang="en-US" smtClean="0"/>
              <a:t>9/27/22</a:t>
            </a:fld>
            <a:endParaRPr lang="en-US"/>
          </a:p>
        </p:txBody>
      </p:sp>
      <p:sp>
        <p:nvSpPr>
          <p:cNvPr id="6" name="Footer Placeholder 5">
            <a:extLst>
              <a:ext uri="{FF2B5EF4-FFF2-40B4-BE49-F238E27FC236}">
                <a16:creationId xmlns:a16="http://schemas.microsoft.com/office/drawing/2014/main" id="{505AD107-1396-C94C-8062-4AA97EBE06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D0E15-8ED5-694D-B756-484E0E057E5B}"/>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2837952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2F2F-2C99-5148-BB76-C085DA21DDF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2777A5F-4422-3646-A309-9D1E8E99A9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00CEDA-0547-C546-A3FD-961408C20C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38D53C-D9F7-6B43-B4A2-EA0307EAA2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788F29-B3B9-DF46-8B2E-4BB57FBE00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595139-42A4-754E-9112-8446E58630EA}"/>
              </a:ext>
            </a:extLst>
          </p:cNvPr>
          <p:cNvSpPr>
            <a:spLocks noGrp="1"/>
          </p:cNvSpPr>
          <p:nvPr>
            <p:ph type="dt" sz="half" idx="10"/>
          </p:nvPr>
        </p:nvSpPr>
        <p:spPr/>
        <p:txBody>
          <a:bodyPr/>
          <a:lstStyle/>
          <a:p>
            <a:fld id="{6821FFB5-4E70-FB4E-AA72-DEA9A02DEE8A}" type="datetime1">
              <a:rPr lang="en-US" smtClean="0"/>
              <a:t>9/27/22</a:t>
            </a:fld>
            <a:endParaRPr lang="en-US"/>
          </a:p>
        </p:txBody>
      </p:sp>
      <p:sp>
        <p:nvSpPr>
          <p:cNvPr id="8" name="Footer Placeholder 7">
            <a:extLst>
              <a:ext uri="{FF2B5EF4-FFF2-40B4-BE49-F238E27FC236}">
                <a16:creationId xmlns:a16="http://schemas.microsoft.com/office/drawing/2014/main" id="{E0655311-A3B6-EF40-A335-21F3F1221D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221478-57B8-7E4B-B297-3E64D00C7DE7}"/>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1393152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D0576-0DC9-DE4A-BEC9-027BAFF932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D1453F1-678F-E94B-8E99-65CBF1257131}"/>
              </a:ext>
            </a:extLst>
          </p:cNvPr>
          <p:cNvSpPr>
            <a:spLocks noGrp="1"/>
          </p:cNvSpPr>
          <p:nvPr>
            <p:ph type="dt" sz="half" idx="10"/>
          </p:nvPr>
        </p:nvSpPr>
        <p:spPr/>
        <p:txBody>
          <a:bodyPr/>
          <a:lstStyle/>
          <a:p>
            <a:fld id="{FE7E3476-E062-8148-9537-6A70696853A5}" type="datetime1">
              <a:rPr lang="en-US" smtClean="0"/>
              <a:t>9/27/22</a:t>
            </a:fld>
            <a:endParaRPr lang="en-US"/>
          </a:p>
        </p:txBody>
      </p:sp>
      <p:sp>
        <p:nvSpPr>
          <p:cNvPr id="4" name="Footer Placeholder 3">
            <a:extLst>
              <a:ext uri="{FF2B5EF4-FFF2-40B4-BE49-F238E27FC236}">
                <a16:creationId xmlns:a16="http://schemas.microsoft.com/office/drawing/2014/main" id="{79E5FC4D-8D35-9145-B4C6-AEE845B1F1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137758-AF1D-B649-B309-18C8CF73DAC5}"/>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1257228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DD2764-9176-064C-B7C4-76BB676A33A9}"/>
              </a:ext>
            </a:extLst>
          </p:cNvPr>
          <p:cNvSpPr>
            <a:spLocks noGrp="1"/>
          </p:cNvSpPr>
          <p:nvPr>
            <p:ph type="dt" sz="half" idx="10"/>
          </p:nvPr>
        </p:nvSpPr>
        <p:spPr/>
        <p:txBody>
          <a:bodyPr/>
          <a:lstStyle/>
          <a:p>
            <a:fld id="{0AF68384-092A-9344-8C6B-EC8C8926224B}" type="datetime1">
              <a:rPr lang="en-US" smtClean="0"/>
              <a:t>9/27/22</a:t>
            </a:fld>
            <a:endParaRPr lang="en-US"/>
          </a:p>
        </p:txBody>
      </p:sp>
      <p:sp>
        <p:nvSpPr>
          <p:cNvPr id="3" name="Footer Placeholder 2">
            <a:extLst>
              <a:ext uri="{FF2B5EF4-FFF2-40B4-BE49-F238E27FC236}">
                <a16:creationId xmlns:a16="http://schemas.microsoft.com/office/drawing/2014/main" id="{AB40FB88-B1C1-5842-B87A-4E992F0C8E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9DA169-A746-AF47-A5F1-365E6F3FB4C5}"/>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220334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CB64B-8D1A-8D41-96DC-4B4D3620BD5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F0D885-220B-7B41-A32F-FB6371F437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19CC36-AB1C-A643-98E5-DADBCCBADE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E2DC4B-33BC-5841-BBB1-97CFF8D6431F}"/>
              </a:ext>
            </a:extLst>
          </p:cNvPr>
          <p:cNvSpPr>
            <a:spLocks noGrp="1"/>
          </p:cNvSpPr>
          <p:nvPr>
            <p:ph type="dt" sz="half" idx="10"/>
          </p:nvPr>
        </p:nvSpPr>
        <p:spPr/>
        <p:txBody>
          <a:bodyPr/>
          <a:lstStyle/>
          <a:p>
            <a:fld id="{6D2A5594-CF78-B749-9DEC-D5CD9D98D17C}" type="datetime1">
              <a:rPr lang="en-US" smtClean="0"/>
              <a:t>9/27/22</a:t>
            </a:fld>
            <a:endParaRPr lang="en-US"/>
          </a:p>
        </p:txBody>
      </p:sp>
      <p:sp>
        <p:nvSpPr>
          <p:cNvPr id="6" name="Footer Placeholder 5">
            <a:extLst>
              <a:ext uri="{FF2B5EF4-FFF2-40B4-BE49-F238E27FC236}">
                <a16:creationId xmlns:a16="http://schemas.microsoft.com/office/drawing/2014/main" id="{47E06449-4702-EE41-BA0D-722DFE1E6C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0DB688-CBFB-3448-8B45-BB1AEBC4EE13}"/>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4090554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FC4AA-71FA-C348-B354-15FD73F79C9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3F3A876-98D6-F647-87D3-8ED3762F94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2B485B9-8958-954C-AA55-FD9E8779AF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F92211-2E78-AC4B-8225-15BED03692FA}"/>
              </a:ext>
            </a:extLst>
          </p:cNvPr>
          <p:cNvSpPr>
            <a:spLocks noGrp="1"/>
          </p:cNvSpPr>
          <p:nvPr>
            <p:ph type="dt" sz="half" idx="10"/>
          </p:nvPr>
        </p:nvSpPr>
        <p:spPr/>
        <p:txBody>
          <a:bodyPr/>
          <a:lstStyle/>
          <a:p>
            <a:fld id="{999D791B-C4B1-EE42-B969-014B16515CB9}" type="datetime1">
              <a:rPr lang="en-US" smtClean="0"/>
              <a:t>9/27/22</a:t>
            </a:fld>
            <a:endParaRPr lang="en-US"/>
          </a:p>
        </p:txBody>
      </p:sp>
      <p:sp>
        <p:nvSpPr>
          <p:cNvPr id="6" name="Footer Placeholder 5">
            <a:extLst>
              <a:ext uri="{FF2B5EF4-FFF2-40B4-BE49-F238E27FC236}">
                <a16:creationId xmlns:a16="http://schemas.microsoft.com/office/drawing/2014/main" id="{B13C4C04-2EC3-354B-901A-AF9B6EC992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F4E15B-D5B4-7946-B8BD-9B05C65FF40E}"/>
              </a:ext>
            </a:extLst>
          </p:cNvPr>
          <p:cNvSpPr>
            <a:spLocks noGrp="1"/>
          </p:cNvSpPr>
          <p:nvPr>
            <p:ph type="sldNum" sz="quarter" idx="12"/>
          </p:nvPr>
        </p:nvSpPr>
        <p:spPr/>
        <p:txBody>
          <a:bodyPr/>
          <a:lstStyle/>
          <a:p>
            <a:fld id="{541F84CB-2621-0045-B30F-22109BF07890}" type="slidenum">
              <a:rPr lang="en-US" smtClean="0"/>
              <a:t>‹#›</a:t>
            </a:fld>
            <a:endParaRPr lang="en-US"/>
          </a:p>
        </p:txBody>
      </p:sp>
    </p:spTree>
    <p:extLst>
      <p:ext uri="{BB962C8B-B14F-4D97-AF65-F5344CB8AC3E}">
        <p14:creationId xmlns:p14="http://schemas.microsoft.com/office/powerpoint/2010/main" val="254002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DD71B4F-3E2A-4C48-BE26-627C28C0BB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28953-A92E-A44E-B1F6-F9072B8DC4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1FADA-8B33-F846-9701-DBCA249CDC64}" type="datetime1">
              <a:rPr lang="en-US" smtClean="0"/>
              <a:t>9/27/22</a:t>
            </a:fld>
            <a:endParaRPr lang="en-US"/>
          </a:p>
        </p:txBody>
      </p:sp>
      <p:sp>
        <p:nvSpPr>
          <p:cNvPr id="5" name="Footer Placeholder 4">
            <a:extLst>
              <a:ext uri="{FF2B5EF4-FFF2-40B4-BE49-F238E27FC236}">
                <a16:creationId xmlns:a16="http://schemas.microsoft.com/office/drawing/2014/main" id="{E9401097-5C2A-594B-ACFA-FD2C946FB3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B35E8D-216B-3140-B0E8-B69F1B0413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F84CB-2621-0045-B30F-22109BF07890}" type="slidenum">
              <a:rPr lang="en-US" smtClean="0"/>
              <a:t>‹#›</a:t>
            </a:fld>
            <a:endParaRPr lang="en-US"/>
          </a:p>
        </p:txBody>
      </p:sp>
      <p:sp>
        <p:nvSpPr>
          <p:cNvPr id="7" name="Rectangle 6">
            <a:extLst>
              <a:ext uri="{FF2B5EF4-FFF2-40B4-BE49-F238E27FC236}">
                <a16:creationId xmlns:a16="http://schemas.microsoft.com/office/drawing/2014/main" id="{AED5AD2C-CD67-5E49-AEBA-E909467048DB}"/>
              </a:ext>
            </a:extLst>
          </p:cNvPr>
          <p:cNvSpPr/>
          <p:nvPr userDrawn="1"/>
        </p:nvSpPr>
        <p:spPr>
          <a:xfrm>
            <a:off x="0" y="5958018"/>
            <a:ext cx="12191999" cy="908756"/>
          </a:xfrm>
          <a:prstGeom prst="rect">
            <a:avLst/>
          </a:prstGeom>
          <a:solidFill>
            <a:srgbClr val="0D2C6C"/>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pic>
        <p:nvPicPr>
          <p:cNvPr id="14" name="Picture 13">
            <a:extLst>
              <a:ext uri="{FF2B5EF4-FFF2-40B4-BE49-F238E27FC236}">
                <a16:creationId xmlns:a16="http://schemas.microsoft.com/office/drawing/2014/main" id="{3AEE4CC7-3DC8-AC49-985D-0B735D174F3F}"/>
              </a:ext>
            </a:extLst>
          </p:cNvPr>
          <p:cNvPicPr>
            <a:picLocks noChangeAspect="1"/>
          </p:cNvPicPr>
          <p:nvPr userDrawn="1"/>
        </p:nvPicPr>
        <p:blipFill>
          <a:blip r:embed="rId13"/>
          <a:stretch>
            <a:fillRect/>
          </a:stretch>
        </p:blipFill>
        <p:spPr>
          <a:xfrm>
            <a:off x="9961345" y="6329863"/>
            <a:ext cx="1849655" cy="147518"/>
          </a:xfrm>
          <a:prstGeom prst="rect">
            <a:avLst/>
          </a:prstGeom>
        </p:spPr>
      </p:pic>
      <p:pic>
        <p:nvPicPr>
          <p:cNvPr id="11" name="Picture 10">
            <a:extLst>
              <a:ext uri="{FF2B5EF4-FFF2-40B4-BE49-F238E27FC236}">
                <a16:creationId xmlns:a16="http://schemas.microsoft.com/office/drawing/2014/main" id="{21BFC440-3632-A449-9322-0B212DB62123}"/>
              </a:ext>
            </a:extLst>
          </p:cNvPr>
          <p:cNvPicPr>
            <a:picLocks noChangeAspect="1"/>
          </p:cNvPicPr>
          <p:nvPr userDrawn="1"/>
        </p:nvPicPr>
        <p:blipFill>
          <a:blip r:embed="rId14"/>
          <a:stretch>
            <a:fillRect/>
          </a:stretch>
        </p:blipFill>
        <p:spPr>
          <a:xfrm>
            <a:off x="524161" y="6103329"/>
            <a:ext cx="2129586" cy="534108"/>
          </a:xfrm>
          <a:prstGeom prst="rect">
            <a:avLst/>
          </a:prstGeom>
        </p:spPr>
      </p:pic>
    </p:spTree>
    <p:extLst>
      <p:ext uri="{BB962C8B-B14F-4D97-AF65-F5344CB8AC3E}">
        <p14:creationId xmlns:p14="http://schemas.microsoft.com/office/powerpoint/2010/main" val="2350728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montana.edu/policy/smoking_facilitie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s://www.montana.edu/policy/medical_amnesty.html" TargetMode="External"/><Relationship Id="rId4" Type="http://schemas.openxmlformats.org/officeDocument/2006/relationships/hyperlink" Target="https://www.montana.edu/policy/campus_alcohol_dru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montana.edu/equity/policies/index.html"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2059-C974-CE46-A9B0-805108CFE72B}"/>
              </a:ext>
            </a:extLst>
          </p:cNvPr>
          <p:cNvSpPr>
            <a:spLocks noGrp="1"/>
          </p:cNvSpPr>
          <p:nvPr>
            <p:ph type="ctrTitle"/>
          </p:nvPr>
        </p:nvSpPr>
        <p:spPr>
          <a:xfrm>
            <a:off x="1523999" y="272143"/>
            <a:ext cx="9144000" cy="3398721"/>
          </a:xfrm>
        </p:spPr>
        <p:txBody>
          <a:bodyPr anchor="ctr"/>
          <a:lstStyle/>
          <a:p>
            <a:r>
              <a:rPr lang="en-US" dirty="0"/>
              <a:t>Proposed Updates to the Montana State University Code of Student Conduct</a:t>
            </a:r>
          </a:p>
        </p:txBody>
      </p:sp>
      <p:pic>
        <p:nvPicPr>
          <p:cNvPr id="5" name="Picture 4" descr="Logo, company name&#10;&#10;Description automatically generated">
            <a:extLst>
              <a:ext uri="{FF2B5EF4-FFF2-40B4-BE49-F238E27FC236}">
                <a16:creationId xmlns:a16="http://schemas.microsoft.com/office/drawing/2014/main" id="{7578BC8F-D3C2-CB41-9C1F-8E3EBCDFCA5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16574" y1="45278" x2="18056" y2="65185"/>
                        <a14:foregroundMark x1="18056" y1="65185" x2="34444" y2="51111"/>
                        <a14:foregroundMark x1="34444" y1="51111" x2="37500" y2="71481"/>
                        <a14:foregroundMark x1="37500" y1="71481" x2="60648" y2="39907"/>
                        <a14:foregroundMark x1="60648" y1="39907" x2="47593" y2="31111"/>
                        <a14:foregroundMark x1="47593" y1="31111" x2="32870" y2="44352"/>
                        <a14:foregroundMark x1="32870" y1="44352" x2="43333" y2="76296"/>
                        <a14:foregroundMark x1="43333" y1="76296" x2="65833" y2="65926"/>
                        <a14:foregroundMark x1="65833" y1="65926" x2="77685" y2="36204"/>
                        <a14:foregroundMark x1="77685" y1="36204" x2="62593" y2="31481"/>
                        <a14:foregroundMark x1="62593" y1="31481" x2="47963" y2="51667"/>
                        <a14:foregroundMark x1="47963" y1="51667" x2="75556" y2="51481"/>
                        <a14:foregroundMark x1="75556" y1="51481" x2="71667" y2="36389"/>
                        <a14:foregroundMark x1="71667" y1="36389" x2="46204" y2="30185"/>
                        <a14:foregroundMark x1="46204" y1="30185" x2="36852" y2="61204"/>
                        <a14:foregroundMark x1="36852" y1="61204" x2="52870" y2="70741"/>
                        <a14:foregroundMark x1="52870" y1="70741" x2="70000" y2="42500"/>
                        <a14:foregroundMark x1="70000" y1="42500" x2="62037" y2="17685"/>
                        <a14:foregroundMark x1="62037" y1="17685" x2="30370" y2="25000"/>
                        <a14:foregroundMark x1="30370" y1="25000" x2="16296" y2="42778"/>
                        <a14:foregroundMark x1="16296" y1="42778" x2="31019" y2="51111"/>
                        <a14:foregroundMark x1="31019" y1="51111" x2="49907" y2="43704"/>
                        <a14:foregroundMark x1="49907" y1="43704" x2="53241" y2="28426"/>
                        <a14:foregroundMark x1="53241" y1="28426" x2="21944" y2="53241"/>
                        <a14:foregroundMark x1="21944" y1="53241" x2="31204" y2="65833"/>
                        <a14:foregroundMark x1="31204" y1="65833" x2="52593" y2="61759"/>
                        <a14:foregroundMark x1="52593" y1="61759" x2="60648" y2="40000"/>
                        <a14:foregroundMark x1="60648" y1="40000" x2="42500" y2="36204"/>
                        <a14:foregroundMark x1="42500" y1="36204" x2="28796" y2="53148"/>
                        <a14:foregroundMark x1="28796" y1="53148" x2="34167" y2="68241"/>
                        <a14:foregroundMark x1="34167" y1="68241" x2="47130" y2="34259"/>
                        <a14:foregroundMark x1="47130" y1="34259" x2="28611" y2="68056"/>
                        <a14:foregroundMark x1="28611" y1="68056" x2="46852" y2="65000"/>
                        <a14:foregroundMark x1="46852" y1="65000" x2="23426" y2="58796"/>
                        <a14:foregroundMark x1="23426" y1="58796" x2="35000" y2="69352"/>
                        <a14:foregroundMark x1="35000" y1="69352" x2="18519" y2="71296"/>
                        <a14:foregroundMark x1="18519" y1="71296" x2="53519" y2="67407"/>
                        <a14:foregroundMark x1="53519" y1="67407" x2="69907" y2="69907"/>
                        <a14:foregroundMark x1="69907" y1="69907" x2="77593" y2="54259"/>
                        <a14:foregroundMark x1="77593" y1="54259" x2="66574" y2="69815"/>
                        <a14:foregroundMark x1="66574" y1="69815" x2="74630" y2="56389"/>
                        <a14:foregroundMark x1="74630" y1="56389" x2="65278" y2="75833"/>
                        <a14:foregroundMark x1="65278" y1="75833" x2="73889" y2="61759"/>
                        <a14:foregroundMark x1="73889" y1="61759" x2="64722" y2="73981"/>
                        <a14:foregroundMark x1="64722" y1="73981" x2="77870" y2="55833"/>
                        <a14:foregroundMark x1="77870" y1="55833" x2="66204" y2="72130"/>
                        <a14:foregroundMark x1="66204" y1="72130" x2="80648" y2="50000"/>
                        <a14:foregroundMark x1="80648" y1="50000" x2="63889" y2="82130"/>
                        <a14:foregroundMark x1="63889" y1="82130" x2="74444" y2="67778"/>
                        <a14:foregroundMark x1="74444" y1="67778" x2="60463" y2="60093"/>
                        <a14:foregroundMark x1="60463" y1="60093" x2="38426" y2="66481"/>
                        <a14:foregroundMark x1="38426" y1="66481" x2="52222" y2="46667"/>
                        <a14:foregroundMark x1="52222" y1="46667" x2="49352" y2="49074"/>
                        <a14:foregroundMark x1="35185" y1="68704" x2="19259" y2="70185"/>
                        <a14:foregroundMark x1="19259" y1="70185" x2="28241" y2="56389"/>
                        <a14:foregroundMark x1="28241" y1="56389" x2="28426" y2="71759"/>
                        <a14:foregroundMark x1="28426" y1="71759" x2="43796" y2="70926"/>
                        <a14:foregroundMark x1="43796" y1="70926" x2="60556" y2="74722"/>
                        <a14:foregroundMark x1="60556" y1="74722" x2="75556" y2="56667"/>
                        <a14:foregroundMark x1="75556" y1="56667" x2="70556" y2="77778"/>
                        <a14:foregroundMark x1="70556" y1="77778" x2="81296" y2="60648"/>
                        <a14:foregroundMark x1="81296" y1="60648" x2="73148" y2="74259"/>
                        <a14:foregroundMark x1="73148" y1="74259" x2="81111" y2="58519"/>
                        <a14:foregroundMark x1="81111" y1="58519" x2="75370" y2="72870"/>
                        <a14:foregroundMark x1="75370" y1="72870" x2="80648" y2="57407"/>
                        <a14:foregroundMark x1="80648" y1="57407" x2="77685" y2="78796"/>
                        <a14:foregroundMark x1="77685" y1="78796" x2="55278" y2="82870"/>
                        <a14:foregroundMark x1="55278" y1="82870" x2="34167" y2="80185"/>
                        <a14:foregroundMark x1="34167" y1="80185" x2="55463" y2="75370"/>
                        <a14:foregroundMark x1="55463" y1="75370" x2="37593" y2="82037"/>
                        <a14:foregroundMark x1="37593" y1="82037" x2="56389" y2="77315"/>
                        <a14:foregroundMark x1="56389" y1="77315" x2="36111" y2="77500"/>
                        <a14:foregroundMark x1="36111" y1="77500" x2="20463" y2="70926"/>
                        <a14:foregroundMark x1="20463" y1="70926" x2="78519" y2="60093"/>
                        <a14:foregroundMark x1="78519" y1="60093" x2="81019" y2="70093"/>
                        <a14:foregroundMark x1="80648" y1="48704" x2="80370" y2="80093"/>
                        <a14:foregroundMark x1="81019" y1="50463" x2="83148" y2="77315"/>
                        <a14:foregroundMark x1="18241" y1="50463" x2="19352" y2="73889"/>
                        <a14:foregroundMark x1="15833" y1="48704" x2="17593" y2="75278"/>
                        <a14:foregroundMark x1="22037" y1="75278" x2="37685" y2="76944"/>
                        <a14:foregroundMark x1="37685" y1="76944" x2="41759" y2="80741"/>
                        <a14:foregroundMark x1="17222" y1="75926" x2="37963" y2="80463"/>
                      </a14:backgroundRemoval>
                    </a14:imgEffect>
                  </a14:imgLayer>
                </a14:imgProps>
              </a:ext>
            </a:extLst>
          </a:blip>
          <a:stretch>
            <a:fillRect/>
          </a:stretch>
        </p:blipFill>
        <p:spPr>
          <a:xfrm>
            <a:off x="4517570" y="3187136"/>
            <a:ext cx="3156858" cy="3156858"/>
          </a:xfrm>
          <a:prstGeom prst="rect">
            <a:avLst/>
          </a:prstGeom>
        </p:spPr>
      </p:pic>
      <p:sp>
        <p:nvSpPr>
          <p:cNvPr id="3" name="Date Placeholder 2">
            <a:extLst>
              <a:ext uri="{FF2B5EF4-FFF2-40B4-BE49-F238E27FC236}">
                <a16:creationId xmlns:a16="http://schemas.microsoft.com/office/drawing/2014/main" id="{A8FBA38D-0F81-224E-8DB8-DB20C4A0B867}"/>
              </a:ext>
            </a:extLst>
          </p:cNvPr>
          <p:cNvSpPr>
            <a:spLocks noGrp="1"/>
          </p:cNvSpPr>
          <p:nvPr>
            <p:ph type="dt" sz="half" idx="10"/>
          </p:nvPr>
        </p:nvSpPr>
        <p:spPr/>
        <p:txBody>
          <a:bodyPr/>
          <a:lstStyle/>
          <a:p>
            <a:fld id="{9ECF59F0-61A5-A54D-8299-510AF6EE3669}" type="datetime1">
              <a:rPr lang="en-US" smtClean="0"/>
              <a:t>9/27/22</a:t>
            </a:fld>
            <a:endParaRPr lang="en-US"/>
          </a:p>
        </p:txBody>
      </p:sp>
      <p:sp>
        <p:nvSpPr>
          <p:cNvPr id="4" name="Slide Number Placeholder 3">
            <a:extLst>
              <a:ext uri="{FF2B5EF4-FFF2-40B4-BE49-F238E27FC236}">
                <a16:creationId xmlns:a16="http://schemas.microsoft.com/office/drawing/2014/main" id="{7ABA72AC-B918-1E42-9DE6-46B014486A3A}"/>
              </a:ext>
            </a:extLst>
          </p:cNvPr>
          <p:cNvSpPr>
            <a:spLocks noGrp="1"/>
          </p:cNvSpPr>
          <p:nvPr>
            <p:ph type="sldNum" sz="quarter" idx="12"/>
          </p:nvPr>
        </p:nvSpPr>
        <p:spPr/>
        <p:txBody>
          <a:bodyPr/>
          <a:lstStyle/>
          <a:p>
            <a:fld id="{541F84CB-2621-0045-B30F-22109BF07890}" type="slidenum">
              <a:rPr lang="en-US" smtClean="0"/>
              <a:t>1</a:t>
            </a:fld>
            <a:endParaRPr lang="en-US"/>
          </a:p>
        </p:txBody>
      </p:sp>
    </p:spTree>
    <p:extLst>
      <p:ext uri="{BB962C8B-B14F-4D97-AF65-F5344CB8AC3E}">
        <p14:creationId xmlns:p14="http://schemas.microsoft.com/office/powerpoint/2010/main" val="2790958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83F1CF-80CF-19C1-0448-E283749430AF}"/>
              </a:ext>
            </a:extLst>
          </p:cNvPr>
          <p:cNvSpPr>
            <a:spLocks noGrp="1"/>
          </p:cNvSpPr>
          <p:nvPr>
            <p:ph type="title"/>
          </p:nvPr>
        </p:nvSpPr>
        <p:spPr>
          <a:xfrm>
            <a:off x="838200" y="365125"/>
            <a:ext cx="10515600" cy="1325563"/>
          </a:xfrm>
        </p:spPr>
        <p:txBody>
          <a:bodyPr anchor="ctr">
            <a:normAutofit/>
          </a:bodyPr>
          <a:lstStyle/>
          <a:p>
            <a:pPr algn="ctr"/>
            <a:r>
              <a:rPr lang="en-US" dirty="0"/>
              <a:t>Overall Restructure</a:t>
            </a:r>
          </a:p>
        </p:txBody>
      </p:sp>
      <p:sp>
        <p:nvSpPr>
          <p:cNvPr id="13" name="Text Placeholder 2">
            <a:extLst>
              <a:ext uri="{FF2B5EF4-FFF2-40B4-BE49-F238E27FC236}">
                <a16:creationId xmlns:a16="http://schemas.microsoft.com/office/drawing/2014/main" id="{8EBE0FCD-AD35-4B91-874B-0BA4D1EC8B6C}"/>
              </a:ext>
            </a:extLst>
          </p:cNvPr>
          <p:cNvSpPr>
            <a:spLocks noGrp="1"/>
          </p:cNvSpPr>
          <p:nvPr>
            <p:ph type="body" idx="1"/>
          </p:nvPr>
        </p:nvSpPr>
        <p:spPr>
          <a:xfrm>
            <a:off x="839788" y="1452557"/>
            <a:ext cx="5157787" cy="823912"/>
          </a:xfrm>
        </p:spPr>
        <p:txBody>
          <a:bodyPr anchor="ctr"/>
          <a:lstStyle/>
          <a:p>
            <a:pPr algn="ctr"/>
            <a:r>
              <a:rPr lang="en-US" dirty="0"/>
              <a:t>Current Version</a:t>
            </a:r>
          </a:p>
        </p:txBody>
      </p:sp>
      <p:sp>
        <p:nvSpPr>
          <p:cNvPr id="8" name="Content Placeholder 2">
            <a:extLst>
              <a:ext uri="{FF2B5EF4-FFF2-40B4-BE49-F238E27FC236}">
                <a16:creationId xmlns:a16="http://schemas.microsoft.com/office/drawing/2014/main" id="{F80BFB62-6D65-8B32-6869-6A732CB4C490}"/>
              </a:ext>
            </a:extLst>
          </p:cNvPr>
          <p:cNvSpPr>
            <a:spLocks noGrp="1"/>
          </p:cNvSpPr>
          <p:nvPr>
            <p:ph sz="half" idx="2"/>
          </p:nvPr>
        </p:nvSpPr>
        <p:spPr>
          <a:xfrm>
            <a:off x="839788" y="2276469"/>
            <a:ext cx="5157787" cy="3684588"/>
          </a:xfrm>
        </p:spPr>
        <p:txBody>
          <a:bodyPr>
            <a:normAutofit fontScale="92500" lnSpcReduction="10000"/>
          </a:bodyPr>
          <a:lstStyle/>
          <a:p>
            <a:r>
              <a:rPr lang="en-US" b="1" dirty="0"/>
              <a:t>100.00: </a:t>
            </a:r>
            <a:r>
              <a:rPr lang="en-US" dirty="0"/>
              <a:t>Instructor Responsibilities</a:t>
            </a:r>
          </a:p>
          <a:p>
            <a:r>
              <a:rPr lang="en-US" b="1" dirty="0"/>
              <a:t>200.00: </a:t>
            </a:r>
            <a:r>
              <a:rPr lang="en-US" dirty="0"/>
              <a:t>Instruction Complaint Procedure</a:t>
            </a:r>
          </a:p>
          <a:p>
            <a:r>
              <a:rPr lang="en-US" b="1" dirty="0"/>
              <a:t>300.00: </a:t>
            </a:r>
            <a:r>
              <a:rPr lang="en-US" dirty="0"/>
              <a:t>Student Responsibilities</a:t>
            </a:r>
          </a:p>
          <a:p>
            <a:r>
              <a:rPr lang="en-US" b="1" dirty="0"/>
              <a:t>400.00:  </a:t>
            </a:r>
            <a:r>
              <a:rPr lang="en-US" dirty="0"/>
              <a:t>Academic Misconduct &amp; Classroom Disruption Procedures</a:t>
            </a:r>
          </a:p>
          <a:p>
            <a:r>
              <a:rPr lang="en-US" b="1" dirty="0"/>
              <a:t>500.00:  </a:t>
            </a:r>
            <a:r>
              <a:rPr lang="en-US" dirty="0"/>
              <a:t>Student Academic Grievance Procedures</a:t>
            </a:r>
          </a:p>
          <a:p>
            <a:r>
              <a:rPr lang="en-US" b="1" dirty="0"/>
              <a:t>600.00: </a:t>
            </a:r>
            <a:r>
              <a:rPr lang="en-US" dirty="0"/>
              <a:t>Code of Student Conduct</a:t>
            </a:r>
          </a:p>
        </p:txBody>
      </p:sp>
      <p:sp>
        <p:nvSpPr>
          <p:cNvPr id="15" name="Text Placeholder 4">
            <a:extLst>
              <a:ext uri="{FF2B5EF4-FFF2-40B4-BE49-F238E27FC236}">
                <a16:creationId xmlns:a16="http://schemas.microsoft.com/office/drawing/2014/main" id="{5D56C98B-1A91-17F4-98C4-C54750298F9E}"/>
              </a:ext>
            </a:extLst>
          </p:cNvPr>
          <p:cNvSpPr>
            <a:spLocks noGrp="1"/>
          </p:cNvSpPr>
          <p:nvPr>
            <p:ph type="body" sz="quarter" idx="3"/>
          </p:nvPr>
        </p:nvSpPr>
        <p:spPr>
          <a:xfrm>
            <a:off x="6172200" y="1452557"/>
            <a:ext cx="5183188" cy="823912"/>
          </a:xfrm>
        </p:spPr>
        <p:txBody>
          <a:bodyPr anchor="ctr"/>
          <a:lstStyle/>
          <a:p>
            <a:pPr algn="ctr"/>
            <a:r>
              <a:rPr lang="en-US" dirty="0"/>
              <a:t>Proposed Version</a:t>
            </a:r>
          </a:p>
        </p:txBody>
      </p:sp>
      <p:sp>
        <p:nvSpPr>
          <p:cNvPr id="17" name="Content Placeholder 5">
            <a:extLst>
              <a:ext uri="{FF2B5EF4-FFF2-40B4-BE49-F238E27FC236}">
                <a16:creationId xmlns:a16="http://schemas.microsoft.com/office/drawing/2014/main" id="{91247F44-6F43-6AB5-2FE1-14038E08A49C}"/>
              </a:ext>
            </a:extLst>
          </p:cNvPr>
          <p:cNvSpPr>
            <a:spLocks noGrp="1"/>
          </p:cNvSpPr>
          <p:nvPr>
            <p:ph sz="quarter" idx="4"/>
          </p:nvPr>
        </p:nvSpPr>
        <p:spPr>
          <a:xfrm>
            <a:off x="6172200" y="2276469"/>
            <a:ext cx="5183188" cy="3684588"/>
          </a:xfrm>
        </p:spPr>
        <p:txBody>
          <a:bodyPr>
            <a:normAutofit fontScale="92500" lnSpcReduction="10000"/>
          </a:bodyPr>
          <a:lstStyle/>
          <a:p>
            <a:r>
              <a:rPr lang="en-US" b="1" dirty="0"/>
              <a:t>100.00: </a:t>
            </a:r>
            <a:r>
              <a:rPr lang="en-US" dirty="0"/>
              <a:t>Introduction &amp; Purpose</a:t>
            </a:r>
          </a:p>
          <a:p>
            <a:r>
              <a:rPr lang="en-US" b="1" dirty="0"/>
              <a:t>200.00: </a:t>
            </a:r>
            <a:r>
              <a:rPr lang="en-US" dirty="0"/>
              <a:t>Student Responsibilities</a:t>
            </a:r>
          </a:p>
          <a:p>
            <a:r>
              <a:rPr lang="en-US" b="1" dirty="0"/>
              <a:t>300.00: </a:t>
            </a:r>
            <a:r>
              <a:rPr lang="en-US" dirty="0"/>
              <a:t>Student Misconduct</a:t>
            </a:r>
          </a:p>
          <a:p>
            <a:r>
              <a:rPr lang="en-US" b="1" dirty="0"/>
              <a:t>400.00: </a:t>
            </a:r>
            <a:r>
              <a:rPr lang="en-US" dirty="0"/>
              <a:t>Student Conduct Procedures</a:t>
            </a:r>
          </a:p>
          <a:p>
            <a:r>
              <a:rPr lang="en-US" b="1" dirty="0"/>
              <a:t>500.00: </a:t>
            </a:r>
            <a:r>
              <a:rPr lang="en-US" dirty="0"/>
              <a:t>Appeals</a:t>
            </a:r>
          </a:p>
          <a:p>
            <a:r>
              <a:rPr lang="en-US" b="1" dirty="0"/>
              <a:t>600.00: </a:t>
            </a:r>
            <a:r>
              <a:rPr lang="en-US" dirty="0"/>
              <a:t>Records &amp; Confidentiality</a:t>
            </a:r>
          </a:p>
        </p:txBody>
      </p:sp>
      <p:cxnSp>
        <p:nvCxnSpPr>
          <p:cNvPr id="4" name="Straight Connector 3">
            <a:extLst>
              <a:ext uri="{FF2B5EF4-FFF2-40B4-BE49-F238E27FC236}">
                <a16:creationId xmlns:a16="http://schemas.microsoft.com/office/drawing/2014/main" id="{EF13A8DE-87CA-6244-9F57-FDF9DE3244E2}"/>
              </a:ext>
            </a:extLst>
          </p:cNvPr>
          <p:cNvCxnSpPr>
            <a:cxnSpLocks/>
          </p:cNvCxnSpPr>
          <p:nvPr/>
        </p:nvCxnSpPr>
        <p:spPr>
          <a:xfrm>
            <a:off x="937846" y="2438400"/>
            <a:ext cx="48181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610BA8C-DD3A-F642-98A7-4F7CBE2EB3D5}"/>
              </a:ext>
            </a:extLst>
          </p:cNvPr>
          <p:cNvCxnSpPr>
            <a:cxnSpLocks/>
          </p:cNvCxnSpPr>
          <p:nvPr/>
        </p:nvCxnSpPr>
        <p:spPr>
          <a:xfrm>
            <a:off x="937846" y="2890994"/>
            <a:ext cx="48181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3B0854-B291-1A4D-98ED-45D0A4B4D1A7}"/>
              </a:ext>
            </a:extLst>
          </p:cNvPr>
          <p:cNvCxnSpPr>
            <a:cxnSpLocks/>
          </p:cNvCxnSpPr>
          <p:nvPr/>
        </p:nvCxnSpPr>
        <p:spPr>
          <a:xfrm>
            <a:off x="937846" y="3223846"/>
            <a:ext cx="48181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ight Arrow 9">
            <a:extLst>
              <a:ext uri="{FF2B5EF4-FFF2-40B4-BE49-F238E27FC236}">
                <a16:creationId xmlns:a16="http://schemas.microsoft.com/office/drawing/2014/main" id="{B907CE0E-103D-D743-883F-605204168BBC}"/>
              </a:ext>
            </a:extLst>
          </p:cNvPr>
          <p:cNvSpPr/>
          <p:nvPr/>
        </p:nvSpPr>
        <p:spPr>
          <a:xfrm rot="19833291" flipV="1">
            <a:off x="5467213" y="3158996"/>
            <a:ext cx="848744" cy="181667"/>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FBA5DA82-F80F-284D-A8F8-84F1519C673A}"/>
              </a:ext>
            </a:extLst>
          </p:cNvPr>
          <p:cNvSpPr/>
          <p:nvPr/>
        </p:nvSpPr>
        <p:spPr>
          <a:xfrm>
            <a:off x="903516" y="3429000"/>
            <a:ext cx="4653388" cy="45720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A826DBF-406E-A54D-9118-7D2792BE9E19}"/>
              </a:ext>
            </a:extLst>
          </p:cNvPr>
          <p:cNvSpPr/>
          <p:nvPr/>
        </p:nvSpPr>
        <p:spPr>
          <a:xfrm>
            <a:off x="894279" y="3913681"/>
            <a:ext cx="4846765" cy="1931948"/>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ight Arrow 24">
            <a:extLst>
              <a:ext uri="{FF2B5EF4-FFF2-40B4-BE49-F238E27FC236}">
                <a16:creationId xmlns:a16="http://schemas.microsoft.com/office/drawing/2014/main" id="{D6E181B0-6757-3147-BD3A-2BF2C0A3C721}"/>
              </a:ext>
            </a:extLst>
          </p:cNvPr>
          <p:cNvSpPr/>
          <p:nvPr/>
        </p:nvSpPr>
        <p:spPr>
          <a:xfrm rot="19514389" flipV="1">
            <a:off x="5499360" y="4809005"/>
            <a:ext cx="848744" cy="181667"/>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1C26A8C0-0697-144B-9936-7D21D004D148}"/>
              </a:ext>
            </a:extLst>
          </p:cNvPr>
          <p:cNvSpPr/>
          <p:nvPr/>
        </p:nvSpPr>
        <p:spPr>
          <a:xfrm>
            <a:off x="6176926" y="3199225"/>
            <a:ext cx="4954269" cy="2074903"/>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80D252D8-15FD-7243-B757-AD11860A246F}"/>
              </a:ext>
            </a:extLst>
          </p:cNvPr>
          <p:cNvSpPr/>
          <p:nvPr/>
        </p:nvSpPr>
        <p:spPr>
          <a:xfrm>
            <a:off x="6191936" y="2698635"/>
            <a:ext cx="4653388" cy="457200"/>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32CDEC8E-84D9-FB4C-A937-6EAEDFAC54D2}"/>
              </a:ext>
            </a:extLst>
          </p:cNvPr>
          <p:cNvSpPr>
            <a:spLocks noGrp="1"/>
          </p:cNvSpPr>
          <p:nvPr>
            <p:ph type="dt" sz="half" idx="10"/>
          </p:nvPr>
        </p:nvSpPr>
        <p:spPr/>
        <p:txBody>
          <a:bodyPr/>
          <a:lstStyle/>
          <a:p>
            <a:fld id="{F7C189A9-5A00-2B4C-95EC-CB86F06D7F99}" type="datetime1">
              <a:rPr lang="en-US" smtClean="0"/>
              <a:t>9/27/22</a:t>
            </a:fld>
            <a:endParaRPr lang="en-US"/>
          </a:p>
        </p:txBody>
      </p:sp>
      <p:sp>
        <p:nvSpPr>
          <p:cNvPr id="3" name="Slide Number Placeholder 2">
            <a:extLst>
              <a:ext uri="{FF2B5EF4-FFF2-40B4-BE49-F238E27FC236}">
                <a16:creationId xmlns:a16="http://schemas.microsoft.com/office/drawing/2014/main" id="{514D9055-7BA8-CD40-BDD8-6B959F48A311}"/>
              </a:ext>
            </a:extLst>
          </p:cNvPr>
          <p:cNvSpPr>
            <a:spLocks noGrp="1"/>
          </p:cNvSpPr>
          <p:nvPr>
            <p:ph type="sldNum" sz="quarter" idx="12"/>
          </p:nvPr>
        </p:nvSpPr>
        <p:spPr/>
        <p:txBody>
          <a:bodyPr/>
          <a:lstStyle/>
          <a:p>
            <a:fld id="{541F84CB-2621-0045-B30F-22109BF07890}" type="slidenum">
              <a:rPr lang="en-US" smtClean="0"/>
              <a:t>10</a:t>
            </a:fld>
            <a:endParaRPr lang="en-US"/>
          </a:p>
        </p:txBody>
      </p:sp>
    </p:spTree>
    <p:extLst>
      <p:ext uri="{BB962C8B-B14F-4D97-AF65-F5344CB8AC3E}">
        <p14:creationId xmlns:p14="http://schemas.microsoft.com/office/powerpoint/2010/main" val="227105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7" grpId="0" build="p"/>
      <p:bldP spid="10" grpId="0" animBg="1"/>
      <p:bldP spid="21" grpId="0" animBg="1"/>
      <p:bldP spid="22" grpId="0" animBg="1"/>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C7EC6-F2AC-7D47-9A45-4AA0E8739B2D}"/>
              </a:ext>
            </a:extLst>
          </p:cNvPr>
          <p:cNvSpPr>
            <a:spLocks noGrp="1"/>
          </p:cNvSpPr>
          <p:nvPr>
            <p:ph type="title"/>
          </p:nvPr>
        </p:nvSpPr>
        <p:spPr/>
        <p:txBody>
          <a:bodyPr anchor="ctr"/>
          <a:lstStyle/>
          <a:p>
            <a:pPr algn="ctr"/>
            <a:r>
              <a:rPr lang="en-US" dirty="0"/>
              <a:t>Proposed Change:  </a:t>
            </a:r>
            <a:br>
              <a:rPr lang="en-US" dirty="0"/>
            </a:br>
            <a:r>
              <a:rPr lang="en-US" dirty="0"/>
              <a:t>Removal of Current 100.00 &amp; 200.00</a:t>
            </a:r>
          </a:p>
        </p:txBody>
      </p:sp>
      <p:sp>
        <p:nvSpPr>
          <p:cNvPr id="3" name="Content Placeholder 2">
            <a:extLst>
              <a:ext uri="{FF2B5EF4-FFF2-40B4-BE49-F238E27FC236}">
                <a16:creationId xmlns:a16="http://schemas.microsoft.com/office/drawing/2014/main" id="{88A50C32-F009-E341-AF64-A557FE8D0B4B}"/>
              </a:ext>
            </a:extLst>
          </p:cNvPr>
          <p:cNvSpPr>
            <a:spLocks noGrp="1"/>
          </p:cNvSpPr>
          <p:nvPr>
            <p:ph sz="half" idx="1"/>
          </p:nvPr>
        </p:nvSpPr>
        <p:spPr>
          <a:xfrm>
            <a:off x="550985" y="1825625"/>
            <a:ext cx="5545015" cy="4351338"/>
          </a:xfrm>
        </p:spPr>
        <p:txBody>
          <a:bodyPr>
            <a:normAutofit/>
          </a:bodyPr>
          <a:lstStyle/>
          <a:p>
            <a:r>
              <a:rPr lang="en-US" b="1" dirty="0"/>
              <a:t>100.00: Instructor Responsibilities</a:t>
            </a:r>
          </a:p>
          <a:p>
            <a:pPr lvl="1"/>
            <a:r>
              <a:rPr lang="en-US" dirty="0"/>
              <a:t>110.00 Course Outline/Syllabus</a:t>
            </a:r>
          </a:p>
          <a:p>
            <a:pPr lvl="1"/>
            <a:r>
              <a:rPr lang="en-US" dirty="0"/>
              <a:t>120.00 Course Expectations</a:t>
            </a:r>
          </a:p>
          <a:p>
            <a:pPr lvl="1"/>
            <a:r>
              <a:rPr lang="en-US" dirty="0"/>
              <a:t>130.00 Personal Information About Students</a:t>
            </a:r>
          </a:p>
          <a:p>
            <a:pPr lvl="1"/>
            <a:r>
              <a:rPr lang="en-US" dirty="0"/>
              <a:t>140.00 Office Hours</a:t>
            </a:r>
          </a:p>
          <a:p>
            <a:pPr lvl="1"/>
            <a:r>
              <a:rPr lang="en-US" dirty="0"/>
              <a:t>150.00 Absence From Class</a:t>
            </a:r>
          </a:p>
          <a:p>
            <a:pPr lvl="1"/>
            <a:r>
              <a:rPr lang="en-US" dirty="0"/>
              <a:t>160.00 Grading</a:t>
            </a:r>
          </a:p>
          <a:p>
            <a:r>
              <a:rPr lang="en-US" b="1" dirty="0"/>
              <a:t>200.00 Instructor Complaint Procedure</a:t>
            </a:r>
          </a:p>
          <a:p>
            <a:endParaRPr lang="en-US" dirty="0"/>
          </a:p>
        </p:txBody>
      </p:sp>
      <p:sp>
        <p:nvSpPr>
          <p:cNvPr id="5" name="Content Placeholder 4">
            <a:extLst>
              <a:ext uri="{FF2B5EF4-FFF2-40B4-BE49-F238E27FC236}">
                <a16:creationId xmlns:a16="http://schemas.microsoft.com/office/drawing/2014/main" id="{EC481C6B-4622-E944-A6AD-C73946691E24}"/>
              </a:ext>
            </a:extLst>
          </p:cNvPr>
          <p:cNvSpPr>
            <a:spLocks noGrp="1"/>
          </p:cNvSpPr>
          <p:nvPr>
            <p:ph sz="half" idx="2"/>
          </p:nvPr>
        </p:nvSpPr>
        <p:spPr>
          <a:xfrm>
            <a:off x="6095999" y="1825625"/>
            <a:ext cx="5545015" cy="4351338"/>
          </a:xfrm>
        </p:spPr>
        <p:txBody>
          <a:bodyPr>
            <a:normAutofit/>
          </a:bodyPr>
          <a:lstStyle/>
          <a:p>
            <a:r>
              <a:rPr lang="en-US" dirty="0"/>
              <a:t>Faculty are not bound by the Code of Student Conduct.</a:t>
            </a:r>
          </a:p>
          <a:p>
            <a:r>
              <a:rPr lang="en-US" dirty="0"/>
              <a:t>However, these expectations are outlined in the Faculty Handbook and the Non-Tenure Track Collective Bargaining Agreement</a:t>
            </a:r>
          </a:p>
          <a:p>
            <a:r>
              <a:rPr lang="en-US" dirty="0"/>
              <a:t>Instructor complaints are not a student conduct issue and are resolved with the Department Head.</a:t>
            </a:r>
          </a:p>
        </p:txBody>
      </p:sp>
      <p:sp>
        <p:nvSpPr>
          <p:cNvPr id="4" name="Date Placeholder 3">
            <a:extLst>
              <a:ext uri="{FF2B5EF4-FFF2-40B4-BE49-F238E27FC236}">
                <a16:creationId xmlns:a16="http://schemas.microsoft.com/office/drawing/2014/main" id="{9BB0C3DD-ADD5-D24D-9D4C-CB14587776BD}"/>
              </a:ext>
            </a:extLst>
          </p:cNvPr>
          <p:cNvSpPr>
            <a:spLocks noGrp="1"/>
          </p:cNvSpPr>
          <p:nvPr>
            <p:ph type="dt" sz="half" idx="10"/>
          </p:nvPr>
        </p:nvSpPr>
        <p:spPr/>
        <p:txBody>
          <a:bodyPr/>
          <a:lstStyle/>
          <a:p>
            <a:fld id="{F83E7A60-19F0-8541-AB59-A369158C5C40}" type="datetime1">
              <a:rPr lang="en-US" smtClean="0"/>
              <a:t>9/27/22</a:t>
            </a:fld>
            <a:endParaRPr lang="en-US"/>
          </a:p>
        </p:txBody>
      </p:sp>
      <p:sp>
        <p:nvSpPr>
          <p:cNvPr id="6" name="Slide Number Placeholder 5">
            <a:extLst>
              <a:ext uri="{FF2B5EF4-FFF2-40B4-BE49-F238E27FC236}">
                <a16:creationId xmlns:a16="http://schemas.microsoft.com/office/drawing/2014/main" id="{2727E73B-5BC7-C947-B209-18F292929D09}"/>
              </a:ext>
            </a:extLst>
          </p:cNvPr>
          <p:cNvSpPr>
            <a:spLocks noGrp="1"/>
          </p:cNvSpPr>
          <p:nvPr>
            <p:ph type="sldNum" sz="quarter" idx="12"/>
          </p:nvPr>
        </p:nvSpPr>
        <p:spPr/>
        <p:txBody>
          <a:bodyPr/>
          <a:lstStyle/>
          <a:p>
            <a:fld id="{541F84CB-2621-0045-B30F-22109BF07890}" type="slidenum">
              <a:rPr lang="en-US" smtClean="0"/>
              <a:t>11</a:t>
            </a:fld>
            <a:endParaRPr lang="en-US"/>
          </a:p>
        </p:txBody>
      </p:sp>
    </p:spTree>
    <p:extLst>
      <p:ext uri="{BB962C8B-B14F-4D97-AF65-F5344CB8AC3E}">
        <p14:creationId xmlns:p14="http://schemas.microsoft.com/office/powerpoint/2010/main" val="1125986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C7EC6-F2AC-7D47-9A45-4AA0E8739B2D}"/>
              </a:ext>
            </a:extLst>
          </p:cNvPr>
          <p:cNvSpPr>
            <a:spLocks noGrp="1"/>
          </p:cNvSpPr>
          <p:nvPr>
            <p:ph type="title"/>
          </p:nvPr>
        </p:nvSpPr>
        <p:spPr/>
        <p:txBody>
          <a:bodyPr anchor="ctr"/>
          <a:lstStyle/>
          <a:p>
            <a:pPr algn="ctr"/>
            <a:r>
              <a:rPr lang="en-US" sz="4000" dirty="0"/>
              <a:t>Proposed Change:  </a:t>
            </a:r>
            <a:br>
              <a:rPr lang="en-US" sz="4000" dirty="0"/>
            </a:br>
            <a:r>
              <a:rPr lang="en-US" sz="4000" dirty="0"/>
              <a:t>Insertion of New 100.00: Introduction &amp; Purpose</a:t>
            </a:r>
          </a:p>
        </p:txBody>
      </p:sp>
      <p:sp>
        <p:nvSpPr>
          <p:cNvPr id="3" name="Content Placeholder 2">
            <a:extLst>
              <a:ext uri="{FF2B5EF4-FFF2-40B4-BE49-F238E27FC236}">
                <a16:creationId xmlns:a16="http://schemas.microsoft.com/office/drawing/2014/main" id="{88A50C32-F009-E341-AF64-A557FE8D0B4B}"/>
              </a:ext>
            </a:extLst>
          </p:cNvPr>
          <p:cNvSpPr>
            <a:spLocks noGrp="1"/>
          </p:cNvSpPr>
          <p:nvPr>
            <p:ph idx="1"/>
          </p:nvPr>
        </p:nvSpPr>
        <p:spPr>
          <a:xfrm>
            <a:off x="577361" y="1837348"/>
            <a:ext cx="11037277" cy="4351338"/>
          </a:xfrm>
        </p:spPr>
        <p:txBody>
          <a:bodyPr>
            <a:normAutofit/>
          </a:bodyPr>
          <a:lstStyle/>
          <a:p>
            <a:pPr marL="0" indent="0">
              <a:buNone/>
            </a:pPr>
            <a:r>
              <a:rPr lang="en-US" sz="2400" dirty="0"/>
              <a:t>Montana State University seeks to integrate education, the creation of knowledge and art, and service in its curriculum, programs, and activities. Consistent with this, the University’s mission statement highlights the values of excellence, integrity, inclusion, collaboration, curiosity, and stewardship for its faculty, staff, and students.</a:t>
            </a:r>
          </a:p>
          <a:p>
            <a:pPr marL="0" indent="0">
              <a:buNone/>
            </a:pPr>
            <a:endParaRPr lang="en-US" sz="2000" dirty="0"/>
          </a:p>
          <a:p>
            <a:pPr marL="0" indent="0">
              <a:buNone/>
            </a:pPr>
            <a:r>
              <a:rPr lang="en-US" sz="2400" dirty="0"/>
              <a:t>The purpose of this policy is to establish community standards and procedures necessary to maintain and protect an environment conducive to learning and in keeping with the educational objectives of the University. The expectations identified in this Code of Student Conduct represent a reasonable regulation of student conduct to help facilitate these standards.</a:t>
            </a:r>
          </a:p>
        </p:txBody>
      </p:sp>
      <p:sp>
        <p:nvSpPr>
          <p:cNvPr id="4" name="Date Placeholder 3">
            <a:extLst>
              <a:ext uri="{FF2B5EF4-FFF2-40B4-BE49-F238E27FC236}">
                <a16:creationId xmlns:a16="http://schemas.microsoft.com/office/drawing/2014/main" id="{49B95B97-4C2C-084F-B535-383116D6FD93}"/>
              </a:ext>
            </a:extLst>
          </p:cNvPr>
          <p:cNvSpPr>
            <a:spLocks noGrp="1"/>
          </p:cNvSpPr>
          <p:nvPr>
            <p:ph type="dt" sz="half" idx="10"/>
          </p:nvPr>
        </p:nvSpPr>
        <p:spPr/>
        <p:txBody>
          <a:bodyPr/>
          <a:lstStyle/>
          <a:p>
            <a:fld id="{BBBE3E3F-F338-0042-9374-0F95CDB6C919}" type="datetime1">
              <a:rPr lang="en-US" smtClean="0"/>
              <a:t>9/27/22</a:t>
            </a:fld>
            <a:endParaRPr lang="en-US"/>
          </a:p>
        </p:txBody>
      </p:sp>
      <p:sp>
        <p:nvSpPr>
          <p:cNvPr id="5" name="Slide Number Placeholder 4">
            <a:extLst>
              <a:ext uri="{FF2B5EF4-FFF2-40B4-BE49-F238E27FC236}">
                <a16:creationId xmlns:a16="http://schemas.microsoft.com/office/drawing/2014/main" id="{2858E02E-7C29-DC4D-AA80-B1556163918B}"/>
              </a:ext>
            </a:extLst>
          </p:cNvPr>
          <p:cNvSpPr>
            <a:spLocks noGrp="1"/>
          </p:cNvSpPr>
          <p:nvPr>
            <p:ph type="sldNum" sz="quarter" idx="12"/>
          </p:nvPr>
        </p:nvSpPr>
        <p:spPr/>
        <p:txBody>
          <a:bodyPr/>
          <a:lstStyle/>
          <a:p>
            <a:fld id="{541F84CB-2621-0045-B30F-22109BF07890}" type="slidenum">
              <a:rPr lang="en-US" smtClean="0"/>
              <a:t>12</a:t>
            </a:fld>
            <a:endParaRPr lang="en-US"/>
          </a:p>
        </p:txBody>
      </p:sp>
    </p:spTree>
    <p:extLst>
      <p:ext uri="{BB962C8B-B14F-4D97-AF65-F5344CB8AC3E}">
        <p14:creationId xmlns:p14="http://schemas.microsoft.com/office/powerpoint/2010/main" val="3878355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C7EC6-F2AC-7D47-9A45-4AA0E8739B2D}"/>
              </a:ext>
            </a:extLst>
          </p:cNvPr>
          <p:cNvSpPr>
            <a:spLocks noGrp="1"/>
          </p:cNvSpPr>
          <p:nvPr>
            <p:ph type="title"/>
          </p:nvPr>
        </p:nvSpPr>
        <p:spPr/>
        <p:txBody>
          <a:bodyPr anchor="ctr"/>
          <a:lstStyle/>
          <a:p>
            <a:pPr algn="ctr"/>
            <a:r>
              <a:rPr lang="en-US" sz="4000" dirty="0"/>
              <a:t>Proposed Change:  </a:t>
            </a:r>
            <a:br>
              <a:rPr lang="en-US" sz="4000" dirty="0"/>
            </a:br>
            <a:r>
              <a:rPr lang="en-US" sz="4000" dirty="0"/>
              <a:t>Insertion of New 110.00: Definitions (1)</a:t>
            </a:r>
          </a:p>
        </p:txBody>
      </p:sp>
      <p:sp>
        <p:nvSpPr>
          <p:cNvPr id="3" name="Content Placeholder 2">
            <a:extLst>
              <a:ext uri="{FF2B5EF4-FFF2-40B4-BE49-F238E27FC236}">
                <a16:creationId xmlns:a16="http://schemas.microsoft.com/office/drawing/2014/main" id="{88A50C32-F009-E341-AF64-A557FE8D0B4B}"/>
              </a:ext>
            </a:extLst>
          </p:cNvPr>
          <p:cNvSpPr>
            <a:spLocks noGrp="1"/>
          </p:cNvSpPr>
          <p:nvPr>
            <p:ph idx="1"/>
          </p:nvPr>
        </p:nvSpPr>
        <p:spPr>
          <a:xfrm>
            <a:off x="304800" y="1690688"/>
            <a:ext cx="11565467" cy="4497998"/>
          </a:xfrm>
        </p:spPr>
        <p:txBody>
          <a:bodyPr>
            <a:normAutofit/>
          </a:bodyPr>
          <a:lstStyle/>
          <a:p>
            <a:pPr marL="0" indent="0">
              <a:buNone/>
            </a:pPr>
            <a:r>
              <a:rPr lang="en-US" sz="1800" dirty="0"/>
              <a:t>The definition section was inserted to provide clarification and ease of reference to some key and repeated pieces within the document.  It includes Complainant, Conduct Officer, Days, Hearing Board, Hearing Officer, Presenting Officer, Respondent and University Official.  Some highlighted changes of note:</a:t>
            </a:r>
          </a:p>
          <a:p>
            <a:pPr marL="0" indent="0">
              <a:buNone/>
            </a:pPr>
            <a:r>
              <a:rPr lang="en-US" sz="1800" b="1" dirty="0"/>
              <a:t>Student Organization</a:t>
            </a:r>
            <a:r>
              <a:rPr lang="en-US" sz="1800" dirty="0"/>
              <a:t> means any group of University Students meeting the University’s criteria for organizational recognition or registration established by the University or its units, colleges, or departments. Jurisdiction is retained for behavior that occurred when the Student Organization was recognized or registered, regardless of current status.</a:t>
            </a:r>
          </a:p>
          <a:p>
            <a:pPr marL="0" indent="0">
              <a:buNone/>
            </a:pPr>
            <a:r>
              <a:rPr lang="en-US" sz="1800" b="1" dirty="0"/>
              <a:t>Student</a:t>
            </a:r>
            <a:r>
              <a:rPr lang="en-US" sz="1800" dirty="0"/>
              <a:t> means:</a:t>
            </a:r>
          </a:p>
          <a:p>
            <a:pPr marL="914400" lvl="1" indent="-457200">
              <a:buFont typeface="+mj-lt"/>
              <a:buAutoNum type="alphaUcPeriod"/>
            </a:pPr>
            <a:r>
              <a:rPr lang="en-US" sz="1800" dirty="0"/>
              <a:t>Any person admitted, registered, enrolled, or attending any University course or University conducted program, whether full-time or part-time, and whether pursuing undergraduate, graduate, or professional studies, or continuing education; </a:t>
            </a:r>
          </a:p>
          <a:p>
            <a:pPr marL="914400" lvl="1" indent="-457200">
              <a:buFont typeface="+mj-lt"/>
              <a:buAutoNum type="alphaUcPeriod"/>
            </a:pPr>
            <a:r>
              <a:rPr lang="en-US" sz="1800" dirty="0"/>
              <a:t>Any person who is not officially enrolled for a particular term but who has a continuing relationship with the University; or </a:t>
            </a:r>
          </a:p>
          <a:p>
            <a:pPr marL="914400" lvl="1" indent="-457200">
              <a:buFont typeface="+mj-lt"/>
              <a:buAutoNum type="alphaUcPeriod"/>
            </a:pPr>
            <a:r>
              <a:rPr lang="en-US" sz="1800" dirty="0"/>
              <a:t>Any person within two calendar years after the conclusion of their last registered University course unless the student has formally withdrawn, graduated, or been expelled from the University.</a:t>
            </a:r>
          </a:p>
        </p:txBody>
      </p:sp>
      <p:sp>
        <p:nvSpPr>
          <p:cNvPr id="4" name="Date Placeholder 3">
            <a:extLst>
              <a:ext uri="{FF2B5EF4-FFF2-40B4-BE49-F238E27FC236}">
                <a16:creationId xmlns:a16="http://schemas.microsoft.com/office/drawing/2014/main" id="{F7B2AE66-CF42-E449-B8E3-8367107EB457}"/>
              </a:ext>
            </a:extLst>
          </p:cNvPr>
          <p:cNvSpPr>
            <a:spLocks noGrp="1"/>
          </p:cNvSpPr>
          <p:nvPr>
            <p:ph type="dt" sz="half" idx="10"/>
          </p:nvPr>
        </p:nvSpPr>
        <p:spPr/>
        <p:txBody>
          <a:bodyPr/>
          <a:lstStyle/>
          <a:p>
            <a:fld id="{0D0372E3-245F-2240-8684-A919FCE9D780}" type="datetime1">
              <a:rPr lang="en-US" smtClean="0"/>
              <a:t>9/27/22</a:t>
            </a:fld>
            <a:endParaRPr lang="en-US"/>
          </a:p>
        </p:txBody>
      </p:sp>
      <p:sp>
        <p:nvSpPr>
          <p:cNvPr id="5" name="Slide Number Placeholder 4">
            <a:extLst>
              <a:ext uri="{FF2B5EF4-FFF2-40B4-BE49-F238E27FC236}">
                <a16:creationId xmlns:a16="http://schemas.microsoft.com/office/drawing/2014/main" id="{5CB97CC8-522D-4C4C-97F8-476407ED7CDE}"/>
              </a:ext>
            </a:extLst>
          </p:cNvPr>
          <p:cNvSpPr>
            <a:spLocks noGrp="1"/>
          </p:cNvSpPr>
          <p:nvPr>
            <p:ph type="sldNum" sz="quarter" idx="12"/>
          </p:nvPr>
        </p:nvSpPr>
        <p:spPr/>
        <p:txBody>
          <a:bodyPr/>
          <a:lstStyle/>
          <a:p>
            <a:fld id="{541F84CB-2621-0045-B30F-22109BF07890}" type="slidenum">
              <a:rPr lang="en-US" smtClean="0"/>
              <a:t>13</a:t>
            </a:fld>
            <a:endParaRPr lang="en-US"/>
          </a:p>
        </p:txBody>
      </p:sp>
    </p:spTree>
    <p:extLst>
      <p:ext uri="{BB962C8B-B14F-4D97-AF65-F5344CB8AC3E}">
        <p14:creationId xmlns:p14="http://schemas.microsoft.com/office/powerpoint/2010/main" val="142075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C7EC6-F2AC-7D47-9A45-4AA0E8739B2D}"/>
              </a:ext>
            </a:extLst>
          </p:cNvPr>
          <p:cNvSpPr>
            <a:spLocks noGrp="1"/>
          </p:cNvSpPr>
          <p:nvPr>
            <p:ph type="title"/>
          </p:nvPr>
        </p:nvSpPr>
        <p:spPr/>
        <p:txBody>
          <a:bodyPr anchor="ctr"/>
          <a:lstStyle/>
          <a:p>
            <a:pPr algn="ctr"/>
            <a:r>
              <a:rPr lang="en-US" sz="4000" dirty="0"/>
              <a:t>Proposed Change:  </a:t>
            </a:r>
            <a:br>
              <a:rPr lang="en-US" sz="4000" dirty="0"/>
            </a:br>
            <a:r>
              <a:rPr lang="en-US" sz="4000" dirty="0"/>
              <a:t>Insertion of New 110.00: Definitions (2)</a:t>
            </a:r>
          </a:p>
        </p:txBody>
      </p:sp>
      <p:sp>
        <p:nvSpPr>
          <p:cNvPr id="3" name="Content Placeholder 2">
            <a:extLst>
              <a:ext uri="{FF2B5EF4-FFF2-40B4-BE49-F238E27FC236}">
                <a16:creationId xmlns:a16="http://schemas.microsoft.com/office/drawing/2014/main" id="{88A50C32-F009-E341-AF64-A557FE8D0B4B}"/>
              </a:ext>
            </a:extLst>
          </p:cNvPr>
          <p:cNvSpPr>
            <a:spLocks noGrp="1"/>
          </p:cNvSpPr>
          <p:nvPr>
            <p:ph idx="1"/>
          </p:nvPr>
        </p:nvSpPr>
        <p:spPr>
          <a:xfrm>
            <a:off x="577361" y="1837348"/>
            <a:ext cx="11037277" cy="4351338"/>
          </a:xfrm>
        </p:spPr>
        <p:txBody>
          <a:bodyPr>
            <a:normAutofit/>
          </a:bodyPr>
          <a:lstStyle/>
          <a:p>
            <a:pPr marL="0" indent="0">
              <a:buNone/>
            </a:pPr>
            <a:r>
              <a:rPr lang="en-US" b="1" dirty="0"/>
              <a:t>Substantial University Interest</a:t>
            </a:r>
            <a:r>
              <a:rPr lang="en-US" dirty="0"/>
              <a:t> refers to:</a:t>
            </a:r>
          </a:p>
          <a:p>
            <a:pPr marL="514350" lvl="0" indent="-514350">
              <a:buFont typeface="+mj-lt"/>
              <a:buAutoNum type="alphaUcPeriod"/>
            </a:pPr>
            <a:r>
              <a:rPr lang="en-US" dirty="0"/>
              <a:t>Any situation where it appears that the student’s conduct may present a danger or threat to the health or safety of self or others, to University property, or to those within the University community;</a:t>
            </a:r>
          </a:p>
          <a:p>
            <a:pPr marL="514350" lvl="0" indent="-514350">
              <a:buFont typeface="+mj-lt"/>
              <a:buAutoNum type="alphaUcPeriod"/>
            </a:pPr>
            <a:r>
              <a:rPr lang="en-US" dirty="0"/>
              <a:t>Any conduct that significantly impinges upon the rights, property, or achievements of self or others or significantly breaches the peace and/or causes social disorder, on University property or to those within the University community. </a:t>
            </a:r>
          </a:p>
        </p:txBody>
      </p:sp>
      <p:sp>
        <p:nvSpPr>
          <p:cNvPr id="4" name="Date Placeholder 3">
            <a:extLst>
              <a:ext uri="{FF2B5EF4-FFF2-40B4-BE49-F238E27FC236}">
                <a16:creationId xmlns:a16="http://schemas.microsoft.com/office/drawing/2014/main" id="{9282E95B-0803-1347-819E-20C9F9EA8721}"/>
              </a:ext>
            </a:extLst>
          </p:cNvPr>
          <p:cNvSpPr>
            <a:spLocks noGrp="1"/>
          </p:cNvSpPr>
          <p:nvPr>
            <p:ph type="dt" sz="half" idx="10"/>
          </p:nvPr>
        </p:nvSpPr>
        <p:spPr/>
        <p:txBody>
          <a:bodyPr/>
          <a:lstStyle/>
          <a:p>
            <a:fld id="{370CDE3E-2A2A-9E4A-8D31-466A904A38A3}" type="datetime1">
              <a:rPr lang="en-US" smtClean="0"/>
              <a:t>9/27/22</a:t>
            </a:fld>
            <a:endParaRPr lang="en-US"/>
          </a:p>
        </p:txBody>
      </p:sp>
      <p:sp>
        <p:nvSpPr>
          <p:cNvPr id="5" name="Slide Number Placeholder 4">
            <a:extLst>
              <a:ext uri="{FF2B5EF4-FFF2-40B4-BE49-F238E27FC236}">
                <a16:creationId xmlns:a16="http://schemas.microsoft.com/office/drawing/2014/main" id="{968B1C57-7E0C-8445-9B93-2510D965D985}"/>
              </a:ext>
            </a:extLst>
          </p:cNvPr>
          <p:cNvSpPr>
            <a:spLocks noGrp="1"/>
          </p:cNvSpPr>
          <p:nvPr>
            <p:ph type="sldNum" sz="quarter" idx="12"/>
          </p:nvPr>
        </p:nvSpPr>
        <p:spPr/>
        <p:txBody>
          <a:bodyPr/>
          <a:lstStyle/>
          <a:p>
            <a:fld id="{541F84CB-2621-0045-B30F-22109BF07890}" type="slidenum">
              <a:rPr lang="en-US" smtClean="0"/>
              <a:t>14</a:t>
            </a:fld>
            <a:endParaRPr lang="en-US"/>
          </a:p>
        </p:txBody>
      </p:sp>
    </p:spTree>
    <p:extLst>
      <p:ext uri="{BB962C8B-B14F-4D97-AF65-F5344CB8AC3E}">
        <p14:creationId xmlns:p14="http://schemas.microsoft.com/office/powerpoint/2010/main" val="2545761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C7EC6-F2AC-7D47-9A45-4AA0E8739B2D}"/>
              </a:ext>
            </a:extLst>
          </p:cNvPr>
          <p:cNvSpPr>
            <a:spLocks noGrp="1"/>
          </p:cNvSpPr>
          <p:nvPr>
            <p:ph type="title"/>
          </p:nvPr>
        </p:nvSpPr>
        <p:spPr/>
        <p:txBody>
          <a:bodyPr anchor="ctr"/>
          <a:lstStyle/>
          <a:p>
            <a:pPr algn="ctr"/>
            <a:r>
              <a:rPr lang="en-US" dirty="0"/>
              <a:t>Proposed Change:  </a:t>
            </a:r>
            <a:br>
              <a:rPr lang="en-US" dirty="0"/>
            </a:br>
            <a:r>
              <a:rPr lang="en-US" dirty="0"/>
              <a:t>Updates to current 300.00 Series</a:t>
            </a:r>
          </a:p>
        </p:txBody>
      </p:sp>
      <p:sp>
        <p:nvSpPr>
          <p:cNvPr id="3" name="Content Placeholder 2">
            <a:extLst>
              <a:ext uri="{FF2B5EF4-FFF2-40B4-BE49-F238E27FC236}">
                <a16:creationId xmlns:a16="http://schemas.microsoft.com/office/drawing/2014/main" id="{88A50C32-F009-E341-AF64-A557FE8D0B4B}"/>
              </a:ext>
            </a:extLst>
          </p:cNvPr>
          <p:cNvSpPr>
            <a:spLocks noGrp="1"/>
          </p:cNvSpPr>
          <p:nvPr>
            <p:ph sz="half" idx="1"/>
          </p:nvPr>
        </p:nvSpPr>
        <p:spPr>
          <a:xfrm>
            <a:off x="550985" y="1825625"/>
            <a:ext cx="5545015" cy="4351338"/>
          </a:xfrm>
        </p:spPr>
        <p:txBody>
          <a:bodyPr>
            <a:normAutofit/>
          </a:bodyPr>
          <a:lstStyle/>
          <a:p>
            <a:r>
              <a:rPr lang="en-US" b="1" dirty="0"/>
              <a:t>300.00: Student Responsibilities</a:t>
            </a:r>
          </a:p>
          <a:p>
            <a:pPr lvl="1"/>
            <a:r>
              <a:rPr lang="en-US" dirty="0"/>
              <a:t>310.00 Academic Expectations</a:t>
            </a:r>
          </a:p>
          <a:p>
            <a:pPr lvl="2"/>
            <a:r>
              <a:rPr lang="en-US" dirty="0"/>
              <a:t>310.01 Missing classes or exams for University Travel</a:t>
            </a:r>
          </a:p>
          <a:p>
            <a:pPr lvl="1"/>
            <a:r>
              <a:rPr lang="en-US" dirty="0"/>
              <a:t>320.00 Assistance</a:t>
            </a:r>
          </a:p>
          <a:p>
            <a:pPr lvl="1"/>
            <a:r>
              <a:rPr lang="en-US" dirty="0"/>
              <a:t>330.00 Evaluation</a:t>
            </a:r>
          </a:p>
          <a:p>
            <a:pPr lvl="1"/>
            <a:r>
              <a:rPr lang="en-US" dirty="0"/>
              <a:t>340.00 Academic Honesty</a:t>
            </a:r>
          </a:p>
        </p:txBody>
      </p:sp>
      <p:sp>
        <p:nvSpPr>
          <p:cNvPr id="5" name="Content Placeholder 4">
            <a:extLst>
              <a:ext uri="{FF2B5EF4-FFF2-40B4-BE49-F238E27FC236}">
                <a16:creationId xmlns:a16="http://schemas.microsoft.com/office/drawing/2014/main" id="{EC481C6B-4622-E944-A6AD-C73946691E24}"/>
              </a:ext>
            </a:extLst>
          </p:cNvPr>
          <p:cNvSpPr>
            <a:spLocks noGrp="1"/>
          </p:cNvSpPr>
          <p:nvPr>
            <p:ph sz="half" idx="2"/>
          </p:nvPr>
        </p:nvSpPr>
        <p:spPr>
          <a:xfrm>
            <a:off x="6095999" y="1825625"/>
            <a:ext cx="5545015" cy="4351338"/>
          </a:xfrm>
        </p:spPr>
        <p:txBody>
          <a:bodyPr>
            <a:normAutofit/>
          </a:bodyPr>
          <a:lstStyle/>
          <a:p>
            <a:r>
              <a:rPr lang="en-US" dirty="0"/>
              <a:t>Section 310.00 becomes the new 200.00, with new additions.</a:t>
            </a:r>
          </a:p>
          <a:p>
            <a:r>
              <a:rPr lang="en-US" dirty="0"/>
              <a:t>310.01 becomes 200.10 with no substantive changes.</a:t>
            </a:r>
          </a:p>
          <a:p>
            <a:r>
              <a:rPr lang="en-US" dirty="0"/>
              <a:t>320.00, 330.00, and 340.00 are removed as they are not enforceable and/or are repetitive.</a:t>
            </a:r>
          </a:p>
        </p:txBody>
      </p:sp>
      <p:cxnSp>
        <p:nvCxnSpPr>
          <p:cNvPr id="6" name="Straight Connector 5">
            <a:extLst>
              <a:ext uri="{FF2B5EF4-FFF2-40B4-BE49-F238E27FC236}">
                <a16:creationId xmlns:a16="http://schemas.microsoft.com/office/drawing/2014/main" id="{79C0D3EC-180B-9447-91F7-10C25746BE37}"/>
              </a:ext>
            </a:extLst>
          </p:cNvPr>
          <p:cNvCxnSpPr>
            <a:cxnSpLocks/>
          </p:cNvCxnSpPr>
          <p:nvPr/>
        </p:nvCxnSpPr>
        <p:spPr>
          <a:xfrm>
            <a:off x="838200" y="3462867"/>
            <a:ext cx="48181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AD2E06E-D67F-8145-B7EE-C21DBCEB0ACA}"/>
              </a:ext>
            </a:extLst>
          </p:cNvPr>
          <p:cNvCxnSpPr>
            <a:cxnSpLocks/>
          </p:cNvCxnSpPr>
          <p:nvPr/>
        </p:nvCxnSpPr>
        <p:spPr>
          <a:xfrm>
            <a:off x="838200" y="4267200"/>
            <a:ext cx="48181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233A60B-C5A3-274A-AD18-665677A91822}"/>
              </a:ext>
            </a:extLst>
          </p:cNvPr>
          <p:cNvCxnSpPr>
            <a:cxnSpLocks/>
          </p:cNvCxnSpPr>
          <p:nvPr/>
        </p:nvCxnSpPr>
        <p:spPr>
          <a:xfrm>
            <a:off x="838200" y="3860800"/>
            <a:ext cx="48181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83926F36-CACC-334C-99E2-12D88E1C0F8D}"/>
              </a:ext>
            </a:extLst>
          </p:cNvPr>
          <p:cNvSpPr>
            <a:spLocks noGrp="1"/>
          </p:cNvSpPr>
          <p:nvPr>
            <p:ph type="dt" sz="half" idx="10"/>
          </p:nvPr>
        </p:nvSpPr>
        <p:spPr/>
        <p:txBody>
          <a:bodyPr/>
          <a:lstStyle/>
          <a:p>
            <a:fld id="{3500C789-4E6F-AE4B-BE48-7AD4429B49B1}" type="datetime1">
              <a:rPr lang="en-US" smtClean="0"/>
              <a:t>9/27/22</a:t>
            </a:fld>
            <a:endParaRPr lang="en-US"/>
          </a:p>
        </p:txBody>
      </p:sp>
      <p:sp>
        <p:nvSpPr>
          <p:cNvPr id="9" name="Slide Number Placeholder 8">
            <a:extLst>
              <a:ext uri="{FF2B5EF4-FFF2-40B4-BE49-F238E27FC236}">
                <a16:creationId xmlns:a16="http://schemas.microsoft.com/office/drawing/2014/main" id="{82495286-92BC-CE47-8AA2-FF9165355E02}"/>
              </a:ext>
            </a:extLst>
          </p:cNvPr>
          <p:cNvSpPr>
            <a:spLocks noGrp="1"/>
          </p:cNvSpPr>
          <p:nvPr>
            <p:ph type="sldNum" sz="quarter" idx="12"/>
          </p:nvPr>
        </p:nvSpPr>
        <p:spPr/>
        <p:txBody>
          <a:bodyPr/>
          <a:lstStyle/>
          <a:p>
            <a:fld id="{541F84CB-2621-0045-B30F-22109BF07890}" type="slidenum">
              <a:rPr lang="en-US" smtClean="0"/>
              <a:t>15</a:t>
            </a:fld>
            <a:endParaRPr lang="en-US"/>
          </a:p>
        </p:txBody>
      </p:sp>
    </p:spTree>
    <p:extLst>
      <p:ext uri="{BB962C8B-B14F-4D97-AF65-F5344CB8AC3E}">
        <p14:creationId xmlns:p14="http://schemas.microsoft.com/office/powerpoint/2010/main" val="375956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83F1CF-80CF-19C1-0448-E283749430AF}"/>
              </a:ext>
            </a:extLst>
          </p:cNvPr>
          <p:cNvSpPr>
            <a:spLocks noGrp="1"/>
          </p:cNvSpPr>
          <p:nvPr>
            <p:ph type="title"/>
          </p:nvPr>
        </p:nvSpPr>
        <p:spPr/>
        <p:txBody>
          <a:bodyPr anchor="ctr">
            <a:normAutofit/>
          </a:bodyPr>
          <a:lstStyle/>
          <a:p>
            <a:pPr algn="ctr"/>
            <a:r>
              <a:rPr lang="en-US" dirty="0"/>
              <a:t>Proposed Change:</a:t>
            </a:r>
            <a:br>
              <a:rPr lang="en-US" dirty="0"/>
            </a:br>
            <a:r>
              <a:rPr lang="en-US" dirty="0"/>
              <a:t>New 200.00: Student Rights &amp; Responsibilities</a:t>
            </a:r>
          </a:p>
        </p:txBody>
      </p:sp>
      <p:sp>
        <p:nvSpPr>
          <p:cNvPr id="15" name="Text Placeholder 4">
            <a:extLst>
              <a:ext uri="{FF2B5EF4-FFF2-40B4-BE49-F238E27FC236}">
                <a16:creationId xmlns:a16="http://schemas.microsoft.com/office/drawing/2014/main" id="{5D56C98B-1A91-17F4-98C4-C54750298F9E}"/>
              </a:ext>
            </a:extLst>
          </p:cNvPr>
          <p:cNvSpPr>
            <a:spLocks noGrp="1"/>
          </p:cNvSpPr>
          <p:nvPr>
            <p:ph type="body" sz="quarter" idx="3"/>
          </p:nvPr>
        </p:nvSpPr>
        <p:spPr>
          <a:xfrm>
            <a:off x="6172200" y="1452557"/>
            <a:ext cx="5183188" cy="823912"/>
          </a:xfrm>
        </p:spPr>
        <p:txBody>
          <a:bodyPr anchor="ctr"/>
          <a:lstStyle/>
          <a:p>
            <a:pPr algn="ctr"/>
            <a:r>
              <a:rPr lang="en-US" dirty="0"/>
              <a:t>Proposed Version</a:t>
            </a:r>
          </a:p>
        </p:txBody>
      </p:sp>
      <p:sp>
        <p:nvSpPr>
          <p:cNvPr id="13" name="Text Placeholder 2">
            <a:extLst>
              <a:ext uri="{FF2B5EF4-FFF2-40B4-BE49-F238E27FC236}">
                <a16:creationId xmlns:a16="http://schemas.microsoft.com/office/drawing/2014/main" id="{8EBE0FCD-AD35-4B91-874B-0BA4D1EC8B6C}"/>
              </a:ext>
            </a:extLst>
          </p:cNvPr>
          <p:cNvSpPr>
            <a:spLocks noGrp="1"/>
          </p:cNvSpPr>
          <p:nvPr>
            <p:ph type="body" idx="1"/>
          </p:nvPr>
        </p:nvSpPr>
        <p:spPr>
          <a:xfrm>
            <a:off x="839788" y="1452557"/>
            <a:ext cx="5157787" cy="823912"/>
          </a:xfrm>
        </p:spPr>
        <p:txBody>
          <a:bodyPr anchor="ctr"/>
          <a:lstStyle/>
          <a:p>
            <a:pPr algn="ctr"/>
            <a:r>
              <a:rPr lang="en-US" dirty="0"/>
              <a:t>Current Version</a:t>
            </a:r>
          </a:p>
        </p:txBody>
      </p:sp>
      <p:sp>
        <p:nvSpPr>
          <p:cNvPr id="17" name="Content Placeholder 5">
            <a:extLst>
              <a:ext uri="{FF2B5EF4-FFF2-40B4-BE49-F238E27FC236}">
                <a16:creationId xmlns:a16="http://schemas.microsoft.com/office/drawing/2014/main" id="{91247F44-6F43-6AB5-2FE1-14038E08A49C}"/>
              </a:ext>
            </a:extLst>
          </p:cNvPr>
          <p:cNvSpPr>
            <a:spLocks noGrp="1"/>
          </p:cNvSpPr>
          <p:nvPr>
            <p:ph sz="quarter" idx="4"/>
          </p:nvPr>
        </p:nvSpPr>
        <p:spPr>
          <a:xfrm>
            <a:off x="261256" y="2032000"/>
            <a:ext cx="5736317" cy="3929057"/>
          </a:xfrm>
        </p:spPr>
        <p:txBody>
          <a:bodyPr anchor="t">
            <a:normAutofit/>
          </a:bodyPr>
          <a:lstStyle/>
          <a:p>
            <a:pPr marL="514350" indent="-514350">
              <a:buFont typeface="+mj-lt"/>
              <a:buAutoNum type="alphaUcPeriod" startAt="4"/>
            </a:pPr>
            <a:r>
              <a:rPr lang="en-US" dirty="0"/>
              <a:t>Take exams when scheduled, unless rescheduled under 310.01;</a:t>
            </a:r>
          </a:p>
        </p:txBody>
      </p:sp>
      <p:sp>
        <p:nvSpPr>
          <p:cNvPr id="16" name="Content Placeholder 5">
            <a:extLst>
              <a:ext uri="{FF2B5EF4-FFF2-40B4-BE49-F238E27FC236}">
                <a16:creationId xmlns:a16="http://schemas.microsoft.com/office/drawing/2014/main" id="{0736B483-AD7F-4147-A391-8310B0EF8335}"/>
              </a:ext>
            </a:extLst>
          </p:cNvPr>
          <p:cNvSpPr txBox="1">
            <a:spLocks/>
          </p:cNvSpPr>
          <p:nvPr/>
        </p:nvSpPr>
        <p:spPr>
          <a:xfrm>
            <a:off x="6194427" y="2032000"/>
            <a:ext cx="5736317" cy="3929057"/>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buFont typeface="+mj-lt"/>
              <a:buAutoNum type="alphaUcPeriod" startAt="4"/>
            </a:pPr>
            <a:r>
              <a:rPr lang="en-US" dirty="0"/>
              <a:t>Take exams when scheduled, unless rescheduled under section 200.10, or per an approved accommodation through the Office of Disability Services;</a:t>
            </a:r>
          </a:p>
          <a:p>
            <a:pPr marL="514350" lvl="0" indent="-514350">
              <a:buFont typeface="+mj-lt"/>
              <a:buAutoNum type="alphaUcPeriod" startAt="4"/>
            </a:pPr>
            <a:endParaRPr lang="en-US" dirty="0"/>
          </a:p>
          <a:p>
            <a:pPr marL="514350" lvl="0" indent="-514350">
              <a:buFont typeface="+mj-lt"/>
              <a:buAutoNum type="alphaUcPeriod" startAt="8"/>
            </a:pPr>
            <a:r>
              <a:rPr lang="en-US" dirty="0"/>
              <a:t>Respond to communications from instructors and University personnel in a timely way;</a:t>
            </a:r>
          </a:p>
          <a:p>
            <a:pPr marL="514350" lvl="0" indent="-514350">
              <a:buFont typeface="+mj-lt"/>
              <a:buAutoNum type="alphaUcPeriod" startAt="8"/>
            </a:pPr>
            <a:r>
              <a:rPr lang="en-US" dirty="0"/>
              <a:t>Be responsible for the honest completion and representation of their work, the appropriate citation of sources, and the respect and recognition of others' academic endeavors; and</a:t>
            </a:r>
          </a:p>
          <a:p>
            <a:pPr marL="514350" lvl="0" indent="-514350">
              <a:buFont typeface="+mj-lt"/>
              <a:buAutoNum type="alphaUcPeriod" startAt="8"/>
            </a:pPr>
            <a:r>
              <a:rPr lang="en-US" dirty="0"/>
              <a:t>University email is the University’s primary means of communication with students.  Students are responsible for all communications delivered to their designated University email address.</a:t>
            </a:r>
          </a:p>
        </p:txBody>
      </p:sp>
      <p:sp>
        <p:nvSpPr>
          <p:cNvPr id="2" name="Date Placeholder 1">
            <a:extLst>
              <a:ext uri="{FF2B5EF4-FFF2-40B4-BE49-F238E27FC236}">
                <a16:creationId xmlns:a16="http://schemas.microsoft.com/office/drawing/2014/main" id="{81FAE390-4CDC-C749-8FF7-590F24C20C22}"/>
              </a:ext>
            </a:extLst>
          </p:cNvPr>
          <p:cNvSpPr>
            <a:spLocks noGrp="1"/>
          </p:cNvSpPr>
          <p:nvPr>
            <p:ph type="dt" sz="half" idx="10"/>
          </p:nvPr>
        </p:nvSpPr>
        <p:spPr/>
        <p:txBody>
          <a:bodyPr/>
          <a:lstStyle/>
          <a:p>
            <a:fld id="{CCF254A0-45BA-4245-A453-7F7D8A7EAAB1}" type="datetime1">
              <a:rPr lang="en-US" smtClean="0"/>
              <a:t>9/27/22</a:t>
            </a:fld>
            <a:endParaRPr lang="en-US"/>
          </a:p>
        </p:txBody>
      </p:sp>
      <p:sp>
        <p:nvSpPr>
          <p:cNvPr id="3" name="Slide Number Placeholder 2">
            <a:extLst>
              <a:ext uri="{FF2B5EF4-FFF2-40B4-BE49-F238E27FC236}">
                <a16:creationId xmlns:a16="http://schemas.microsoft.com/office/drawing/2014/main" id="{C2F3B10F-4624-0340-9AEA-83A3769C4EB0}"/>
              </a:ext>
            </a:extLst>
          </p:cNvPr>
          <p:cNvSpPr>
            <a:spLocks noGrp="1"/>
          </p:cNvSpPr>
          <p:nvPr>
            <p:ph type="sldNum" sz="quarter" idx="12"/>
          </p:nvPr>
        </p:nvSpPr>
        <p:spPr/>
        <p:txBody>
          <a:bodyPr/>
          <a:lstStyle/>
          <a:p>
            <a:fld id="{541F84CB-2621-0045-B30F-22109BF07890}" type="slidenum">
              <a:rPr lang="en-US" smtClean="0"/>
              <a:t>16</a:t>
            </a:fld>
            <a:endParaRPr lang="en-US"/>
          </a:p>
        </p:txBody>
      </p:sp>
    </p:spTree>
    <p:extLst>
      <p:ext uri="{BB962C8B-B14F-4D97-AF65-F5344CB8AC3E}">
        <p14:creationId xmlns:p14="http://schemas.microsoft.com/office/powerpoint/2010/main" val="3362661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83F1CF-80CF-19C1-0448-E283749430AF}"/>
              </a:ext>
            </a:extLst>
          </p:cNvPr>
          <p:cNvSpPr>
            <a:spLocks noGrp="1"/>
          </p:cNvSpPr>
          <p:nvPr>
            <p:ph type="title"/>
          </p:nvPr>
        </p:nvSpPr>
        <p:spPr/>
        <p:txBody>
          <a:bodyPr anchor="ctr">
            <a:normAutofit/>
          </a:bodyPr>
          <a:lstStyle/>
          <a:p>
            <a:pPr algn="ctr"/>
            <a:r>
              <a:rPr lang="en-US" dirty="0"/>
              <a:t>Proposed Change:</a:t>
            </a:r>
            <a:br>
              <a:rPr lang="en-US" dirty="0"/>
            </a:br>
            <a:r>
              <a:rPr lang="en-US" dirty="0"/>
              <a:t>New 200.00: Student Rights &amp; Responsibilities</a:t>
            </a:r>
          </a:p>
        </p:txBody>
      </p:sp>
      <p:sp>
        <p:nvSpPr>
          <p:cNvPr id="17" name="Content Placeholder 5">
            <a:extLst>
              <a:ext uri="{FF2B5EF4-FFF2-40B4-BE49-F238E27FC236}">
                <a16:creationId xmlns:a16="http://schemas.microsoft.com/office/drawing/2014/main" id="{91247F44-6F43-6AB5-2FE1-14038E08A49C}"/>
              </a:ext>
            </a:extLst>
          </p:cNvPr>
          <p:cNvSpPr>
            <a:spLocks noGrp="1"/>
          </p:cNvSpPr>
          <p:nvPr>
            <p:ph sz="quarter" idx="4"/>
          </p:nvPr>
        </p:nvSpPr>
        <p:spPr>
          <a:xfrm>
            <a:off x="838198" y="2032000"/>
            <a:ext cx="10515601" cy="3929057"/>
          </a:xfrm>
        </p:spPr>
        <p:txBody>
          <a:bodyPr anchor="t">
            <a:normAutofit fontScale="92500"/>
          </a:bodyPr>
          <a:lstStyle/>
          <a:p>
            <a:pPr marL="0" indent="0">
              <a:buNone/>
            </a:pPr>
            <a:r>
              <a:rPr lang="en-US" dirty="0"/>
              <a:t>ASMSU is currently working to update the Student Bill of Rights and will seek University Council approval.  A reference to the document, which will be a separate policy, will be referenced in the Code of student conduct:</a:t>
            </a:r>
          </a:p>
          <a:p>
            <a:pPr marL="0" indent="0">
              <a:buNone/>
            </a:pPr>
            <a:endParaRPr lang="en-US" sz="4000" dirty="0"/>
          </a:p>
          <a:p>
            <a:pPr marL="0" marR="0" indent="0" fontAlgn="base">
              <a:spcBef>
                <a:spcPts val="1200"/>
              </a:spcBef>
              <a:spcAft>
                <a:spcPts val="0"/>
              </a:spcAft>
              <a:buNone/>
            </a:pPr>
            <a:r>
              <a:rPr lang="en-US" dirty="0">
                <a:solidFill>
                  <a:srgbClr val="333333"/>
                </a:solidFill>
                <a:effectLst/>
                <a:ea typeface="Times New Roman" panose="02020603050405020304" pitchFamily="18" charset="0"/>
              </a:rPr>
              <a:t>200.10: All students of Montana State University are members of an academic community of scholars and learners. As members of this academic community, students are guaranteed certain individual rights identified within the Code of Student Conduct and the Student Bill of Rights.</a:t>
            </a:r>
            <a:endParaRPr lang="en-US" dirty="0">
              <a:effectLst/>
              <a:ea typeface="Times New Roman" panose="02020603050405020304" pitchFamily="18" charset="0"/>
            </a:endParaRPr>
          </a:p>
        </p:txBody>
      </p:sp>
      <p:sp>
        <p:nvSpPr>
          <p:cNvPr id="2" name="Date Placeholder 1">
            <a:extLst>
              <a:ext uri="{FF2B5EF4-FFF2-40B4-BE49-F238E27FC236}">
                <a16:creationId xmlns:a16="http://schemas.microsoft.com/office/drawing/2014/main" id="{81FAE390-4CDC-C749-8FF7-590F24C20C22}"/>
              </a:ext>
            </a:extLst>
          </p:cNvPr>
          <p:cNvSpPr>
            <a:spLocks noGrp="1"/>
          </p:cNvSpPr>
          <p:nvPr>
            <p:ph type="dt" sz="half" idx="10"/>
          </p:nvPr>
        </p:nvSpPr>
        <p:spPr/>
        <p:txBody>
          <a:bodyPr/>
          <a:lstStyle/>
          <a:p>
            <a:fld id="{CCF254A0-45BA-4245-A453-7F7D8A7EAAB1}" type="datetime1">
              <a:rPr lang="en-US" smtClean="0"/>
              <a:t>9/27/22</a:t>
            </a:fld>
            <a:endParaRPr lang="en-US"/>
          </a:p>
        </p:txBody>
      </p:sp>
      <p:sp>
        <p:nvSpPr>
          <p:cNvPr id="3" name="Slide Number Placeholder 2">
            <a:extLst>
              <a:ext uri="{FF2B5EF4-FFF2-40B4-BE49-F238E27FC236}">
                <a16:creationId xmlns:a16="http://schemas.microsoft.com/office/drawing/2014/main" id="{C2F3B10F-4624-0340-9AEA-83A3769C4EB0}"/>
              </a:ext>
            </a:extLst>
          </p:cNvPr>
          <p:cNvSpPr>
            <a:spLocks noGrp="1"/>
          </p:cNvSpPr>
          <p:nvPr>
            <p:ph type="sldNum" sz="quarter" idx="12"/>
          </p:nvPr>
        </p:nvSpPr>
        <p:spPr/>
        <p:txBody>
          <a:bodyPr/>
          <a:lstStyle/>
          <a:p>
            <a:fld id="{541F84CB-2621-0045-B30F-22109BF07890}" type="slidenum">
              <a:rPr lang="en-US" smtClean="0"/>
              <a:t>17</a:t>
            </a:fld>
            <a:endParaRPr lang="en-US"/>
          </a:p>
        </p:txBody>
      </p:sp>
    </p:spTree>
    <p:extLst>
      <p:ext uri="{BB962C8B-B14F-4D97-AF65-F5344CB8AC3E}">
        <p14:creationId xmlns:p14="http://schemas.microsoft.com/office/powerpoint/2010/main" val="4096025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83F1CF-80CF-19C1-0448-E283749430AF}"/>
              </a:ext>
            </a:extLst>
          </p:cNvPr>
          <p:cNvSpPr>
            <a:spLocks noGrp="1"/>
          </p:cNvSpPr>
          <p:nvPr>
            <p:ph type="title"/>
          </p:nvPr>
        </p:nvSpPr>
        <p:spPr/>
        <p:txBody>
          <a:bodyPr anchor="ctr">
            <a:normAutofit/>
          </a:bodyPr>
          <a:lstStyle/>
          <a:p>
            <a:pPr algn="ctr"/>
            <a:r>
              <a:rPr lang="en-US" dirty="0"/>
              <a:t>Proposed Change:</a:t>
            </a:r>
            <a:br>
              <a:rPr lang="en-US" dirty="0"/>
            </a:br>
            <a:r>
              <a:rPr lang="en-US" dirty="0"/>
              <a:t>Restructure of 400.00 thru 600.00 Series</a:t>
            </a:r>
          </a:p>
        </p:txBody>
      </p:sp>
      <p:sp>
        <p:nvSpPr>
          <p:cNvPr id="15" name="Text Placeholder 4">
            <a:extLst>
              <a:ext uri="{FF2B5EF4-FFF2-40B4-BE49-F238E27FC236}">
                <a16:creationId xmlns:a16="http://schemas.microsoft.com/office/drawing/2014/main" id="{5D56C98B-1A91-17F4-98C4-C54750298F9E}"/>
              </a:ext>
            </a:extLst>
          </p:cNvPr>
          <p:cNvSpPr>
            <a:spLocks noGrp="1"/>
          </p:cNvSpPr>
          <p:nvPr>
            <p:ph type="body" sz="quarter" idx="3"/>
          </p:nvPr>
        </p:nvSpPr>
        <p:spPr>
          <a:xfrm>
            <a:off x="6172200" y="1452557"/>
            <a:ext cx="5183188" cy="823912"/>
          </a:xfrm>
        </p:spPr>
        <p:txBody>
          <a:bodyPr anchor="ctr"/>
          <a:lstStyle/>
          <a:p>
            <a:pPr algn="ctr"/>
            <a:r>
              <a:rPr lang="en-US" dirty="0"/>
              <a:t>Proposed Version</a:t>
            </a:r>
          </a:p>
        </p:txBody>
      </p:sp>
      <p:sp>
        <p:nvSpPr>
          <p:cNvPr id="13" name="Text Placeholder 2">
            <a:extLst>
              <a:ext uri="{FF2B5EF4-FFF2-40B4-BE49-F238E27FC236}">
                <a16:creationId xmlns:a16="http://schemas.microsoft.com/office/drawing/2014/main" id="{8EBE0FCD-AD35-4B91-874B-0BA4D1EC8B6C}"/>
              </a:ext>
            </a:extLst>
          </p:cNvPr>
          <p:cNvSpPr>
            <a:spLocks noGrp="1"/>
          </p:cNvSpPr>
          <p:nvPr>
            <p:ph type="body" idx="1"/>
          </p:nvPr>
        </p:nvSpPr>
        <p:spPr>
          <a:xfrm>
            <a:off x="839788" y="1452557"/>
            <a:ext cx="5157787" cy="823912"/>
          </a:xfrm>
        </p:spPr>
        <p:txBody>
          <a:bodyPr anchor="ctr"/>
          <a:lstStyle/>
          <a:p>
            <a:pPr algn="ctr"/>
            <a:r>
              <a:rPr lang="en-US" dirty="0"/>
              <a:t>Current Version</a:t>
            </a:r>
          </a:p>
        </p:txBody>
      </p:sp>
      <p:sp>
        <p:nvSpPr>
          <p:cNvPr id="8" name="Content Placeholder 2">
            <a:extLst>
              <a:ext uri="{FF2B5EF4-FFF2-40B4-BE49-F238E27FC236}">
                <a16:creationId xmlns:a16="http://schemas.microsoft.com/office/drawing/2014/main" id="{F80BFB62-6D65-8B32-6869-6A732CB4C490}"/>
              </a:ext>
            </a:extLst>
          </p:cNvPr>
          <p:cNvSpPr>
            <a:spLocks noGrp="1"/>
          </p:cNvSpPr>
          <p:nvPr>
            <p:ph sz="half" idx="2"/>
          </p:nvPr>
        </p:nvSpPr>
        <p:spPr>
          <a:xfrm>
            <a:off x="839788" y="2276469"/>
            <a:ext cx="5157787" cy="3684588"/>
          </a:xfrm>
        </p:spPr>
        <p:txBody>
          <a:bodyPr anchor="t">
            <a:normAutofit/>
          </a:bodyPr>
          <a:lstStyle/>
          <a:p>
            <a:r>
              <a:rPr lang="en-US" b="1" dirty="0"/>
              <a:t>400.00:  </a:t>
            </a:r>
            <a:r>
              <a:rPr lang="en-US" dirty="0"/>
              <a:t>Academic Misconduct &amp; Classroom Disruption Procedures</a:t>
            </a:r>
          </a:p>
          <a:p>
            <a:r>
              <a:rPr lang="en-US" b="1" dirty="0"/>
              <a:t>500.00:  </a:t>
            </a:r>
            <a:r>
              <a:rPr lang="en-US" dirty="0"/>
              <a:t>Student Academic Grievance Procedures</a:t>
            </a:r>
          </a:p>
          <a:p>
            <a:r>
              <a:rPr lang="en-US" b="1" dirty="0"/>
              <a:t>600.00: </a:t>
            </a:r>
            <a:r>
              <a:rPr lang="en-US" dirty="0"/>
              <a:t>Code of Student Conduct</a:t>
            </a:r>
          </a:p>
        </p:txBody>
      </p:sp>
      <p:sp>
        <p:nvSpPr>
          <p:cNvPr id="17" name="Content Placeholder 5">
            <a:extLst>
              <a:ext uri="{FF2B5EF4-FFF2-40B4-BE49-F238E27FC236}">
                <a16:creationId xmlns:a16="http://schemas.microsoft.com/office/drawing/2014/main" id="{91247F44-6F43-6AB5-2FE1-14038E08A49C}"/>
              </a:ext>
            </a:extLst>
          </p:cNvPr>
          <p:cNvSpPr>
            <a:spLocks noGrp="1"/>
          </p:cNvSpPr>
          <p:nvPr>
            <p:ph sz="quarter" idx="4"/>
          </p:nvPr>
        </p:nvSpPr>
        <p:spPr>
          <a:xfrm>
            <a:off x="6172200" y="2276469"/>
            <a:ext cx="5183188" cy="3684588"/>
          </a:xfrm>
        </p:spPr>
        <p:txBody>
          <a:bodyPr anchor="t">
            <a:normAutofit/>
          </a:bodyPr>
          <a:lstStyle/>
          <a:p>
            <a:r>
              <a:rPr lang="en-US" b="1" dirty="0"/>
              <a:t>300.00: </a:t>
            </a:r>
            <a:r>
              <a:rPr lang="en-US" dirty="0"/>
              <a:t>Student Misconduct</a:t>
            </a:r>
          </a:p>
          <a:p>
            <a:r>
              <a:rPr lang="en-US" b="1" dirty="0"/>
              <a:t>400.00: </a:t>
            </a:r>
            <a:r>
              <a:rPr lang="en-US" dirty="0"/>
              <a:t>Student Conduct Procedures</a:t>
            </a:r>
          </a:p>
          <a:p>
            <a:r>
              <a:rPr lang="en-US" b="1" dirty="0"/>
              <a:t>500.00: </a:t>
            </a:r>
            <a:r>
              <a:rPr lang="en-US" dirty="0"/>
              <a:t>Appeals</a:t>
            </a:r>
          </a:p>
          <a:p>
            <a:r>
              <a:rPr lang="en-US" b="1" dirty="0"/>
              <a:t>600.00: </a:t>
            </a:r>
            <a:r>
              <a:rPr lang="en-US" dirty="0"/>
              <a:t>Records &amp; Confidentiality</a:t>
            </a:r>
          </a:p>
        </p:txBody>
      </p:sp>
      <p:sp>
        <p:nvSpPr>
          <p:cNvPr id="2" name="Date Placeholder 1">
            <a:extLst>
              <a:ext uri="{FF2B5EF4-FFF2-40B4-BE49-F238E27FC236}">
                <a16:creationId xmlns:a16="http://schemas.microsoft.com/office/drawing/2014/main" id="{F3B5AB2C-EEB1-C24C-8B97-11F869BC15A2}"/>
              </a:ext>
            </a:extLst>
          </p:cNvPr>
          <p:cNvSpPr>
            <a:spLocks noGrp="1"/>
          </p:cNvSpPr>
          <p:nvPr>
            <p:ph type="dt" sz="half" idx="10"/>
          </p:nvPr>
        </p:nvSpPr>
        <p:spPr/>
        <p:txBody>
          <a:bodyPr/>
          <a:lstStyle/>
          <a:p>
            <a:fld id="{26D1AC31-DBD9-534A-A18E-892A95D131CE}" type="datetime1">
              <a:rPr lang="en-US" smtClean="0"/>
              <a:t>9/27/22</a:t>
            </a:fld>
            <a:endParaRPr lang="en-US"/>
          </a:p>
        </p:txBody>
      </p:sp>
      <p:sp>
        <p:nvSpPr>
          <p:cNvPr id="3" name="Slide Number Placeholder 2">
            <a:extLst>
              <a:ext uri="{FF2B5EF4-FFF2-40B4-BE49-F238E27FC236}">
                <a16:creationId xmlns:a16="http://schemas.microsoft.com/office/drawing/2014/main" id="{DABACF07-C1B4-5340-8AD8-0197388E55FE}"/>
              </a:ext>
            </a:extLst>
          </p:cNvPr>
          <p:cNvSpPr>
            <a:spLocks noGrp="1"/>
          </p:cNvSpPr>
          <p:nvPr>
            <p:ph type="sldNum" sz="quarter" idx="12"/>
          </p:nvPr>
        </p:nvSpPr>
        <p:spPr/>
        <p:txBody>
          <a:bodyPr/>
          <a:lstStyle/>
          <a:p>
            <a:fld id="{541F84CB-2621-0045-B30F-22109BF07890}" type="slidenum">
              <a:rPr lang="en-US" smtClean="0"/>
              <a:t>18</a:t>
            </a:fld>
            <a:endParaRPr lang="en-US"/>
          </a:p>
        </p:txBody>
      </p:sp>
    </p:spTree>
    <p:extLst>
      <p:ext uri="{BB962C8B-B14F-4D97-AF65-F5344CB8AC3E}">
        <p14:creationId xmlns:p14="http://schemas.microsoft.com/office/powerpoint/2010/main" val="506724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83F1CF-80CF-19C1-0448-E283749430AF}"/>
              </a:ext>
            </a:extLst>
          </p:cNvPr>
          <p:cNvSpPr>
            <a:spLocks noGrp="1"/>
          </p:cNvSpPr>
          <p:nvPr>
            <p:ph type="title"/>
          </p:nvPr>
        </p:nvSpPr>
        <p:spPr/>
        <p:txBody>
          <a:bodyPr anchor="ctr">
            <a:normAutofit/>
          </a:bodyPr>
          <a:lstStyle/>
          <a:p>
            <a:pPr algn="ctr"/>
            <a:r>
              <a:rPr lang="en-US" dirty="0"/>
              <a:t>Proposed Change:</a:t>
            </a:r>
            <a:br>
              <a:rPr lang="en-US" dirty="0"/>
            </a:br>
            <a:r>
              <a:rPr lang="en-US" dirty="0"/>
              <a:t>New 310.00(A): Student Conduct Jurisdiction</a:t>
            </a:r>
          </a:p>
        </p:txBody>
      </p:sp>
      <p:sp>
        <p:nvSpPr>
          <p:cNvPr id="15" name="Text Placeholder 4">
            <a:extLst>
              <a:ext uri="{FF2B5EF4-FFF2-40B4-BE49-F238E27FC236}">
                <a16:creationId xmlns:a16="http://schemas.microsoft.com/office/drawing/2014/main" id="{5D56C98B-1A91-17F4-98C4-C54750298F9E}"/>
              </a:ext>
            </a:extLst>
          </p:cNvPr>
          <p:cNvSpPr>
            <a:spLocks noGrp="1"/>
          </p:cNvSpPr>
          <p:nvPr>
            <p:ph type="body" sz="quarter" idx="3"/>
          </p:nvPr>
        </p:nvSpPr>
        <p:spPr>
          <a:xfrm>
            <a:off x="6172200" y="1452557"/>
            <a:ext cx="5736316" cy="823912"/>
          </a:xfrm>
        </p:spPr>
        <p:txBody>
          <a:bodyPr anchor="ctr"/>
          <a:lstStyle/>
          <a:p>
            <a:pPr algn="ctr"/>
            <a:r>
              <a:rPr lang="en-US" dirty="0"/>
              <a:t>Proposed Version</a:t>
            </a:r>
          </a:p>
        </p:txBody>
      </p:sp>
      <p:sp>
        <p:nvSpPr>
          <p:cNvPr id="13" name="Text Placeholder 2">
            <a:extLst>
              <a:ext uri="{FF2B5EF4-FFF2-40B4-BE49-F238E27FC236}">
                <a16:creationId xmlns:a16="http://schemas.microsoft.com/office/drawing/2014/main" id="{8EBE0FCD-AD35-4B91-874B-0BA4D1EC8B6C}"/>
              </a:ext>
            </a:extLst>
          </p:cNvPr>
          <p:cNvSpPr>
            <a:spLocks noGrp="1"/>
          </p:cNvSpPr>
          <p:nvPr>
            <p:ph type="body" idx="1"/>
          </p:nvPr>
        </p:nvSpPr>
        <p:spPr>
          <a:xfrm>
            <a:off x="283484" y="1452557"/>
            <a:ext cx="5714091" cy="823912"/>
          </a:xfrm>
        </p:spPr>
        <p:txBody>
          <a:bodyPr anchor="ctr"/>
          <a:lstStyle/>
          <a:p>
            <a:pPr algn="ctr"/>
            <a:r>
              <a:rPr lang="en-US" dirty="0"/>
              <a:t>Current Version</a:t>
            </a:r>
          </a:p>
        </p:txBody>
      </p:sp>
      <p:sp>
        <p:nvSpPr>
          <p:cNvPr id="17" name="Content Placeholder 5">
            <a:extLst>
              <a:ext uri="{FF2B5EF4-FFF2-40B4-BE49-F238E27FC236}">
                <a16:creationId xmlns:a16="http://schemas.microsoft.com/office/drawing/2014/main" id="{91247F44-6F43-6AB5-2FE1-14038E08A49C}"/>
              </a:ext>
            </a:extLst>
          </p:cNvPr>
          <p:cNvSpPr>
            <a:spLocks noGrp="1"/>
          </p:cNvSpPr>
          <p:nvPr>
            <p:ph sz="quarter" idx="4"/>
          </p:nvPr>
        </p:nvSpPr>
        <p:spPr>
          <a:xfrm>
            <a:off x="261256" y="2032000"/>
            <a:ext cx="5736317" cy="3929057"/>
          </a:xfrm>
        </p:spPr>
        <p:txBody>
          <a:bodyPr anchor="t">
            <a:normAutofit fontScale="77500" lnSpcReduction="20000"/>
          </a:bodyPr>
          <a:lstStyle/>
          <a:p>
            <a:pPr marL="514350" indent="-514350">
              <a:buFont typeface="+mj-lt"/>
              <a:buAutoNum type="alphaUcPeriod" startAt="3"/>
            </a:pPr>
            <a:r>
              <a:rPr lang="en-US" dirty="0"/>
              <a:t>The Code of Student Conduct applies to behaviors that take place on campus, at University-sponsored events and may also apply off-campus when the Dean of Students or designee determines that the off-campus conduct affects a substantial University interest. A substantial University interest is defined to include:</a:t>
            </a:r>
          </a:p>
          <a:p>
            <a:pPr lvl="1"/>
            <a:r>
              <a:rPr lang="en-US" dirty="0"/>
              <a:t>Any situation where it appears that the student’s conduct may present a danger or threat to the health or safety of him/herself or others;</a:t>
            </a:r>
          </a:p>
          <a:p>
            <a:pPr lvl="1"/>
            <a:r>
              <a:rPr lang="en-US" dirty="0"/>
              <a:t>Any conduct that significantly impinges upon the rights, property or achievements of self or others or significantly breaches the peace and/or causes social disorder. </a:t>
            </a:r>
          </a:p>
        </p:txBody>
      </p:sp>
      <p:sp>
        <p:nvSpPr>
          <p:cNvPr id="16" name="Content Placeholder 5">
            <a:extLst>
              <a:ext uri="{FF2B5EF4-FFF2-40B4-BE49-F238E27FC236}">
                <a16:creationId xmlns:a16="http://schemas.microsoft.com/office/drawing/2014/main" id="{0736B483-AD7F-4147-A391-8310B0EF8335}"/>
              </a:ext>
            </a:extLst>
          </p:cNvPr>
          <p:cNvSpPr txBox="1">
            <a:spLocks/>
          </p:cNvSpPr>
          <p:nvPr/>
        </p:nvSpPr>
        <p:spPr>
          <a:xfrm>
            <a:off x="6194427" y="2032000"/>
            <a:ext cx="5736317" cy="392905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buFont typeface="+mj-lt"/>
              <a:buAutoNum type="alphaUcPeriod"/>
            </a:pPr>
            <a:r>
              <a:rPr lang="en-US" dirty="0"/>
              <a:t>The Code of Student Conduct applies to conduct that occurs: </a:t>
            </a:r>
          </a:p>
          <a:p>
            <a:pPr marL="971550" lvl="1" indent="-514350">
              <a:buFont typeface="+mj-lt"/>
              <a:buAutoNum type="romanLcPeriod"/>
            </a:pPr>
            <a:r>
              <a:rPr lang="en-US" dirty="0"/>
              <a:t>On University property; </a:t>
            </a:r>
          </a:p>
          <a:p>
            <a:pPr marL="971550" lvl="1" indent="-514350">
              <a:buFont typeface="+mj-lt"/>
              <a:buAutoNum type="romanLcPeriod"/>
            </a:pPr>
            <a:r>
              <a:rPr lang="en-US" dirty="0"/>
              <a:t>At University affiliated or sponsored events or programs, including at events and programs hosted by recognized student organizations; </a:t>
            </a:r>
          </a:p>
          <a:p>
            <a:pPr marL="971550" lvl="1" indent="-514350">
              <a:buFont typeface="+mj-lt"/>
              <a:buAutoNum type="romanLcPeriod"/>
            </a:pPr>
            <a:r>
              <a:rPr lang="en-US" dirty="0"/>
              <a:t>Off-campus that affects a substantial University interest. A substantial University interest.</a:t>
            </a:r>
          </a:p>
        </p:txBody>
      </p:sp>
      <p:sp>
        <p:nvSpPr>
          <p:cNvPr id="7" name="Oval 6">
            <a:extLst>
              <a:ext uri="{FF2B5EF4-FFF2-40B4-BE49-F238E27FC236}">
                <a16:creationId xmlns:a16="http://schemas.microsoft.com/office/drawing/2014/main" id="{58D7D07C-516A-F444-B562-0A466091388B}"/>
              </a:ext>
            </a:extLst>
          </p:cNvPr>
          <p:cNvSpPr/>
          <p:nvPr/>
        </p:nvSpPr>
        <p:spPr>
          <a:xfrm>
            <a:off x="6606246" y="3264850"/>
            <a:ext cx="432708" cy="4402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38B59E4B-DEC9-CC4D-AB10-D7BAC6484E6B}"/>
              </a:ext>
            </a:extLst>
          </p:cNvPr>
          <p:cNvSpPr>
            <a:spLocks noGrp="1"/>
          </p:cNvSpPr>
          <p:nvPr>
            <p:ph type="dt" sz="half" idx="10"/>
          </p:nvPr>
        </p:nvSpPr>
        <p:spPr/>
        <p:txBody>
          <a:bodyPr/>
          <a:lstStyle/>
          <a:p>
            <a:fld id="{22966372-5CF5-EA42-B4A5-0EDF06FED2D4}" type="datetime1">
              <a:rPr lang="en-US" smtClean="0"/>
              <a:t>9/27/22</a:t>
            </a:fld>
            <a:endParaRPr lang="en-US"/>
          </a:p>
        </p:txBody>
      </p:sp>
      <p:sp>
        <p:nvSpPr>
          <p:cNvPr id="3" name="Slide Number Placeholder 2">
            <a:extLst>
              <a:ext uri="{FF2B5EF4-FFF2-40B4-BE49-F238E27FC236}">
                <a16:creationId xmlns:a16="http://schemas.microsoft.com/office/drawing/2014/main" id="{6958CB59-66CC-454C-89E1-FA3D851BC966}"/>
              </a:ext>
            </a:extLst>
          </p:cNvPr>
          <p:cNvSpPr>
            <a:spLocks noGrp="1"/>
          </p:cNvSpPr>
          <p:nvPr>
            <p:ph type="sldNum" sz="quarter" idx="12"/>
          </p:nvPr>
        </p:nvSpPr>
        <p:spPr/>
        <p:txBody>
          <a:bodyPr/>
          <a:lstStyle/>
          <a:p>
            <a:fld id="{541F84CB-2621-0045-B30F-22109BF07890}" type="slidenum">
              <a:rPr lang="en-US" smtClean="0"/>
              <a:t>19</a:t>
            </a:fld>
            <a:endParaRPr lang="en-US"/>
          </a:p>
        </p:txBody>
      </p:sp>
    </p:spTree>
    <p:extLst>
      <p:ext uri="{BB962C8B-B14F-4D97-AF65-F5344CB8AC3E}">
        <p14:creationId xmlns:p14="http://schemas.microsoft.com/office/powerpoint/2010/main" val="158891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83F1CF-80CF-19C1-0448-E283749430AF}"/>
              </a:ext>
            </a:extLst>
          </p:cNvPr>
          <p:cNvSpPr>
            <a:spLocks noGrp="1"/>
          </p:cNvSpPr>
          <p:nvPr>
            <p:ph type="title"/>
          </p:nvPr>
        </p:nvSpPr>
        <p:spPr>
          <a:xfrm>
            <a:off x="838200" y="365125"/>
            <a:ext cx="10515600" cy="1325563"/>
          </a:xfrm>
        </p:spPr>
        <p:txBody>
          <a:bodyPr anchor="ctr"/>
          <a:lstStyle/>
          <a:p>
            <a:pPr algn="ctr"/>
            <a:r>
              <a:rPr lang="en-US" dirty="0"/>
              <a:t>Agenda For Today’s Presentation</a:t>
            </a:r>
          </a:p>
        </p:txBody>
      </p:sp>
      <p:sp>
        <p:nvSpPr>
          <p:cNvPr id="8" name="Content Placeholder 2">
            <a:extLst>
              <a:ext uri="{FF2B5EF4-FFF2-40B4-BE49-F238E27FC236}">
                <a16:creationId xmlns:a16="http://schemas.microsoft.com/office/drawing/2014/main" id="{F80BFB62-6D65-8B32-6869-6A732CB4C490}"/>
              </a:ext>
            </a:extLst>
          </p:cNvPr>
          <p:cNvSpPr>
            <a:spLocks noGrp="1"/>
          </p:cNvSpPr>
          <p:nvPr>
            <p:ph idx="1"/>
          </p:nvPr>
        </p:nvSpPr>
        <p:spPr>
          <a:xfrm>
            <a:off x="838200" y="1825625"/>
            <a:ext cx="10515600" cy="4351338"/>
          </a:xfrm>
        </p:spPr>
        <p:txBody>
          <a:bodyPr/>
          <a:lstStyle/>
          <a:p>
            <a:r>
              <a:rPr lang="en-US" dirty="0"/>
              <a:t>What is a Code of Student Conduct?</a:t>
            </a:r>
          </a:p>
          <a:p>
            <a:r>
              <a:rPr lang="en-US" dirty="0"/>
              <a:t>Why would we change it?</a:t>
            </a:r>
          </a:p>
          <a:p>
            <a:r>
              <a:rPr lang="en-US" dirty="0"/>
              <a:t>How did we change it?</a:t>
            </a:r>
          </a:p>
          <a:p>
            <a:r>
              <a:rPr lang="en-US" dirty="0"/>
              <a:t>What did we change?</a:t>
            </a:r>
          </a:p>
          <a:p>
            <a:r>
              <a:rPr lang="en-US" dirty="0"/>
              <a:t>Why does this matter?  What difference does it make?</a:t>
            </a:r>
          </a:p>
          <a:p>
            <a:r>
              <a:rPr lang="en-US" dirty="0"/>
              <a:t>Can I submit feedback?</a:t>
            </a:r>
          </a:p>
        </p:txBody>
      </p:sp>
      <p:sp>
        <p:nvSpPr>
          <p:cNvPr id="2" name="Date Placeholder 1">
            <a:extLst>
              <a:ext uri="{FF2B5EF4-FFF2-40B4-BE49-F238E27FC236}">
                <a16:creationId xmlns:a16="http://schemas.microsoft.com/office/drawing/2014/main" id="{9A22CC31-3CE1-A24E-BF6F-792A8D7CC390}"/>
              </a:ext>
            </a:extLst>
          </p:cNvPr>
          <p:cNvSpPr>
            <a:spLocks noGrp="1"/>
          </p:cNvSpPr>
          <p:nvPr>
            <p:ph type="dt" sz="half" idx="10"/>
          </p:nvPr>
        </p:nvSpPr>
        <p:spPr/>
        <p:txBody>
          <a:bodyPr/>
          <a:lstStyle/>
          <a:p>
            <a:fld id="{4E6497BF-FF9A-6742-AE32-D765187B4FDA}" type="datetime1">
              <a:rPr lang="en-US" smtClean="0"/>
              <a:t>9/27/22</a:t>
            </a:fld>
            <a:endParaRPr lang="en-US"/>
          </a:p>
        </p:txBody>
      </p:sp>
      <p:sp>
        <p:nvSpPr>
          <p:cNvPr id="3" name="Slide Number Placeholder 2">
            <a:extLst>
              <a:ext uri="{FF2B5EF4-FFF2-40B4-BE49-F238E27FC236}">
                <a16:creationId xmlns:a16="http://schemas.microsoft.com/office/drawing/2014/main" id="{DF2012C4-66D6-1349-B188-CCF7134C9FDA}"/>
              </a:ext>
            </a:extLst>
          </p:cNvPr>
          <p:cNvSpPr>
            <a:spLocks noGrp="1"/>
          </p:cNvSpPr>
          <p:nvPr>
            <p:ph type="sldNum" sz="quarter" idx="12"/>
          </p:nvPr>
        </p:nvSpPr>
        <p:spPr/>
        <p:txBody>
          <a:bodyPr/>
          <a:lstStyle/>
          <a:p>
            <a:fld id="{541F84CB-2621-0045-B30F-22109BF07890}" type="slidenum">
              <a:rPr lang="en-US" smtClean="0"/>
              <a:t>2</a:t>
            </a:fld>
            <a:endParaRPr lang="en-US"/>
          </a:p>
        </p:txBody>
      </p:sp>
    </p:spTree>
    <p:extLst>
      <p:ext uri="{BB962C8B-B14F-4D97-AF65-F5344CB8AC3E}">
        <p14:creationId xmlns:p14="http://schemas.microsoft.com/office/powerpoint/2010/main" val="4260964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AD3ECA-A81B-5547-9C9E-23398C470716}"/>
              </a:ext>
            </a:extLst>
          </p:cNvPr>
          <p:cNvSpPr>
            <a:spLocks noGrp="1"/>
          </p:cNvSpPr>
          <p:nvPr>
            <p:ph type="title"/>
          </p:nvPr>
        </p:nvSpPr>
        <p:spPr>
          <a:xfrm>
            <a:off x="831850" y="1709738"/>
            <a:ext cx="10515600" cy="2167995"/>
          </a:xfrm>
        </p:spPr>
        <p:txBody>
          <a:bodyPr anchor="ctr"/>
          <a:lstStyle/>
          <a:p>
            <a:pPr algn="ctr"/>
            <a:r>
              <a:rPr lang="en-US" dirty="0"/>
              <a:t>Proposed Change:</a:t>
            </a:r>
            <a:br>
              <a:rPr lang="en-US" dirty="0"/>
            </a:br>
            <a:r>
              <a:rPr lang="en-US" dirty="0"/>
              <a:t>New 330.00 – Prohibited Conduct</a:t>
            </a:r>
          </a:p>
        </p:txBody>
      </p:sp>
      <p:sp>
        <p:nvSpPr>
          <p:cNvPr id="5" name="Content Placeholder 4">
            <a:extLst>
              <a:ext uri="{FF2B5EF4-FFF2-40B4-BE49-F238E27FC236}">
                <a16:creationId xmlns:a16="http://schemas.microsoft.com/office/drawing/2014/main" id="{E52BE9E0-13B4-894E-8077-026D079A2155}"/>
              </a:ext>
            </a:extLst>
          </p:cNvPr>
          <p:cNvSpPr>
            <a:spLocks noGrp="1"/>
          </p:cNvSpPr>
          <p:nvPr>
            <p:ph type="body" idx="1"/>
          </p:nvPr>
        </p:nvSpPr>
        <p:spPr>
          <a:xfrm>
            <a:off x="831850" y="3921655"/>
            <a:ext cx="10515600" cy="1886478"/>
          </a:xfrm>
        </p:spPr>
        <p:txBody>
          <a:bodyPr>
            <a:normAutofit/>
          </a:bodyPr>
          <a:lstStyle/>
          <a:p>
            <a:pPr algn="ctr"/>
            <a:r>
              <a:rPr lang="en-US" dirty="0">
                <a:solidFill>
                  <a:schemeClr val="tx1"/>
                </a:solidFill>
              </a:rPr>
              <a:t>330.00 becomes the section which contains all prohibited conduct, including academic misconduct and disruptive behavior.</a:t>
            </a:r>
          </a:p>
          <a:p>
            <a:pPr algn="ctr"/>
            <a:endParaRPr lang="en-US" sz="1000" dirty="0">
              <a:solidFill>
                <a:schemeClr val="tx1"/>
              </a:solidFill>
            </a:endParaRPr>
          </a:p>
          <a:p>
            <a:pPr algn="ctr"/>
            <a:r>
              <a:rPr lang="en-US" dirty="0">
                <a:solidFill>
                  <a:schemeClr val="tx1"/>
                </a:solidFill>
              </a:rPr>
              <a:t>Some sections were not substantially adjusted, but we’ll review those with greater changes one by one.</a:t>
            </a:r>
          </a:p>
        </p:txBody>
      </p:sp>
      <p:sp>
        <p:nvSpPr>
          <p:cNvPr id="2" name="Date Placeholder 1">
            <a:extLst>
              <a:ext uri="{FF2B5EF4-FFF2-40B4-BE49-F238E27FC236}">
                <a16:creationId xmlns:a16="http://schemas.microsoft.com/office/drawing/2014/main" id="{48D9B4C6-C752-FD41-BE12-B346C68C3A88}"/>
              </a:ext>
            </a:extLst>
          </p:cNvPr>
          <p:cNvSpPr>
            <a:spLocks noGrp="1"/>
          </p:cNvSpPr>
          <p:nvPr>
            <p:ph type="dt" sz="half" idx="10"/>
          </p:nvPr>
        </p:nvSpPr>
        <p:spPr/>
        <p:txBody>
          <a:bodyPr/>
          <a:lstStyle/>
          <a:p>
            <a:fld id="{8CECBD25-B93F-8F48-A51A-4B692C9B9223}" type="datetime1">
              <a:rPr lang="en-US" smtClean="0"/>
              <a:t>9/27/22</a:t>
            </a:fld>
            <a:endParaRPr lang="en-US"/>
          </a:p>
        </p:txBody>
      </p:sp>
      <p:sp>
        <p:nvSpPr>
          <p:cNvPr id="3" name="Slide Number Placeholder 2">
            <a:extLst>
              <a:ext uri="{FF2B5EF4-FFF2-40B4-BE49-F238E27FC236}">
                <a16:creationId xmlns:a16="http://schemas.microsoft.com/office/drawing/2014/main" id="{8C5A06F1-EBFF-0347-A4B1-E1E0A3DCD78E}"/>
              </a:ext>
            </a:extLst>
          </p:cNvPr>
          <p:cNvSpPr>
            <a:spLocks noGrp="1"/>
          </p:cNvSpPr>
          <p:nvPr>
            <p:ph type="sldNum" sz="quarter" idx="12"/>
          </p:nvPr>
        </p:nvSpPr>
        <p:spPr/>
        <p:txBody>
          <a:bodyPr/>
          <a:lstStyle/>
          <a:p>
            <a:fld id="{541F84CB-2621-0045-B30F-22109BF07890}" type="slidenum">
              <a:rPr lang="en-US" smtClean="0"/>
              <a:t>20</a:t>
            </a:fld>
            <a:endParaRPr lang="en-US"/>
          </a:p>
        </p:txBody>
      </p:sp>
    </p:spTree>
    <p:extLst>
      <p:ext uri="{BB962C8B-B14F-4D97-AF65-F5344CB8AC3E}">
        <p14:creationId xmlns:p14="http://schemas.microsoft.com/office/powerpoint/2010/main" val="4068568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C7EC6-F2AC-7D47-9A45-4AA0E8739B2D}"/>
              </a:ext>
            </a:extLst>
          </p:cNvPr>
          <p:cNvSpPr>
            <a:spLocks noGrp="1"/>
          </p:cNvSpPr>
          <p:nvPr>
            <p:ph type="title"/>
          </p:nvPr>
        </p:nvSpPr>
        <p:spPr>
          <a:xfrm>
            <a:off x="838200" y="185506"/>
            <a:ext cx="10515600" cy="1325563"/>
          </a:xfrm>
        </p:spPr>
        <p:txBody>
          <a:bodyPr anchor="ctr"/>
          <a:lstStyle/>
          <a:p>
            <a:pPr algn="ctr"/>
            <a:r>
              <a:rPr lang="en-US" sz="3600" dirty="0"/>
              <a:t>Proposed Change:  </a:t>
            </a:r>
            <a:br>
              <a:rPr lang="en-US" sz="3600" dirty="0"/>
            </a:br>
            <a:r>
              <a:rPr lang="en-US" sz="3600" dirty="0"/>
              <a:t>New 330.10: Academic Misconduct</a:t>
            </a:r>
          </a:p>
        </p:txBody>
      </p:sp>
      <p:sp>
        <p:nvSpPr>
          <p:cNvPr id="4" name="Content Placeholder 3">
            <a:extLst>
              <a:ext uri="{FF2B5EF4-FFF2-40B4-BE49-F238E27FC236}">
                <a16:creationId xmlns:a16="http://schemas.microsoft.com/office/drawing/2014/main" id="{D370B05D-A187-C644-BCC2-9FC28FB4F8A7}"/>
              </a:ext>
            </a:extLst>
          </p:cNvPr>
          <p:cNvSpPr>
            <a:spLocks noGrp="1"/>
          </p:cNvSpPr>
          <p:nvPr>
            <p:ph idx="1"/>
          </p:nvPr>
        </p:nvSpPr>
        <p:spPr/>
        <p:txBody>
          <a:bodyPr/>
          <a:lstStyle/>
          <a:p>
            <a:r>
              <a:rPr lang="en-US" dirty="0"/>
              <a:t>The current Academic Misconduct section (400.00-420.00) was recently updated.</a:t>
            </a:r>
          </a:p>
          <a:p>
            <a:r>
              <a:rPr lang="en-US" dirty="0"/>
              <a:t>The only significant change was the addition of the following form of academic misconduct:</a:t>
            </a:r>
          </a:p>
          <a:p>
            <a:pPr marL="0" indent="0">
              <a:buNone/>
            </a:pPr>
            <a:endParaRPr lang="en-US" sz="1400" dirty="0"/>
          </a:p>
          <a:p>
            <a:pPr marL="0" indent="0">
              <a:buNone/>
            </a:pPr>
            <a:r>
              <a:rPr lang="en-US" b="1" dirty="0"/>
              <a:t>330.10(H): Improper use of copyrighted material </a:t>
            </a:r>
            <a:r>
              <a:rPr lang="en-US" dirty="0"/>
              <a:t>– unlawful copying, use, distribution, or uploading/downloading of copyrighted material including course materials and tests, regardless of format, including through online platforms such as Course Hearo, Chegg, etc.</a:t>
            </a:r>
          </a:p>
        </p:txBody>
      </p:sp>
      <p:sp>
        <p:nvSpPr>
          <p:cNvPr id="3" name="Date Placeholder 2">
            <a:extLst>
              <a:ext uri="{FF2B5EF4-FFF2-40B4-BE49-F238E27FC236}">
                <a16:creationId xmlns:a16="http://schemas.microsoft.com/office/drawing/2014/main" id="{376FFC9A-C402-6F44-B95B-302433381101}"/>
              </a:ext>
            </a:extLst>
          </p:cNvPr>
          <p:cNvSpPr>
            <a:spLocks noGrp="1"/>
          </p:cNvSpPr>
          <p:nvPr>
            <p:ph type="dt" sz="half" idx="10"/>
          </p:nvPr>
        </p:nvSpPr>
        <p:spPr/>
        <p:txBody>
          <a:bodyPr/>
          <a:lstStyle/>
          <a:p>
            <a:fld id="{6D4A9604-ACB8-7B47-9357-539790E5F166}" type="datetime1">
              <a:rPr lang="en-US" smtClean="0"/>
              <a:t>9/27/22</a:t>
            </a:fld>
            <a:endParaRPr lang="en-US"/>
          </a:p>
        </p:txBody>
      </p:sp>
      <p:sp>
        <p:nvSpPr>
          <p:cNvPr id="5" name="Slide Number Placeholder 4">
            <a:extLst>
              <a:ext uri="{FF2B5EF4-FFF2-40B4-BE49-F238E27FC236}">
                <a16:creationId xmlns:a16="http://schemas.microsoft.com/office/drawing/2014/main" id="{1F702BDB-5641-CC4D-83CC-EF602079B1CD}"/>
              </a:ext>
            </a:extLst>
          </p:cNvPr>
          <p:cNvSpPr>
            <a:spLocks noGrp="1"/>
          </p:cNvSpPr>
          <p:nvPr>
            <p:ph type="sldNum" sz="quarter" idx="12"/>
          </p:nvPr>
        </p:nvSpPr>
        <p:spPr/>
        <p:txBody>
          <a:bodyPr/>
          <a:lstStyle/>
          <a:p>
            <a:fld id="{541F84CB-2621-0045-B30F-22109BF07890}" type="slidenum">
              <a:rPr lang="en-US" smtClean="0"/>
              <a:t>21</a:t>
            </a:fld>
            <a:endParaRPr lang="en-US"/>
          </a:p>
        </p:txBody>
      </p:sp>
    </p:spTree>
    <p:extLst>
      <p:ext uri="{BB962C8B-B14F-4D97-AF65-F5344CB8AC3E}">
        <p14:creationId xmlns:p14="http://schemas.microsoft.com/office/powerpoint/2010/main" val="2754106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83F1CF-80CF-19C1-0448-E283749430AF}"/>
              </a:ext>
            </a:extLst>
          </p:cNvPr>
          <p:cNvSpPr>
            <a:spLocks noGrp="1"/>
          </p:cNvSpPr>
          <p:nvPr>
            <p:ph type="title"/>
          </p:nvPr>
        </p:nvSpPr>
        <p:spPr/>
        <p:txBody>
          <a:bodyPr anchor="ctr">
            <a:normAutofit/>
          </a:bodyPr>
          <a:lstStyle/>
          <a:p>
            <a:pPr algn="ctr"/>
            <a:r>
              <a:rPr lang="en-US" dirty="0"/>
              <a:t>Proposed Change:</a:t>
            </a:r>
            <a:br>
              <a:rPr lang="en-US" dirty="0"/>
            </a:br>
            <a:r>
              <a:rPr lang="en-US" dirty="0"/>
              <a:t>New 330.20: Disruptive Student Behavior</a:t>
            </a:r>
          </a:p>
        </p:txBody>
      </p:sp>
      <p:sp>
        <p:nvSpPr>
          <p:cNvPr id="15" name="Text Placeholder 4">
            <a:extLst>
              <a:ext uri="{FF2B5EF4-FFF2-40B4-BE49-F238E27FC236}">
                <a16:creationId xmlns:a16="http://schemas.microsoft.com/office/drawing/2014/main" id="{5D56C98B-1A91-17F4-98C4-C54750298F9E}"/>
              </a:ext>
            </a:extLst>
          </p:cNvPr>
          <p:cNvSpPr>
            <a:spLocks noGrp="1"/>
          </p:cNvSpPr>
          <p:nvPr>
            <p:ph type="body" sz="quarter" idx="3"/>
          </p:nvPr>
        </p:nvSpPr>
        <p:spPr>
          <a:xfrm>
            <a:off x="6172200" y="1452557"/>
            <a:ext cx="5183188" cy="823912"/>
          </a:xfrm>
        </p:spPr>
        <p:txBody>
          <a:bodyPr anchor="ctr"/>
          <a:lstStyle/>
          <a:p>
            <a:pPr algn="ctr"/>
            <a:r>
              <a:rPr lang="en-US" dirty="0"/>
              <a:t>Proposed Version</a:t>
            </a:r>
          </a:p>
        </p:txBody>
      </p:sp>
      <p:sp>
        <p:nvSpPr>
          <p:cNvPr id="13" name="Text Placeholder 2">
            <a:extLst>
              <a:ext uri="{FF2B5EF4-FFF2-40B4-BE49-F238E27FC236}">
                <a16:creationId xmlns:a16="http://schemas.microsoft.com/office/drawing/2014/main" id="{8EBE0FCD-AD35-4B91-874B-0BA4D1EC8B6C}"/>
              </a:ext>
            </a:extLst>
          </p:cNvPr>
          <p:cNvSpPr>
            <a:spLocks noGrp="1"/>
          </p:cNvSpPr>
          <p:nvPr>
            <p:ph type="body" idx="1"/>
          </p:nvPr>
        </p:nvSpPr>
        <p:spPr>
          <a:xfrm>
            <a:off x="839788" y="1452557"/>
            <a:ext cx="5157787" cy="823912"/>
          </a:xfrm>
        </p:spPr>
        <p:txBody>
          <a:bodyPr anchor="ctr"/>
          <a:lstStyle/>
          <a:p>
            <a:pPr algn="ctr"/>
            <a:r>
              <a:rPr lang="en-US" dirty="0"/>
              <a:t>Current Version</a:t>
            </a:r>
          </a:p>
        </p:txBody>
      </p:sp>
      <p:sp>
        <p:nvSpPr>
          <p:cNvPr id="17" name="Content Placeholder 5">
            <a:extLst>
              <a:ext uri="{FF2B5EF4-FFF2-40B4-BE49-F238E27FC236}">
                <a16:creationId xmlns:a16="http://schemas.microsoft.com/office/drawing/2014/main" id="{91247F44-6F43-6AB5-2FE1-14038E08A49C}"/>
              </a:ext>
            </a:extLst>
          </p:cNvPr>
          <p:cNvSpPr>
            <a:spLocks noGrp="1"/>
          </p:cNvSpPr>
          <p:nvPr>
            <p:ph sz="quarter" idx="4"/>
          </p:nvPr>
        </p:nvSpPr>
        <p:spPr>
          <a:xfrm>
            <a:off x="6172199" y="2032000"/>
            <a:ext cx="5758543" cy="3929057"/>
          </a:xfrm>
        </p:spPr>
        <p:txBody>
          <a:bodyPr anchor="t">
            <a:normAutofit fontScale="92500" lnSpcReduction="20000"/>
          </a:bodyPr>
          <a:lstStyle/>
          <a:p>
            <a:pPr marL="514350" lvl="0" indent="-514350">
              <a:buFont typeface="+mj-lt"/>
              <a:buAutoNum type="alphaUcPeriod" startAt="4"/>
            </a:pPr>
            <a:r>
              <a:rPr lang="en-US" dirty="0"/>
              <a:t>Refusal to comply with University policies or instructor or University Official’s direction;</a:t>
            </a:r>
          </a:p>
          <a:p>
            <a:pPr marL="514350" lvl="0" indent="-514350">
              <a:buFont typeface="+mj-lt"/>
              <a:buAutoNum type="alphaUcPeriod" startAt="4"/>
            </a:pPr>
            <a:endParaRPr lang="en-US" dirty="0"/>
          </a:p>
          <a:p>
            <a:pPr marL="514350" lvl="0" indent="-514350">
              <a:buFont typeface="+mj-lt"/>
              <a:buAutoNum type="alphaUcPeriod" startAt="8"/>
            </a:pPr>
            <a:r>
              <a:rPr lang="en-US" dirty="0"/>
              <a:t>Smoking, vaping, or use of tobacco products in the classroom; and</a:t>
            </a:r>
          </a:p>
          <a:p>
            <a:pPr marL="514350" lvl="0" indent="-514350">
              <a:buFont typeface="+mj-lt"/>
              <a:buAutoNum type="alphaUcPeriod" startAt="8"/>
            </a:pPr>
            <a:r>
              <a:rPr lang="en-US" dirty="0"/>
              <a:t>Disrupting the class by repeatedly leaving and entering the room without authorization or an approved accommodation from the Office of Disability Services or the Office of Institutional Equity. </a:t>
            </a:r>
          </a:p>
        </p:txBody>
      </p:sp>
      <p:sp>
        <p:nvSpPr>
          <p:cNvPr id="16" name="Content Placeholder 5">
            <a:extLst>
              <a:ext uri="{FF2B5EF4-FFF2-40B4-BE49-F238E27FC236}">
                <a16:creationId xmlns:a16="http://schemas.microsoft.com/office/drawing/2014/main" id="{6E303FB6-C800-0E4B-8852-5A40E566A367}"/>
              </a:ext>
            </a:extLst>
          </p:cNvPr>
          <p:cNvSpPr txBox="1">
            <a:spLocks/>
          </p:cNvSpPr>
          <p:nvPr/>
        </p:nvSpPr>
        <p:spPr>
          <a:xfrm>
            <a:off x="261257" y="2032000"/>
            <a:ext cx="5758544" cy="392905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Refusal to comply with instructor direction;</a:t>
            </a:r>
          </a:p>
          <a:p>
            <a:endParaRPr lang="en-US" dirty="0"/>
          </a:p>
          <a:p>
            <a:r>
              <a:rPr lang="en-US" dirty="0">
                <a:effectLst/>
                <a:ea typeface="Times New Roman" panose="02020603050405020304" pitchFamily="18" charset="0"/>
              </a:rPr>
              <a:t>Consumption of alcohol or other drugs, or smoking, vaping, or use of other tobacco products in the classroom; and</a:t>
            </a:r>
            <a:r>
              <a:rPr lang="en-US" dirty="0">
                <a:effectLst/>
              </a:rPr>
              <a:t> </a:t>
            </a:r>
          </a:p>
          <a:p>
            <a:r>
              <a:rPr lang="en-US" dirty="0"/>
              <a:t>Disrupting the class by repeatedly leaving and entering the room without authorization. </a:t>
            </a:r>
          </a:p>
        </p:txBody>
      </p:sp>
      <p:sp>
        <p:nvSpPr>
          <p:cNvPr id="2" name="Date Placeholder 1">
            <a:extLst>
              <a:ext uri="{FF2B5EF4-FFF2-40B4-BE49-F238E27FC236}">
                <a16:creationId xmlns:a16="http://schemas.microsoft.com/office/drawing/2014/main" id="{15756F79-7288-3C4A-8D4A-24269F8ECA45}"/>
              </a:ext>
            </a:extLst>
          </p:cNvPr>
          <p:cNvSpPr>
            <a:spLocks noGrp="1"/>
          </p:cNvSpPr>
          <p:nvPr>
            <p:ph type="dt" sz="half" idx="10"/>
          </p:nvPr>
        </p:nvSpPr>
        <p:spPr/>
        <p:txBody>
          <a:bodyPr/>
          <a:lstStyle/>
          <a:p>
            <a:fld id="{1D334598-576A-3344-BF80-E602BB865CF1}" type="datetime1">
              <a:rPr lang="en-US" smtClean="0"/>
              <a:t>9/27/22</a:t>
            </a:fld>
            <a:endParaRPr lang="en-US"/>
          </a:p>
        </p:txBody>
      </p:sp>
      <p:sp>
        <p:nvSpPr>
          <p:cNvPr id="3" name="Slide Number Placeholder 2">
            <a:extLst>
              <a:ext uri="{FF2B5EF4-FFF2-40B4-BE49-F238E27FC236}">
                <a16:creationId xmlns:a16="http://schemas.microsoft.com/office/drawing/2014/main" id="{A1A4FCDF-DB31-1D47-9AF2-D061639544DF}"/>
              </a:ext>
            </a:extLst>
          </p:cNvPr>
          <p:cNvSpPr>
            <a:spLocks noGrp="1"/>
          </p:cNvSpPr>
          <p:nvPr>
            <p:ph type="sldNum" sz="quarter" idx="12"/>
          </p:nvPr>
        </p:nvSpPr>
        <p:spPr/>
        <p:txBody>
          <a:bodyPr/>
          <a:lstStyle/>
          <a:p>
            <a:fld id="{541F84CB-2621-0045-B30F-22109BF07890}" type="slidenum">
              <a:rPr lang="en-US" smtClean="0"/>
              <a:t>22</a:t>
            </a:fld>
            <a:endParaRPr lang="en-US"/>
          </a:p>
        </p:txBody>
      </p:sp>
    </p:spTree>
    <p:extLst>
      <p:ext uri="{BB962C8B-B14F-4D97-AF65-F5344CB8AC3E}">
        <p14:creationId xmlns:p14="http://schemas.microsoft.com/office/powerpoint/2010/main" val="4211111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83F1CF-80CF-19C1-0448-E283749430AF}"/>
              </a:ext>
            </a:extLst>
          </p:cNvPr>
          <p:cNvSpPr>
            <a:spLocks noGrp="1"/>
          </p:cNvSpPr>
          <p:nvPr>
            <p:ph type="title"/>
          </p:nvPr>
        </p:nvSpPr>
        <p:spPr/>
        <p:txBody>
          <a:bodyPr anchor="ctr">
            <a:normAutofit/>
          </a:bodyPr>
          <a:lstStyle/>
          <a:p>
            <a:pPr algn="ctr"/>
            <a:r>
              <a:rPr lang="en-US" dirty="0"/>
              <a:t>Proposed Change:</a:t>
            </a:r>
            <a:br>
              <a:rPr lang="en-US" dirty="0"/>
            </a:br>
            <a:r>
              <a:rPr lang="en-US" dirty="0"/>
              <a:t>New 330.40(B): Hazing</a:t>
            </a:r>
          </a:p>
        </p:txBody>
      </p:sp>
      <p:sp>
        <p:nvSpPr>
          <p:cNvPr id="15" name="Text Placeholder 4">
            <a:extLst>
              <a:ext uri="{FF2B5EF4-FFF2-40B4-BE49-F238E27FC236}">
                <a16:creationId xmlns:a16="http://schemas.microsoft.com/office/drawing/2014/main" id="{5D56C98B-1A91-17F4-98C4-C54750298F9E}"/>
              </a:ext>
            </a:extLst>
          </p:cNvPr>
          <p:cNvSpPr>
            <a:spLocks noGrp="1"/>
          </p:cNvSpPr>
          <p:nvPr>
            <p:ph type="body" sz="quarter" idx="3"/>
          </p:nvPr>
        </p:nvSpPr>
        <p:spPr>
          <a:xfrm>
            <a:off x="6172200" y="1452557"/>
            <a:ext cx="5183188" cy="823912"/>
          </a:xfrm>
        </p:spPr>
        <p:txBody>
          <a:bodyPr anchor="ctr"/>
          <a:lstStyle/>
          <a:p>
            <a:pPr algn="ctr"/>
            <a:r>
              <a:rPr lang="en-US" dirty="0"/>
              <a:t>Proposed Version</a:t>
            </a:r>
          </a:p>
        </p:txBody>
      </p:sp>
      <p:sp>
        <p:nvSpPr>
          <p:cNvPr id="13" name="Text Placeholder 2">
            <a:extLst>
              <a:ext uri="{FF2B5EF4-FFF2-40B4-BE49-F238E27FC236}">
                <a16:creationId xmlns:a16="http://schemas.microsoft.com/office/drawing/2014/main" id="{8EBE0FCD-AD35-4B91-874B-0BA4D1EC8B6C}"/>
              </a:ext>
            </a:extLst>
          </p:cNvPr>
          <p:cNvSpPr>
            <a:spLocks noGrp="1"/>
          </p:cNvSpPr>
          <p:nvPr>
            <p:ph type="body" idx="1"/>
          </p:nvPr>
        </p:nvSpPr>
        <p:spPr>
          <a:xfrm>
            <a:off x="839788" y="1452557"/>
            <a:ext cx="5157787" cy="823912"/>
          </a:xfrm>
        </p:spPr>
        <p:txBody>
          <a:bodyPr anchor="ctr"/>
          <a:lstStyle/>
          <a:p>
            <a:pPr algn="ctr"/>
            <a:r>
              <a:rPr lang="en-US" dirty="0"/>
              <a:t>Current Version</a:t>
            </a:r>
          </a:p>
        </p:txBody>
      </p:sp>
      <p:sp>
        <p:nvSpPr>
          <p:cNvPr id="17" name="Content Placeholder 5">
            <a:extLst>
              <a:ext uri="{FF2B5EF4-FFF2-40B4-BE49-F238E27FC236}">
                <a16:creationId xmlns:a16="http://schemas.microsoft.com/office/drawing/2014/main" id="{91247F44-6F43-6AB5-2FE1-14038E08A49C}"/>
              </a:ext>
            </a:extLst>
          </p:cNvPr>
          <p:cNvSpPr>
            <a:spLocks noGrp="1"/>
          </p:cNvSpPr>
          <p:nvPr>
            <p:ph sz="quarter" idx="4"/>
          </p:nvPr>
        </p:nvSpPr>
        <p:spPr>
          <a:xfrm>
            <a:off x="5384799" y="2032000"/>
            <a:ext cx="6400799" cy="3929057"/>
          </a:xfrm>
        </p:spPr>
        <p:txBody>
          <a:bodyPr anchor="ctr">
            <a:normAutofit fontScale="55000" lnSpcReduction="20000"/>
          </a:bodyPr>
          <a:lstStyle/>
          <a:p>
            <a:pPr marL="0" lvl="0" indent="0">
              <a:buNone/>
            </a:pPr>
            <a:r>
              <a:rPr lang="en-US" b="1" dirty="0"/>
              <a:t>Hazing</a:t>
            </a:r>
            <a:r>
              <a:rPr lang="en-US" dirty="0"/>
              <a:t> includes, but is not limited to, any conduct by an individual or group, or method of initiation, admission, or condition of continued membership in any student organization or group which:</a:t>
            </a:r>
          </a:p>
          <a:p>
            <a:pPr marL="571500" indent="-571500">
              <a:buFont typeface="+mj-lt"/>
              <a:buAutoNum type="romanUcPeriod"/>
            </a:pPr>
            <a:r>
              <a:rPr lang="en-US" dirty="0"/>
              <a:t>Intentionally subjects another to a situation or action that a reasonable person would foresee as causing mental or physical discomfort, embarrassment, injury, or ridicule, or which may demean, disgrace, or degrade any person;</a:t>
            </a:r>
          </a:p>
          <a:p>
            <a:pPr marL="571500" indent="-571500">
              <a:buFont typeface="+mj-lt"/>
              <a:buAutoNum type="romanUcPeriod"/>
            </a:pPr>
            <a:r>
              <a:rPr lang="en-US" dirty="0"/>
              <a:t>Endangers the physical or mental health or safety of any student or other person, including extended deprivation of sleep or rest, forced consumption of food, alcohol, beverage, or drugs, beating or branding, involuntary confinement or imprisonment, personal servitude;</a:t>
            </a:r>
          </a:p>
          <a:p>
            <a:pPr marL="571500" indent="-571500">
              <a:buFont typeface="+mj-lt"/>
              <a:buAutoNum type="romanUcPeriod"/>
            </a:pPr>
            <a:r>
              <a:rPr lang="en-US" dirty="0"/>
              <a:t>Unreasonably interferes with a student’s academic performance or the ability of a student to participate in an educational program, activity, or event;</a:t>
            </a:r>
          </a:p>
          <a:p>
            <a:pPr marL="571500" indent="-571500">
              <a:buFont typeface="+mj-lt"/>
              <a:buAutoNum type="romanUcPeriod"/>
            </a:pPr>
            <a:r>
              <a:rPr lang="en-US" dirty="0"/>
              <a:t>Destroys, vandalizes, or removes public or private property; or</a:t>
            </a:r>
          </a:p>
          <a:p>
            <a:pPr marL="571500" indent="-571500">
              <a:buFont typeface="+mj-lt"/>
              <a:buAutoNum type="romanUcPeriod"/>
            </a:pPr>
            <a:r>
              <a:rPr lang="en-US" dirty="0"/>
              <a:t>Constitutes a violation of any laws or University policies.</a:t>
            </a:r>
          </a:p>
          <a:p>
            <a:pPr marL="0" indent="0">
              <a:buNone/>
            </a:pPr>
            <a:r>
              <a:rPr lang="en-US" dirty="0"/>
              <a:t>Individual acceptance of or acquiescence to any activity does not affect a determination of whether the activity constitutes hazing.</a:t>
            </a:r>
          </a:p>
        </p:txBody>
      </p:sp>
      <p:sp>
        <p:nvSpPr>
          <p:cNvPr id="10" name="Content Placeholder 5">
            <a:extLst>
              <a:ext uri="{FF2B5EF4-FFF2-40B4-BE49-F238E27FC236}">
                <a16:creationId xmlns:a16="http://schemas.microsoft.com/office/drawing/2014/main" id="{36C7DB54-C5D5-6240-BE34-D9A9D8B0E222}"/>
              </a:ext>
            </a:extLst>
          </p:cNvPr>
          <p:cNvSpPr txBox="1">
            <a:spLocks/>
          </p:cNvSpPr>
          <p:nvPr/>
        </p:nvSpPr>
        <p:spPr>
          <a:xfrm>
            <a:off x="406401" y="2032000"/>
            <a:ext cx="4758266" cy="3929057"/>
          </a:xfrm>
          <a:prstGeom prst="rect">
            <a:avLst/>
          </a:prstGeom>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Hazing</a:t>
            </a:r>
            <a:r>
              <a:rPr lang="en-US" dirty="0"/>
              <a:t> includes, but is not limited to, any conduct or method of initiation, admission or condition of continued membership in any student organization which:</a:t>
            </a:r>
          </a:p>
          <a:p>
            <a:pPr marL="514350" indent="-514350">
              <a:buFont typeface="+mj-lt"/>
              <a:buAutoNum type="arabicPeriod"/>
            </a:pPr>
            <a:r>
              <a:rPr lang="en-US" dirty="0"/>
              <a:t>Endangers the physical or mental health or safety of any student or other person, including extended deprivation of sleep or rest; forced consumption of food, liquor, beverage, or drugs; beating or branding; involuntary confinement or imprisonment; or</a:t>
            </a:r>
          </a:p>
          <a:p>
            <a:pPr marL="514350" indent="-514350">
              <a:buFont typeface="+mj-lt"/>
              <a:buAutoNum type="arabicPeriod"/>
            </a:pPr>
            <a:r>
              <a:rPr lang="en-US" dirty="0"/>
              <a:t>Destroys, vandalizes or removes public or private property </a:t>
            </a:r>
          </a:p>
        </p:txBody>
      </p:sp>
      <p:cxnSp>
        <p:nvCxnSpPr>
          <p:cNvPr id="7" name="Straight Connector 6">
            <a:extLst>
              <a:ext uri="{FF2B5EF4-FFF2-40B4-BE49-F238E27FC236}">
                <a16:creationId xmlns:a16="http://schemas.microsoft.com/office/drawing/2014/main" id="{0A3206D1-C1D0-714B-B644-835530EF3BF7}"/>
              </a:ext>
            </a:extLst>
          </p:cNvPr>
          <p:cNvCxnSpPr>
            <a:cxnSpLocks/>
          </p:cNvCxnSpPr>
          <p:nvPr/>
        </p:nvCxnSpPr>
        <p:spPr>
          <a:xfrm>
            <a:off x="9367935" y="2324332"/>
            <a:ext cx="193147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761ED69-654D-4648-A8FF-0EEF851D91EB}"/>
              </a:ext>
            </a:extLst>
          </p:cNvPr>
          <p:cNvCxnSpPr>
            <a:cxnSpLocks/>
          </p:cNvCxnSpPr>
          <p:nvPr/>
        </p:nvCxnSpPr>
        <p:spPr>
          <a:xfrm>
            <a:off x="7094376" y="2682005"/>
            <a:ext cx="6873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BAEFB5E-FAA8-984C-800E-C15F8CDA80C6}"/>
              </a:ext>
            </a:extLst>
          </p:cNvPr>
          <p:cNvCxnSpPr>
            <a:cxnSpLocks/>
          </p:cNvCxnSpPr>
          <p:nvPr/>
        </p:nvCxnSpPr>
        <p:spPr>
          <a:xfrm>
            <a:off x="9367935" y="4193565"/>
            <a:ext cx="14555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CD4DCDE-5016-3841-9085-FD4DA7FE9B5C}"/>
              </a:ext>
            </a:extLst>
          </p:cNvPr>
          <p:cNvSpPr/>
          <p:nvPr/>
        </p:nvSpPr>
        <p:spPr>
          <a:xfrm>
            <a:off x="5334384" y="5077197"/>
            <a:ext cx="365760" cy="365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9FFB5118-47D7-5747-9640-FF09EDAB3E5E}"/>
              </a:ext>
            </a:extLst>
          </p:cNvPr>
          <p:cNvSpPr/>
          <p:nvPr/>
        </p:nvSpPr>
        <p:spPr>
          <a:xfrm>
            <a:off x="5315723" y="2663006"/>
            <a:ext cx="365760" cy="365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51C396-4660-924B-A7F8-1F789A7B9D04}"/>
              </a:ext>
            </a:extLst>
          </p:cNvPr>
          <p:cNvSpPr/>
          <p:nvPr/>
        </p:nvSpPr>
        <p:spPr>
          <a:xfrm>
            <a:off x="5364626" y="4193337"/>
            <a:ext cx="365760" cy="365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D6A2C879-638A-1D45-A374-C65C2AC09C6B}"/>
              </a:ext>
            </a:extLst>
          </p:cNvPr>
          <p:cNvSpPr/>
          <p:nvPr/>
        </p:nvSpPr>
        <p:spPr>
          <a:xfrm>
            <a:off x="5081767" y="5438170"/>
            <a:ext cx="365760" cy="365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D9554B06-5274-814F-8CB9-2265A85F195D}"/>
              </a:ext>
            </a:extLst>
          </p:cNvPr>
          <p:cNvSpPr>
            <a:spLocks noGrp="1"/>
          </p:cNvSpPr>
          <p:nvPr>
            <p:ph type="dt" sz="half" idx="10"/>
          </p:nvPr>
        </p:nvSpPr>
        <p:spPr/>
        <p:txBody>
          <a:bodyPr/>
          <a:lstStyle/>
          <a:p>
            <a:fld id="{F352E249-9A04-7549-8844-15037807EC25}" type="datetime1">
              <a:rPr lang="en-US" smtClean="0"/>
              <a:t>9/27/22</a:t>
            </a:fld>
            <a:endParaRPr lang="en-US"/>
          </a:p>
        </p:txBody>
      </p:sp>
      <p:sp>
        <p:nvSpPr>
          <p:cNvPr id="3" name="Slide Number Placeholder 2">
            <a:extLst>
              <a:ext uri="{FF2B5EF4-FFF2-40B4-BE49-F238E27FC236}">
                <a16:creationId xmlns:a16="http://schemas.microsoft.com/office/drawing/2014/main" id="{EB18D89D-A373-0A45-ACEE-FD5FF78E79B4}"/>
              </a:ext>
            </a:extLst>
          </p:cNvPr>
          <p:cNvSpPr>
            <a:spLocks noGrp="1"/>
          </p:cNvSpPr>
          <p:nvPr>
            <p:ph type="sldNum" sz="quarter" idx="12"/>
          </p:nvPr>
        </p:nvSpPr>
        <p:spPr/>
        <p:txBody>
          <a:bodyPr/>
          <a:lstStyle/>
          <a:p>
            <a:fld id="{541F84CB-2621-0045-B30F-22109BF07890}" type="slidenum">
              <a:rPr lang="en-US" smtClean="0"/>
              <a:t>23</a:t>
            </a:fld>
            <a:endParaRPr lang="en-US"/>
          </a:p>
        </p:txBody>
      </p:sp>
    </p:spTree>
    <p:extLst>
      <p:ext uri="{BB962C8B-B14F-4D97-AF65-F5344CB8AC3E}">
        <p14:creationId xmlns:p14="http://schemas.microsoft.com/office/powerpoint/2010/main" val="1466529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83F1CF-80CF-19C1-0448-E283749430AF}"/>
              </a:ext>
            </a:extLst>
          </p:cNvPr>
          <p:cNvSpPr>
            <a:spLocks noGrp="1"/>
          </p:cNvSpPr>
          <p:nvPr>
            <p:ph type="title"/>
          </p:nvPr>
        </p:nvSpPr>
        <p:spPr/>
        <p:txBody>
          <a:bodyPr anchor="ctr">
            <a:normAutofit/>
          </a:bodyPr>
          <a:lstStyle/>
          <a:p>
            <a:pPr algn="ctr"/>
            <a:r>
              <a:rPr lang="en-US" dirty="0"/>
              <a:t>Proposed Change:</a:t>
            </a:r>
            <a:br>
              <a:rPr lang="en-US" dirty="0"/>
            </a:br>
            <a:r>
              <a:rPr lang="en-US" dirty="0"/>
              <a:t>New 330.40(C): Bystanding</a:t>
            </a:r>
          </a:p>
        </p:txBody>
      </p:sp>
      <p:sp>
        <p:nvSpPr>
          <p:cNvPr id="15" name="Text Placeholder 4">
            <a:extLst>
              <a:ext uri="{FF2B5EF4-FFF2-40B4-BE49-F238E27FC236}">
                <a16:creationId xmlns:a16="http://schemas.microsoft.com/office/drawing/2014/main" id="{5D56C98B-1A91-17F4-98C4-C54750298F9E}"/>
              </a:ext>
            </a:extLst>
          </p:cNvPr>
          <p:cNvSpPr>
            <a:spLocks noGrp="1"/>
          </p:cNvSpPr>
          <p:nvPr>
            <p:ph type="body" sz="quarter" idx="3"/>
          </p:nvPr>
        </p:nvSpPr>
        <p:spPr>
          <a:xfrm>
            <a:off x="6172200" y="1452557"/>
            <a:ext cx="5183188" cy="823912"/>
          </a:xfrm>
        </p:spPr>
        <p:txBody>
          <a:bodyPr anchor="ctr"/>
          <a:lstStyle/>
          <a:p>
            <a:pPr algn="ctr"/>
            <a:r>
              <a:rPr lang="en-US" dirty="0"/>
              <a:t>Proposed Version</a:t>
            </a:r>
          </a:p>
        </p:txBody>
      </p:sp>
      <p:sp>
        <p:nvSpPr>
          <p:cNvPr id="13" name="Text Placeholder 2">
            <a:extLst>
              <a:ext uri="{FF2B5EF4-FFF2-40B4-BE49-F238E27FC236}">
                <a16:creationId xmlns:a16="http://schemas.microsoft.com/office/drawing/2014/main" id="{8EBE0FCD-AD35-4B91-874B-0BA4D1EC8B6C}"/>
              </a:ext>
            </a:extLst>
          </p:cNvPr>
          <p:cNvSpPr>
            <a:spLocks noGrp="1"/>
          </p:cNvSpPr>
          <p:nvPr>
            <p:ph type="body" idx="1"/>
          </p:nvPr>
        </p:nvSpPr>
        <p:spPr>
          <a:xfrm>
            <a:off x="839788" y="1452557"/>
            <a:ext cx="5157787" cy="823912"/>
          </a:xfrm>
        </p:spPr>
        <p:txBody>
          <a:bodyPr anchor="ctr"/>
          <a:lstStyle/>
          <a:p>
            <a:pPr algn="ctr"/>
            <a:r>
              <a:rPr lang="en-US" dirty="0"/>
              <a:t>Current Version</a:t>
            </a:r>
          </a:p>
        </p:txBody>
      </p:sp>
      <p:sp>
        <p:nvSpPr>
          <p:cNvPr id="17" name="Content Placeholder 5">
            <a:extLst>
              <a:ext uri="{FF2B5EF4-FFF2-40B4-BE49-F238E27FC236}">
                <a16:creationId xmlns:a16="http://schemas.microsoft.com/office/drawing/2014/main" id="{91247F44-6F43-6AB5-2FE1-14038E08A49C}"/>
              </a:ext>
            </a:extLst>
          </p:cNvPr>
          <p:cNvSpPr>
            <a:spLocks noGrp="1"/>
          </p:cNvSpPr>
          <p:nvPr>
            <p:ph sz="quarter" idx="4"/>
          </p:nvPr>
        </p:nvSpPr>
        <p:spPr>
          <a:xfrm>
            <a:off x="5384799" y="2032000"/>
            <a:ext cx="6400799" cy="3929057"/>
          </a:xfrm>
        </p:spPr>
        <p:txBody>
          <a:bodyPr anchor="ctr">
            <a:normAutofit fontScale="77500" lnSpcReduction="20000"/>
          </a:bodyPr>
          <a:lstStyle/>
          <a:p>
            <a:pPr marL="0" lvl="0" indent="0">
              <a:buNone/>
            </a:pPr>
            <a:r>
              <a:rPr lang="en-US" b="1" dirty="0"/>
              <a:t>Bystanding</a:t>
            </a:r>
            <a:r>
              <a:rPr lang="en-US" dirty="0"/>
              <a:t> includes, but is not limited to:</a:t>
            </a:r>
          </a:p>
          <a:p>
            <a:pPr marL="571500" indent="-571500">
              <a:buFont typeface="+mj-lt"/>
              <a:buAutoNum type="romanLcPeriod"/>
            </a:pPr>
            <a:r>
              <a:rPr lang="en-US" dirty="0"/>
              <a:t>Conduct of a student who is present when a serious violation of the Code of Student Conduct occurs and who encourages, assists, or fails to take reasonable actions to prevent or stop conduct that could result in serious injury or harm to person or property, including sexual misconduct and hazing; or</a:t>
            </a:r>
          </a:p>
          <a:p>
            <a:pPr marL="571500" indent="-571500">
              <a:buFont typeface="+mj-lt"/>
              <a:buAutoNum type="romanLcPeriod"/>
            </a:pPr>
            <a:r>
              <a:rPr lang="en-US" dirty="0"/>
              <a:t>Conduct of an organized group that encourages, assists, or fails to take reasonable actions to prevent or stop conduct that could result in serious injury or harm to a person or property, including sexual misconduct and hazing. </a:t>
            </a:r>
          </a:p>
        </p:txBody>
      </p:sp>
      <p:sp>
        <p:nvSpPr>
          <p:cNvPr id="10" name="Content Placeholder 5">
            <a:extLst>
              <a:ext uri="{FF2B5EF4-FFF2-40B4-BE49-F238E27FC236}">
                <a16:creationId xmlns:a16="http://schemas.microsoft.com/office/drawing/2014/main" id="{36C7DB54-C5D5-6240-BE34-D9A9D8B0E222}"/>
              </a:ext>
            </a:extLst>
          </p:cNvPr>
          <p:cNvSpPr txBox="1">
            <a:spLocks/>
          </p:cNvSpPr>
          <p:nvPr/>
        </p:nvSpPr>
        <p:spPr>
          <a:xfrm>
            <a:off x="406401" y="2032000"/>
            <a:ext cx="4758266" cy="3929057"/>
          </a:xfrm>
          <a:prstGeom prst="rect">
            <a:avLst/>
          </a:prstGeom>
        </p:spPr>
        <p:txBody>
          <a:bodyPr vert="horz" lIns="91440" tIns="45720" rIns="91440" bIns="4572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Bystanding</a:t>
            </a:r>
            <a:r>
              <a:rPr lang="en-US" dirty="0"/>
              <a:t> includes, but is not limited to:</a:t>
            </a:r>
          </a:p>
          <a:p>
            <a:pPr marL="514350" indent="-514350">
              <a:buFont typeface="+mj-lt"/>
              <a:buAutoNum type="arabicPeriod"/>
            </a:pPr>
            <a:r>
              <a:rPr lang="en-US" dirty="0"/>
              <a:t>Conduct of a student who is present when a serious violation o the code of Student conduct occurs and who encourage, assists, or fails to take reasonable actions to prevent or stop conduct that: 1) could result in serious injury to person, including sexual misconduct; or:</a:t>
            </a:r>
          </a:p>
          <a:p>
            <a:pPr marL="514350" indent="-514350">
              <a:buFont typeface="+mj-lt"/>
              <a:buAutoNum type="arabicPeriod"/>
            </a:pPr>
            <a:r>
              <a:rPr lang="en-US" dirty="0"/>
              <a:t>Conduct of an organized group that encourages, assists, or fails to take reasonable actions to prevent or stop conduct that could result in serious injury to a person, including sexual misconduct. </a:t>
            </a:r>
          </a:p>
        </p:txBody>
      </p:sp>
      <p:cxnSp>
        <p:nvCxnSpPr>
          <p:cNvPr id="7" name="Straight Connector 6">
            <a:extLst>
              <a:ext uri="{FF2B5EF4-FFF2-40B4-BE49-F238E27FC236}">
                <a16:creationId xmlns:a16="http://schemas.microsoft.com/office/drawing/2014/main" id="{C22D195E-4312-8745-8448-925D4148922D}"/>
              </a:ext>
            </a:extLst>
          </p:cNvPr>
          <p:cNvCxnSpPr>
            <a:cxnSpLocks/>
          </p:cNvCxnSpPr>
          <p:nvPr/>
        </p:nvCxnSpPr>
        <p:spPr>
          <a:xfrm>
            <a:off x="6096000" y="4097348"/>
            <a:ext cx="31226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96504D-B67B-0C4B-B66A-41F6C60A4A4D}"/>
              </a:ext>
            </a:extLst>
          </p:cNvPr>
          <p:cNvCxnSpPr>
            <a:cxnSpLocks/>
          </p:cNvCxnSpPr>
          <p:nvPr/>
        </p:nvCxnSpPr>
        <p:spPr>
          <a:xfrm>
            <a:off x="5997575" y="5388083"/>
            <a:ext cx="52178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CC492EF-671B-F644-93A8-84C5CBCA0CF5}"/>
              </a:ext>
            </a:extLst>
          </p:cNvPr>
          <p:cNvCxnSpPr>
            <a:cxnSpLocks/>
          </p:cNvCxnSpPr>
          <p:nvPr/>
        </p:nvCxnSpPr>
        <p:spPr>
          <a:xfrm>
            <a:off x="9225900" y="3876523"/>
            <a:ext cx="17655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22077A6D-7994-FA4B-806E-5E22BCD7AF30}"/>
              </a:ext>
            </a:extLst>
          </p:cNvPr>
          <p:cNvSpPr>
            <a:spLocks noGrp="1"/>
          </p:cNvSpPr>
          <p:nvPr>
            <p:ph type="dt" sz="half" idx="10"/>
          </p:nvPr>
        </p:nvSpPr>
        <p:spPr/>
        <p:txBody>
          <a:bodyPr/>
          <a:lstStyle/>
          <a:p>
            <a:fld id="{C08C46E1-B370-3344-AFA6-9C5431D874D6}" type="datetime1">
              <a:rPr lang="en-US" smtClean="0"/>
              <a:t>9/27/22</a:t>
            </a:fld>
            <a:endParaRPr lang="en-US"/>
          </a:p>
        </p:txBody>
      </p:sp>
      <p:sp>
        <p:nvSpPr>
          <p:cNvPr id="3" name="Slide Number Placeholder 2">
            <a:extLst>
              <a:ext uri="{FF2B5EF4-FFF2-40B4-BE49-F238E27FC236}">
                <a16:creationId xmlns:a16="http://schemas.microsoft.com/office/drawing/2014/main" id="{3BB6BFEF-D994-B842-8BCB-611FC8389B52}"/>
              </a:ext>
            </a:extLst>
          </p:cNvPr>
          <p:cNvSpPr>
            <a:spLocks noGrp="1"/>
          </p:cNvSpPr>
          <p:nvPr>
            <p:ph type="sldNum" sz="quarter" idx="12"/>
          </p:nvPr>
        </p:nvSpPr>
        <p:spPr/>
        <p:txBody>
          <a:bodyPr/>
          <a:lstStyle/>
          <a:p>
            <a:fld id="{541F84CB-2621-0045-B30F-22109BF07890}" type="slidenum">
              <a:rPr lang="en-US" smtClean="0"/>
              <a:t>24</a:t>
            </a:fld>
            <a:endParaRPr lang="en-US"/>
          </a:p>
        </p:txBody>
      </p:sp>
    </p:spTree>
    <p:extLst>
      <p:ext uri="{BB962C8B-B14F-4D97-AF65-F5344CB8AC3E}">
        <p14:creationId xmlns:p14="http://schemas.microsoft.com/office/powerpoint/2010/main" val="2270419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83F1CF-80CF-19C1-0448-E283749430AF}"/>
              </a:ext>
            </a:extLst>
          </p:cNvPr>
          <p:cNvSpPr>
            <a:spLocks noGrp="1"/>
          </p:cNvSpPr>
          <p:nvPr>
            <p:ph type="title"/>
          </p:nvPr>
        </p:nvSpPr>
        <p:spPr/>
        <p:txBody>
          <a:bodyPr anchor="ctr">
            <a:noAutofit/>
          </a:bodyPr>
          <a:lstStyle/>
          <a:p>
            <a:pPr algn="ctr"/>
            <a:r>
              <a:rPr lang="en-US" sz="3600" dirty="0"/>
              <a:t>Proposed Change:</a:t>
            </a:r>
            <a:br>
              <a:rPr lang="en-US" sz="3600" dirty="0"/>
            </a:br>
            <a:r>
              <a:rPr lang="en-US" sz="3600" dirty="0"/>
              <a:t>New 330.60: Discrimination, Harassment &amp; Retaliation</a:t>
            </a:r>
          </a:p>
        </p:txBody>
      </p:sp>
      <p:sp>
        <p:nvSpPr>
          <p:cNvPr id="15" name="Text Placeholder 4">
            <a:extLst>
              <a:ext uri="{FF2B5EF4-FFF2-40B4-BE49-F238E27FC236}">
                <a16:creationId xmlns:a16="http://schemas.microsoft.com/office/drawing/2014/main" id="{5D56C98B-1A91-17F4-98C4-C54750298F9E}"/>
              </a:ext>
            </a:extLst>
          </p:cNvPr>
          <p:cNvSpPr>
            <a:spLocks noGrp="1"/>
          </p:cNvSpPr>
          <p:nvPr>
            <p:ph type="body" sz="quarter" idx="3"/>
          </p:nvPr>
        </p:nvSpPr>
        <p:spPr>
          <a:xfrm rot="16200000">
            <a:off x="-313269" y="4006188"/>
            <a:ext cx="1509712" cy="823912"/>
          </a:xfrm>
        </p:spPr>
        <p:txBody>
          <a:bodyPr anchor="ctr"/>
          <a:lstStyle/>
          <a:p>
            <a:pPr algn="ctr"/>
            <a:r>
              <a:rPr lang="en-US" dirty="0"/>
              <a:t>Proposed</a:t>
            </a:r>
          </a:p>
        </p:txBody>
      </p:sp>
      <p:sp>
        <p:nvSpPr>
          <p:cNvPr id="13" name="Text Placeholder 2">
            <a:extLst>
              <a:ext uri="{FF2B5EF4-FFF2-40B4-BE49-F238E27FC236}">
                <a16:creationId xmlns:a16="http://schemas.microsoft.com/office/drawing/2014/main" id="{8EBE0FCD-AD35-4B91-874B-0BA4D1EC8B6C}"/>
              </a:ext>
            </a:extLst>
          </p:cNvPr>
          <p:cNvSpPr>
            <a:spLocks noGrp="1"/>
          </p:cNvSpPr>
          <p:nvPr>
            <p:ph type="body" idx="1"/>
          </p:nvPr>
        </p:nvSpPr>
        <p:spPr>
          <a:xfrm rot="16200000">
            <a:off x="-687388" y="1688967"/>
            <a:ext cx="2187580" cy="823912"/>
          </a:xfrm>
        </p:spPr>
        <p:txBody>
          <a:bodyPr anchor="ctr"/>
          <a:lstStyle/>
          <a:p>
            <a:pPr algn="ctr"/>
            <a:r>
              <a:rPr lang="en-US" dirty="0"/>
              <a:t>Current</a:t>
            </a:r>
          </a:p>
        </p:txBody>
      </p:sp>
      <p:sp>
        <p:nvSpPr>
          <p:cNvPr id="17" name="Content Placeholder 5">
            <a:extLst>
              <a:ext uri="{FF2B5EF4-FFF2-40B4-BE49-F238E27FC236}">
                <a16:creationId xmlns:a16="http://schemas.microsoft.com/office/drawing/2014/main" id="{91247F44-6F43-6AB5-2FE1-14038E08A49C}"/>
              </a:ext>
            </a:extLst>
          </p:cNvPr>
          <p:cNvSpPr>
            <a:spLocks noGrp="1"/>
          </p:cNvSpPr>
          <p:nvPr>
            <p:ph sz="quarter" idx="4"/>
          </p:nvPr>
        </p:nvSpPr>
        <p:spPr>
          <a:xfrm>
            <a:off x="853543" y="2697420"/>
            <a:ext cx="10932055" cy="3449900"/>
          </a:xfrm>
        </p:spPr>
        <p:txBody>
          <a:bodyPr anchor="ctr">
            <a:normAutofit fontScale="77500" lnSpcReduction="20000"/>
          </a:bodyPr>
          <a:lstStyle/>
          <a:p>
            <a:pPr marL="0" indent="0">
              <a:buNone/>
            </a:pPr>
            <a:r>
              <a:rPr lang="en-US" dirty="0"/>
              <a:t>Claims of protected class discrimination, harassment, and retaliation are governed by University’s Policy on Discrimination, Harassment, and Retaliation Policy. Violations of this policy are also violations of this Code of Student Conduct. </a:t>
            </a:r>
          </a:p>
          <a:p>
            <a:pPr marL="0" indent="0">
              <a:buNone/>
            </a:pPr>
            <a:r>
              <a:rPr lang="en-US" dirty="0"/>
              <a:t>The procedures for allegations of violations of the University’s Discrimination, Harassment, and Retaliation Policy can be found in section 440.00 of this Code.</a:t>
            </a:r>
          </a:p>
          <a:p>
            <a:pPr marL="0" indent="0">
              <a:buNone/>
            </a:pPr>
            <a:r>
              <a:rPr lang="en-US" dirty="0"/>
              <a:t>Allegations of protected conduct as defined in the discrimination, harassment, and retaliation (as defined in the Discrimination, Harassment, and Retaliation Policy) that are outside of the jurisdiction of that policy may still be adjudicated under the Code of Student Conduct.</a:t>
            </a:r>
          </a:p>
          <a:p>
            <a:pPr marL="0" indent="0">
              <a:buNone/>
            </a:pPr>
            <a:r>
              <a:rPr lang="en-US" dirty="0"/>
              <a:t>The procedures for allegations of discrimination, harassment, and retaliation which will be adjudicated under the Code of Student Conduct can be found starting in section 450.00 of this Code.</a:t>
            </a:r>
          </a:p>
        </p:txBody>
      </p:sp>
      <p:sp>
        <p:nvSpPr>
          <p:cNvPr id="10" name="Content Placeholder 5">
            <a:extLst>
              <a:ext uri="{FF2B5EF4-FFF2-40B4-BE49-F238E27FC236}">
                <a16:creationId xmlns:a16="http://schemas.microsoft.com/office/drawing/2014/main" id="{36C7DB54-C5D5-6240-BE34-D9A9D8B0E222}"/>
              </a:ext>
            </a:extLst>
          </p:cNvPr>
          <p:cNvSpPr txBox="1">
            <a:spLocks/>
          </p:cNvSpPr>
          <p:nvPr/>
        </p:nvSpPr>
        <p:spPr>
          <a:xfrm>
            <a:off x="853543" y="1690689"/>
            <a:ext cx="10932055" cy="820468"/>
          </a:xfrm>
          <a:prstGeom prst="rect">
            <a:avLst/>
          </a:prstGeom>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Violation of Montana State University’s Policy on Discrimination, Harassment and Retaliation Policy is a violation of this Code of Student Conduct. The definitions of discrimination, harassment and retaliation are defined in the policy.</a:t>
            </a:r>
          </a:p>
        </p:txBody>
      </p:sp>
      <p:cxnSp>
        <p:nvCxnSpPr>
          <p:cNvPr id="3" name="Straight Connector 2">
            <a:extLst>
              <a:ext uri="{FF2B5EF4-FFF2-40B4-BE49-F238E27FC236}">
                <a16:creationId xmlns:a16="http://schemas.microsoft.com/office/drawing/2014/main" id="{D28DF018-BB11-1949-99C9-BFFE0640659F}"/>
              </a:ext>
            </a:extLst>
          </p:cNvPr>
          <p:cNvCxnSpPr>
            <a:cxnSpLocks/>
          </p:cNvCxnSpPr>
          <p:nvPr/>
        </p:nvCxnSpPr>
        <p:spPr>
          <a:xfrm>
            <a:off x="1964265" y="2651642"/>
            <a:ext cx="8144934" cy="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8" name="Oval 7">
            <a:extLst>
              <a:ext uri="{FF2B5EF4-FFF2-40B4-BE49-F238E27FC236}">
                <a16:creationId xmlns:a16="http://schemas.microsoft.com/office/drawing/2014/main" id="{63BA37F9-21F8-784C-A031-ABC4A90683C6}"/>
              </a:ext>
            </a:extLst>
          </p:cNvPr>
          <p:cNvSpPr/>
          <p:nvPr/>
        </p:nvSpPr>
        <p:spPr>
          <a:xfrm>
            <a:off x="635478" y="4431504"/>
            <a:ext cx="182880" cy="13406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E407F7C9-1B27-CD47-BDC4-961746B90C05}"/>
              </a:ext>
            </a:extLst>
          </p:cNvPr>
          <p:cNvSpPr>
            <a:spLocks noGrp="1"/>
          </p:cNvSpPr>
          <p:nvPr>
            <p:ph type="dt" sz="half" idx="10"/>
          </p:nvPr>
        </p:nvSpPr>
        <p:spPr/>
        <p:txBody>
          <a:bodyPr/>
          <a:lstStyle/>
          <a:p>
            <a:fld id="{9B00533C-BD7E-FE4B-B96C-C188629D16B9}" type="datetime1">
              <a:rPr lang="en-US" smtClean="0"/>
              <a:t>9/27/22</a:t>
            </a:fld>
            <a:endParaRPr lang="en-US"/>
          </a:p>
        </p:txBody>
      </p:sp>
      <p:sp>
        <p:nvSpPr>
          <p:cNvPr id="4" name="Slide Number Placeholder 3">
            <a:extLst>
              <a:ext uri="{FF2B5EF4-FFF2-40B4-BE49-F238E27FC236}">
                <a16:creationId xmlns:a16="http://schemas.microsoft.com/office/drawing/2014/main" id="{FE76F275-468E-E042-8CCC-ACBE090222F3}"/>
              </a:ext>
            </a:extLst>
          </p:cNvPr>
          <p:cNvSpPr>
            <a:spLocks noGrp="1"/>
          </p:cNvSpPr>
          <p:nvPr>
            <p:ph type="sldNum" sz="quarter" idx="12"/>
          </p:nvPr>
        </p:nvSpPr>
        <p:spPr/>
        <p:txBody>
          <a:bodyPr/>
          <a:lstStyle/>
          <a:p>
            <a:fld id="{541F84CB-2621-0045-B30F-22109BF07890}" type="slidenum">
              <a:rPr lang="en-US" smtClean="0"/>
              <a:t>25</a:t>
            </a:fld>
            <a:endParaRPr lang="en-US"/>
          </a:p>
        </p:txBody>
      </p:sp>
    </p:spTree>
    <p:extLst>
      <p:ext uri="{BB962C8B-B14F-4D97-AF65-F5344CB8AC3E}">
        <p14:creationId xmlns:p14="http://schemas.microsoft.com/office/powerpoint/2010/main" val="3359664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83F1CF-80CF-19C1-0448-E283749430AF}"/>
              </a:ext>
            </a:extLst>
          </p:cNvPr>
          <p:cNvSpPr>
            <a:spLocks noGrp="1"/>
          </p:cNvSpPr>
          <p:nvPr>
            <p:ph type="title"/>
          </p:nvPr>
        </p:nvSpPr>
        <p:spPr/>
        <p:txBody>
          <a:bodyPr anchor="ctr">
            <a:noAutofit/>
          </a:bodyPr>
          <a:lstStyle/>
          <a:p>
            <a:pPr algn="ctr"/>
            <a:r>
              <a:rPr lang="en-US" sz="3600" dirty="0"/>
              <a:t>Proposed Change:</a:t>
            </a:r>
            <a:br>
              <a:rPr lang="en-US" sz="3600" dirty="0"/>
            </a:br>
            <a:r>
              <a:rPr lang="en-US" sz="3600" dirty="0"/>
              <a:t>New 330.70: Alcohol, Drugs &amp; Tobacco (1)</a:t>
            </a:r>
          </a:p>
        </p:txBody>
      </p:sp>
      <p:sp>
        <p:nvSpPr>
          <p:cNvPr id="15" name="Text Placeholder 4">
            <a:extLst>
              <a:ext uri="{FF2B5EF4-FFF2-40B4-BE49-F238E27FC236}">
                <a16:creationId xmlns:a16="http://schemas.microsoft.com/office/drawing/2014/main" id="{5D56C98B-1A91-17F4-98C4-C54750298F9E}"/>
              </a:ext>
            </a:extLst>
          </p:cNvPr>
          <p:cNvSpPr>
            <a:spLocks noGrp="1"/>
          </p:cNvSpPr>
          <p:nvPr>
            <p:ph type="body" sz="quarter" idx="3"/>
          </p:nvPr>
        </p:nvSpPr>
        <p:spPr>
          <a:xfrm rot="16200000">
            <a:off x="-313269" y="4387514"/>
            <a:ext cx="1509712" cy="823912"/>
          </a:xfrm>
        </p:spPr>
        <p:txBody>
          <a:bodyPr anchor="ctr"/>
          <a:lstStyle/>
          <a:p>
            <a:pPr algn="ctr"/>
            <a:r>
              <a:rPr lang="en-US" dirty="0"/>
              <a:t>Proposed</a:t>
            </a:r>
          </a:p>
        </p:txBody>
      </p:sp>
      <p:sp>
        <p:nvSpPr>
          <p:cNvPr id="13" name="Text Placeholder 2">
            <a:extLst>
              <a:ext uri="{FF2B5EF4-FFF2-40B4-BE49-F238E27FC236}">
                <a16:creationId xmlns:a16="http://schemas.microsoft.com/office/drawing/2014/main" id="{8EBE0FCD-AD35-4B91-874B-0BA4D1EC8B6C}"/>
              </a:ext>
            </a:extLst>
          </p:cNvPr>
          <p:cNvSpPr>
            <a:spLocks noGrp="1"/>
          </p:cNvSpPr>
          <p:nvPr>
            <p:ph type="body" idx="1"/>
          </p:nvPr>
        </p:nvSpPr>
        <p:spPr>
          <a:xfrm rot="16200000">
            <a:off x="-687388" y="2147888"/>
            <a:ext cx="2187580" cy="823912"/>
          </a:xfrm>
        </p:spPr>
        <p:txBody>
          <a:bodyPr anchor="ctr"/>
          <a:lstStyle/>
          <a:p>
            <a:pPr algn="ctr"/>
            <a:r>
              <a:rPr lang="en-US" dirty="0"/>
              <a:t>Current</a:t>
            </a:r>
          </a:p>
        </p:txBody>
      </p:sp>
      <p:sp>
        <p:nvSpPr>
          <p:cNvPr id="17" name="Content Placeholder 5">
            <a:extLst>
              <a:ext uri="{FF2B5EF4-FFF2-40B4-BE49-F238E27FC236}">
                <a16:creationId xmlns:a16="http://schemas.microsoft.com/office/drawing/2014/main" id="{91247F44-6F43-6AB5-2FE1-14038E08A49C}"/>
              </a:ext>
            </a:extLst>
          </p:cNvPr>
          <p:cNvSpPr>
            <a:spLocks noGrp="1"/>
          </p:cNvSpPr>
          <p:nvPr>
            <p:ph sz="quarter" idx="4"/>
          </p:nvPr>
        </p:nvSpPr>
        <p:spPr>
          <a:xfrm>
            <a:off x="853543" y="3451621"/>
            <a:ext cx="10932055" cy="2695699"/>
          </a:xfrm>
        </p:spPr>
        <p:txBody>
          <a:bodyPr anchor="ctr">
            <a:normAutofit fontScale="70000" lnSpcReduction="20000"/>
          </a:bodyPr>
          <a:lstStyle/>
          <a:p>
            <a:pPr marL="514350" lvl="0" indent="-514350">
              <a:buFont typeface="+mj-lt"/>
              <a:buAutoNum type="alphaUcPeriod"/>
            </a:pPr>
            <a:r>
              <a:rPr lang="en-US" dirty="0"/>
              <a:t>Use, possession, manufacture, distribution, or sale of narcotics or dangerous drugs as defined by University policy or city, state, or federal laws. This includes mind-altering drugs, designer drugs, or synthetic substances used as a substitute for a controlled substance, except as expressly permitted by law or University policy, as well as cannabis/marijuana and medical cannabis/marijuana-related products. This also includes the abuse, distribution, or improper use of prescription drugs.</a:t>
            </a:r>
          </a:p>
          <a:p>
            <a:pPr marL="514350" lvl="0" indent="-514350">
              <a:buFont typeface="+mj-lt"/>
              <a:buAutoNum type="alphaUcPeriod"/>
            </a:pPr>
            <a:r>
              <a:rPr lang="en-US" dirty="0"/>
              <a:t>Use, possession, manufacture, distribution, or sale of intoxicants, including alcohol, as defined by the city, state, or federal laws, except as expressly permitted by University policy.</a:t>
            </a:r>
          </a:p>
          <a:p>
            <a:pPr marL="514350" lvl="0" indent="-514350">
              <a:buFont typeface="+mj-lt"/>
              <a:buAutoNum type="alphaUcPeriod"/>
            </a:pPr>
            <a:r>
              <a:rPr lang="en-US" dirty="0"/>
              <a:t>Operating a motor vehicle under the influence in violation of federal, state, or local law.</a:t>
            </a:r>
          </a:p>
        </p:txBody>
      </p:sp>
      <p:sp>
        <p:nvSpPr>
          <p:cNvPr id="10" name="Content Placeholder 5">
            <a:extLst>
              <a:ext uri="{FF2B5EF4-FFF2-40B4-BE49-F238E27FC236}">
                <a16:creationId xmlns:a16="http://schemas.microsoft.com/office/drawing/2014/main" id="{36C7DB54-C5D5-6240-BE34-D9A9D8B0E222}"/>
              </a:ext>
            </a:extLst>
          </p:cNvPr>
          <p:cNvSpPr txBox="1">
            <a:spLocks/>
          </p:cNvSpPr>
          <p:nvPr/>
        </p:nvSpPr>
        <p:spPr>
          <a:xfrm>
            <a:off x="853543" y="1690689"/>
            <a:ext cx="10932055" cy="1738311"/>
          </a:xfrm>
          <a:prstGeom prst="rect">
            <a:avLst/>
          </a:prstGeom>
        </p:spPr>
        <p:txBody>
          <a:bodyPr vert="horz" lIns="91440" tIns="45720" rIns="91440" bIns="45720" rtlCol="0" anchor="ct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lphaUcPeriod"/>
            </a:pPr>
            <a:r>
              <a:rPr lang="en-US" dirty="0"/>
              <a:t>Use, possession, manufacture, distribution or sale of narcotics or dangerous drugs as defined by city, state or federal laws. This includes mind-altering drugs, designer drugs or synthetic substances used as a substitute for a controlled substance, except as expressly permitted by law or University policy. This also includes the abuse, distribution or improper use of prescription drugs.</a:t>
            </a:r>
          </a:p>
          <a:p>
            <a:pPr marL="514350" indent="-514350">
              <a:buFont typeface="+mj-lt"/>
              <a:buAutoNum type="alphaUcPeriod"/>
            </a:pPr>
            <a:r>
              <a:rPr lang="en-US" dirty="0"/>
              <a:t>Use, possession or distribution of intoxicants, including alcohol, in the buildings or on the grounds of Montana State University except as expressly permitted by law or University policy.</a:t>
            </a:r>
          </a:p>
        </p:txBody>
      </p:sp>
      <p:cxnSp>
        <p:nvCxnSpPr>
          <p:cNvPr id="3" name="Straight Connector 2">
            <a:extLst>
              <a:ext uri="{FF2B5EF4-FFF2-40B4-BE49-F238E27FC236}">
                <a16:creationId xmlns:a16="http://schemas.microsoft.com/office/drawing/2014/main" id="{D28DF018-BB11-1949-99C9-BFFE0640659F}"/>
              </a:ext>
            </a:extLst>
          </p:cNvPr>
          <p:cNvCxnSpPr>
            <a:cxnSpLocks/>
          </p:cNvCxnSpPr>
          <p:nvPr/>
        </p:nvCxnSpPr>
        <p:spPr>
          <a:xfrm>
            <a:off x="1862665" y="3451621"/>
            <a:ext cx="8144934" cy="0"/>
          </a:xfrm>
          <a:prstGeom prst="line">
            <a:avLst/>
          </a:prstGeom>
          <a:ln w="12700">
            <a:prstDash val="dash"/>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F4E3A72B-DFAC-184F-85C0-7D3C2FCE470D}"/>
              </a:ext>
            </a:extLst>
          </p:cNvPr>
          <p:cNvCxnSpPr>
            <a:cxnSpLocks/>
          </p:cNvCxnSpPr>
          <p:nvPr/>
        </p:nvCxnSpPr>
        <p:spPr>
          <a:xfrm>
            <a:off x="4224759" y="4660295"/>
            <a:ext cx="73825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C774ED9-E713-5A4E-8408-5391AF918C40}"/>
              </a:ext>
            </a:extLst>
          </p:cNvPr>
          <p:cNvCxnSpPr>
            <a:cxnSpLocks/>
          </p:cNvCxnSpPr>
          <p:nvPr/>
        </p:nvCxnSpPr>
        <p:spPr>
          <a:xfrm>
            <a:off x="1444236" y="4902891"/>
            <a:ext cx="9817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1BB6783-3077-3441-B2CF-7E96B9327E84}"/>
              </a:ext>
            </a:extLst>
          </p:cNvPr>
          <p:cNvCxnSpPr>
            <a:cxnSpLocks/>
          </p:cNvCxnSpPr>
          <p:nvPr/>
        </p:nvCxnSpPr>
        <p:spPr>
          <a:xfrm>
            <a:off x="3224375" y="5204581"/>
            <a:ext cx="125431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F3C8334-112A-A546-A9A8-1794D9342E57}"/>
              </a:ext>
            </a:extLst>
          </p:cNvPr>
          <p:cNvCxnSpPr>
            <a:cxnSpLocks/>
          </p:cNvCxnSpPr>
          <p:nvPr/>
        </p:nvCxnSpPr>
        <p:spPr>
          <a:xfrm>
            <a:off x="10068833" y="5240002"/>
            <a:ext cx="14638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3C0BEA3-BE0A-B04F-AB46-C548960D5422}"/>
              </a:ext>
            </a:extLst>
          </p:cNvPr>
          <p:cNvCxnSpPr>
            <a:cxnSpLocks/>
          </p:cNvCxnSpPr>
          <p:nvPr/>
        </p:nvCxnSpPr>
        <p:spPr>
          <a:xfrm>
            <a:off x="1431796" y="5447929"/>
            <a:ext cx="30655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8D7432C0-C082-E348-A5CE-1F36BA632CB3}"/>
              </a:ext>
            </a:extLst>
          </p:cNvPr>
          <p:cNvSpPr/>
          <p:nvPr/>
        </p:nvSpPr>
        <p:spPr>
          <a:xfrm>
            <a:off x="839788" y="5466402"/>
            <a:ext cx="365760" cy="365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B499B7D8-2E29-1E46-953B-8763F58A9B80}"/>
              </a:ext>
            </a:extLst>
          </p:cNvPr>
          <p:cNvSpPr>
            <a:spLocks noGrp="1"/>
          </p:cNvSpPr>
          <p:nvPr>
            <p:ph type="dt" sz="half" idx="10"/>
          </p:nvPr>
        </p:nvSpPr>
        <p:spPr/>
        <p:txBody>
          <a:bodyPr/>
          <a:lstStyle/>
          <a:p>
            <a:fld id="{4F0BE276-E32D-D34E-9B4A-D58106695713}" type="datetime1">
              <a:rPr lang="en-US" smtClean="0"/>
              <a:t>9/27/22</a:t>
            </a:fld>
            <a:endParaRPr lang="en-US"/>
          </a:p>
        </p:txBody>
      </p:sp>
      <p:sp>
        <p:nvSpPr>
          <p:cNvPr id="4" name="Slide Number Placeholder 3">
            <a:extLst>
              <a:ext uri="{FF2B5EF4-FFF2-40B4-BE49-F238E27FC236}">
                <a16:creationId xmlns:a16="http://schemas.microsoft.com/office/drawing/2014/main" id="{E0753D35-7143-5F41-A7CF-7DA23765B806}"/>
              </a:ext>
            </a:extLst>
          </p:cNvPr>
          <p:cNvSpPr>
            <a:spLocks noGrp="1"/>
          </p:cNvSpPr>
          <p:nvPr>
            <p:ph type="sldNum" sz="quarter" idx="12"/>
          </p:nvPr>
        </p:nvSpPr>
        <p:spPr/>
        <p:txBody>
          <a:bodyPr/>
          <a:lstStyle/>
          <a:p>
            <a:fld id="{541F84CB-2621-0045-B30F-22109BF07890}" type="slidenum">
              <a:rPr lang="en-US" smtClean="0"/>
              <a:t>26</a:t>
            </a:fld>
            <a:endParaRPr lang="en-US"/>
          </a:p>
        </p:txBody>
      </p:sp>
    </p:spTree>
    <p:extLst>
      <p:ext uri="{BB962C8B-B14F-4D97-AF65-F5344CB8AC3E}">
        <p14:creationId xmlns:p14="http://schemas.microsoft.com/office/powerpoint/2010/main" val="2062908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83F1CF-80CF-19C1-0448-E283749430AF}"/>
              </a:ext>
            </a:extLst>
          </p:cNvPr>
          <p:cNvSpPr>
            <a:spLocks noGrp="1"/>
          </p:cNvSpPr>
          <p:nvPr>
            <p:ph type="title"/>
          </p:nvPr>
        </p:nvSpPr>
        <p:spPr/>
        <p:txBody>
          <a:bodyPr anchor="ctr">
            <a:noAutofit/>
          </a:bodyPr>
          <a:lstStyle/>
          <a:p>
            <a:pPr algn="ctr"/>
            <a:r>
              <a:rPr lang="en-US" sz="3600" dirty="0"/>
              <a:t>Proposed Change:</a:t>
            </a:r>
            <a:br>
              <a:rPr lang="en-US" sz="3600" dirty="0"/>
            </a:br>
            <a:r>
              <a:rPr lang="en-US" sz="3600" dirty="0"/>
              <a:t>New 330.70: Alcohol, Drugs &amp; Tobacco (2)</a:t>
            </a:r>
          </a:p>
        </p:txBody>
      </p:sp>
      <p:sp>
        <p:nvSpPr>
          <p:cNvPr id="15" name="Text Placeholder 4">
            <a:extLst>
              <a:ext uri="{FF2B5EF4-FFF2-40B4-BE49-F238E27FC236}">
                <a16:creationId xmlns:a16="http://schemas.microsoft.com/office/drawing/2014/main" id="{5D56C98B-1A91-17F4-98C4-C54750298F9E}"/>
              </a:ext>
            </a:extLst>
          </p:cNvPr>
          <p:cNvSpPr>
            <a:spLocks noGrp="1"/>
          </p:cNvSpPr>
          <p:nvPr>
            <p:ph type="body" sz="quarter" idx="3"/>
          </p:nvPr>
        </p:nvSpPr>
        <p:spPr>
          <a:xfrm rot="16200000">
            <a:off x="-330861" y="4168440"/>
            <a:ext cx="1509712" cy="823912"/>
          </a:xfrm>
        </p:spPr>
        <p:txBody>
          <a:bodyPr anchor="ctr"/>
          <a:lstStyle/>
          <a:p>
            <a:pPr algn="ctr"/>
            <a:r>
              <a:rPr lang="en-US" dirty="0"/>
              <a:t>Proposed</a:t>
            </a:r>
          </a:p>
        </p:txBody>
      </p:sp>
      <p:sp>
        <p:nvSpPr>
          <p:cNvPr id="13" name="Text Placeholder 2">
            <a:extLst>
              <a:ext uri="{FF2B5EF4-FFF2-40B4-BE49-F238E27FC236}">
                <a16:creationId xmlns:a16="http://schemas.microsoft.com/office/drawing/2014/main" id="{8EBE0FCD-AD35-4B91-874B-0BA4D1EC8B6C}"/>
              </a:ext>
            </a:extLst>
          </p:cNvPr>
          <p:cNvSpPr>
            <a:spLocks noGrp="1"/>
          </p:cNvSpPr>
          <p:nvPr>
            <p:ph type="body" idx="1"/>
          </p:nvPr>
        </p:nvSpPr>
        <p:spPr>
          <a:xfrm rot="16200000">
            <a:off x="-687388" y="1941514"/>
            <a:ext cx="2187580" cy="823912"/>
          </a:xfrm>
        </p:spPr>
        <p:txBody>
          <a:bodyPr anchor="ctr"/>
          <a:lstStyle/>
          <a:p>
            <a:pPr algn="ctr"/>
            <a:r>
              <a:rPr lang="en-US" dirty="0"/>
              <a:t>Current</a:t>
            </a:r>
          </a:p>
        </p:txBody>
      </p:sp>
      <p:sp>
        <p:nvSpPr>
          <p:cNvPr id="17" name="Content Placeholder 5">
            <a:extLst>
              <a:ext uri="{FF2B5EF4-FFF2-40B4-BE49-F238E27FC236}">
                <a16:creationId xmlns:a16="http://schemas.microsoft.com/office/drawing/2014/main" id="{91247F44-6F43-6AB5-2FE1-14038E08A49C}"/>
              </a:ext>
            </a:extLst>
          </p:cNvPr>
          <p:cNvSpPr>
            <a:spLocks noGrp="1"/>
          </p:cNvSpPr>
          <p:nvPr>
            <p:ph sz="quarter" idx="4"/>
          </p:nvPr>
        </p:nvSpPr>
        <p:spPr>
          <a:xfrm>
            <a:off x="853543" y="3013473"/>
            <a:ext cx="10932055" cy="3133847"/>
          </a:xfrm>
        </p:spPr>
        <p:txBody>
          <a:bodyPr anchor="ctr">
            <a:normAutofit/>
          </a:bodyPr>
          <a:lstStyle/>
          <a:p>
            <a:pPr marL="514350" lvl="0" indent="-514350">
              <a:buFont typeface="+mj-lt"/>
              <a:buAutoNum type="alphaUcPeriod" startAt="4"/>
            </a:pPr>
            <a:r>
              <a:rPr lang="en-US" dirty="0"/>
              <a:t>The use of any tobacco (including smoking, vaping, chewing tobacco, etc.) on University property, including University student housing, violates the University's </a:t>
            </a:r>
            <a:r>
              <a:rPr lang="en-US" u="sng" dirty="0">
                <a:hlinkClick r:id="rId3"/>
              </a:rPr>
              <a:t>Tobacco Free Campus Policy</a:t>
            </a:r>
            <a:r>
              <a:rPr lang="en-US" dirty="0"/>
              <a:t>. </a:t>
            </a:r>
          </a:p>
          <a:p>
            <a:pPr marL="514350" lvl="0" indent="-514350">
              <a:buFont typeface="+mj-lt"/>
              <a:buAutoNum type="alphaUcPeriod" startAt="4"/>
            </a:pPr>
            <a:r>
              <a:rPr lang="en-US" dirty="0"/>
              <a:t>Any other violations of the </a:t>
            </a:r>
            <a:r>
              <a:rPr lang="en-US" u="sng" dirty="0">
                <a:hlinkClick r:id="rId4"/>
              </a:rPr>
              <a:t>University Campus Alcohol and Drug Policy</a:t>
            </a:r>
            <a:r>
              <a:rPr lang="en-US" dirty="0"/>
              <a:t>.</a:t>
            </a:r>
          </a:p>
          <a:p>
            <a:pPr marL="0" indent="0">
              <a:buNone/>
            </a:pPr>
            <a:r>
              <a:rPr lang="en-US" dirty="0"/>
              <a:t>In situations where medical amnesty applies, refer to the University </a:t>
            </a:r>
            <a:r>
              <a:rPr lang="en-US" u="sng" dirty="0">
                <a:hlinkClick r:id="rId5"/>
              </a:rPr>
              <a:t>Medical Amnesty Policy</a:t>
            </a:r>
            <a:r>
              <a:rPr lang="en-US" dirty="0"/>
              <a:t>.</a:t>
            </a:r>
          </a:p>
        </p:txBody>
      </p:sp>
      <p:sp>
        <p:nvSpPr>
          <p:cNvPr id="10" name="Content Placeholder 5">
            <a:extLst>
              <a:ext uri="{FF2B5EF4-FFF2-40B4-BE49-F238E27FC236}">
                <a16:creationId xmlns:a16="http://schemas.microsoft.com/office/drawing/2014/main" id="{36C7DB54-C5D5-6240-BE34-D9A9D8B0E222}"/>
              </a:ext>
            </a:extLst>
          </p:cNvPr>
          <p:cNvSpPr txBox="1">
            <a:spLocks/>
          </p:cNvSpPr>
          <p:nvPr/>
        </p:nvSpPr>
        <p:spPr>
          <a:xfrm>
            <a:off x="853543" y="1690689"/>
            <a:ext cx="10932055" cy="1325563"/>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lphaUcPeriod" startAt="3"/>
            </a:pPr>
            <a:r>
              <a:rPr lang="en-US" dirty="0"/>
              <a:t>Smoking or tobacco use on campus in violation of the University's Tobacco Free Campus Policy. </a:t>
            </a:r>
          </a:p>
        </p:txBody>
      </p:sp>
      <p:cxnSp>
        <p:nvCxnSpPr>
          <p:cNvPr id="3" name="Straight Connector 2">
            <a:extLst>
              <a:ext uri="{FF2B5EF4-FFF2-40B4-BE49-F238E27FC236}">
                <a16:creationId xmlns:a16="http://schemas.microsoft.com/office/drawing/2014/main" id="{D28DF018-BB11-1949-99C9-BFFE0640659F}"/>
              </a:ext>
            </a:extLst>
          </p:cNvPr>
          <p:cNvCxnSpPr>
            <a:cxnSpLocks/>
          </p:cNvCxnSpPr>
          <p:nvPr/>
        </p:nvCxnSpPr>
        <p:spPr>
          <a:xfrm>
            <a:off x="1845732" y="3013473"/>
            <a:ext cx="8144934" cy="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8" name="Oval 7">
            <a:extLst>
              <a:ext uri="{FF2B5EF4-FFF2-40B4-BE49-F238E27FC236}">
                <a16:creationId xmlns:a16="http://schemas.microsoft.com/office/drawing/2014/main" id="{E78EF386-71E6-2E40-A9A6-7B4C9E4708EE}"/>
              </a:ext>
            </a:extLst>
          </p:cNvPr>
          <p:cNvSpPr/>
          <p:nvPr/>
        </p:nvSpPr>
        <p:spPr>
          <a:xfrm>
            <a:off x="872204" y="3301702"/>
            <a:ext cx="365760" cy="365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B2C3D167-F21A-1D40-908A-26D02A9FAE87}"/>
              </a:ext>
            </a:extLst>
          </p:cNvPr>
          <p:cNvSpPr/>
          <p:nvPr/>
        </p:nvSpPr>
        <p:spPr>
          <a:xfrm>
            <a:off x="505376" y="5149146"/>
            <a:ext cx="348167" cy="6324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5C7EC8B-0CF8-A84A-955B-D1A9AF7A001D}"/>
              </a:ext>
            </a:extLst>
          </p:cNvPr>
          <p:cNvSpPr/>
          <p:nvPr/>
        </p:nvSpPr>
        <p:spPr>
          <a:xfrm>
            <a:off x="872929" y="4578953"/>
            <a:ext cx="365760" cy="365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A69D9DEA-B541-1B42-8293-DC6F142A9D0D}"/>
              </a:ext>
            </a:extLst>
          </p:cNvPr>
          <p:cNvSpPr>
            <a:spLocks noGrp="1"/>
          </p:cNvSpPr>
          <p:nvPr>
            <p:ph type="dt" sz="half" idx="10"/>
          </p:nvPr>
        </p:nvSpPr>
        <p:spPr/>
        <p:txBody>
          <a:bodyPr/>
          <a:lstStyle/>
          <a:p>
            <a:fld id="{9DC5279E-EE40-7D4E-8DB6-1E6A23E3F760}" type="datetime1">
              <a:rPr lang="en-US" smtClean="0"/>
              <a:t>9/27/22</a:t>
            </a:fld>
            <a:endParaRPr lang="en-US"/>
          </a:p>
        </p:txBody>
      </p:sp>
      <p:sp>
        <p:nvSpPr>
          <p:cNvPr id="4" name="Slide Number Placeholder 3">
            <a:extLst>
              <a:ext uri="{FF2B5EF4-FFF2-40B4-BE49-F238E27FC236}">
                <a16:creationId xmlns:a16="http://schemas.microsoft.com/office/drawing/2014/main" id="{9176F72F-FBC9-AC40-9DAA-BB9905A0588B}"/>
              </a:ext>
            </a:extLst>
          </p:cNvPr>
          <p:cNvSpPr>
            <a:spLocks noGrp="1"/>
          </p:cNvSpPr>
          <p:nvPr>
            <p:ph type="sldNum" sz="quarter" idx="12"/>
          </p:nvPr>
        </p:nvSpPr>
        <p:spPr/>
        <p:txBody>
          <a:bodyPr/>
          <a:lstStyle/>
          <a:p>
            <a:fld id="{541F84CB-2621-0045-B30F-22109BF07890}" type="slidenum">
              <a:rPr lang="en-US" smtClean="0"/>
              <a:t>27</a:t>
            </a:fld>
            <a:endParaRPr lang="en-US"/>
          </a:p>
        </p:txBody>
      </p:sp>
    </p:spTree>
    <p:extLst>
      <p:ext uri="{BB962C8B-B14F-4D97-AF65-F5344CB8AC3E}">
        <p14:creationId xmlns:p14="http://schemas.microsoft.com/office/powerpoint/2010/main" val="2195527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83F1CF-80CF-19C1-0448-E283749430AF}"/>
              </a:ext>
            </a:extLst>
          </p:cNvPr>
          <p:cNvSpPr>
            <a:spLocks noGrp="1"/>
          </p:cNvSpPr>
          <p:nvPr>
            <p:ph type="title"/>
          </p:nvPr>
        </p:nvSpPr>
        <p:spPr/>
        <p:txBody>
          <a:bodyPr anchor="ctr">
            <a:noAutofit/>
          </a:bodyPr>
          <a:lstStyle/>
          <a:p>
            <a:pPr algn="ctr"/>
            <a:r>
              <a:rPr lang="en-US" sz="3600" dirty="0"/>
              <a:t>Proposed Change:</a:t>
            </a:r>
            <a:br>
              <a:rPr lang="en-US" sz="3600" dirty="0"/>
            </a:br>
            <a:r>
              <a:rPr lang="en-US" sz="3600" dirty="0"/>
              <a:t>New 330.130: Abuse of the Conduct Process</a:t>
            </a:r>
          </a:p>
        </p:txBody>
      </p:sp>
      <p:sp>
        <p:nvSpPr>
          <p:cNvPr id="15" name="Text Placeholder 4">
            <a:extLst>
              <a:ext uri="{FF2B5EF4-FFF2-40B4-BE49-F238E27FC236}">
                <a16:creationId xmlns:a16="http://schemas.microsoft.com/office/drawing/2014/main" id="{5D56C98B-1A91-17F4-98C4-C54750298F9E}"/>
              </a:ext>
            </a:extLst>
          </p:cNvPr>
          <p:cNvSpPr>
            <a:spLocks noGrp="1"/>
          </p:cNvSpPr>
          <p:nvPr>
            <p:ph type="body" sz="quarter" idx="3"/>
          </p:nvPr>
        </p:nvSpPr>
        <p:spPr>
          <a:xfrm rot="16200000">
            <a:off x="-348455" y="4227779"/>
            <a:ext cx="1509712" cy="823912"/>
          </a:xfrm>
        </p:spPr>
        <p:txBody>
          <a:bodyPr anchor="ctr"/>
          <a:lstStyle/>
          <a:p>
            <a:pPr algn="ctr"/>
            <a:r>
              <a:rPr lang="en-US" dirty="0"/>
              <a:t>Proposed</a:t>
            </a:r>
          </a:p>
        </p:txBody>
      </p:sp>
      <p:sp>
        <p:nvSpPr>
          <p:cNvPr id="13" name="Text Placeholder 2">
            <a:extLst>
              <a:ext uri="{FF2B5EF4-FFF2-40B4-BE49-F238E27FC236}">
                <a16:creationId xmlns:a16="http://schemas.microsoft.com/office/drawing/2014/main" id="{8EBE0FCD-AD35-4B91-874B-0BA4D1EC8B6C}"/>
              </a:ext>
            </a:extLst>
          </p:cNvPr>
          <p:cNvSpPr>
            <a:spLocks noGrp="1"/>
          </p:cNvSpPr>
          <p:nvPr>
            <p:ph type="body" idx="1"/>
          </p:nvPr>
        </p:nvSpPr>
        <p:spPr>
          <a:xfrm rot="16200000">
            <a:off x="-348454" y="1923254"/>
            <a:ext cx="1509712" cy="823912"/>
          </a:xfrm>
        </p:spPr>
        <p:txBody>
          <a:bodyPr anchor="ctr"/>
          <a:lstStyle/>
          <a:p>
            <a:pPr algn="ctr"/>
            <a:r>
              <a:rPr lang="en-US" dirty="0"/>
              <a:t>Current</a:t>
            </a:r>
          </a:p>
        </p:txBody>
      </p:sp>
      <p:sp>
        <p:nvSpPr>
          <p:cNvPr id="17" name="Content Placeholder 5">
            <a:extLst>
              <a:ext uri="{FF2B5EF4-FFF2-40B4-BE49-F238E27FC236}">
                <a16:creationId xmlns:a16="http://schemas.microsoft.com/office/drawing/2014/main" id="{91247F44-6F43-6AB5-2FE1-14038E08A49C}"/>
              </a:ext>
            </a:extLst>
          </p:cNvPr>
          <p:cNvSpPr>
            <a:spLocks noGrp="1"/>
          </p:cNvSpPr>
          <p:nvPr>
            <p:ph sz="quarter" idx="4"/>
          </p:nvPr>
        </p:nvSpPr>
        <p:spPr>
          <a:xfrm>
            <a:off x="853543" y="3268136"/>
            <a:ext cx="10932055" cy="2743198"/>
          </a:xfrm>
        </p:spPr>
        <p:txBody>
          <a:bodyPr anchor="ctr">
            <a:normAutofit fontScale="55000" lnSpcReduction="20000"/>
          </a:bodyPr>
          <a:lstStyle/>
          <a:p>
            <a:pPr marL="0" indent="0">
              <a:buNone/>
            </a:pPr>
            <a:r>
              <a:rPr lang="en-US" dirty="0"/>
              <a:t>Use of University processes (e.g., Code of Student Conduct, complaints under the University’s </a:t>
            </a:r>
            <a:r>
              <a:rPr lang="en-US" u="sng" dirty="0">
                <a:hlinkClick r:id="rId3"/>
              </a:rPr>
              <a:t>Discrimination, Harassment, and Retaliation Policy</a:t>
            </a:r>
            <a:r>
              <a:rPr lang="en-US" dirty="0"/>
              <a:t>, etc.) for an improper purpose, as well as interference with, or failure to comply in, University processes or misconduct hearings including, but not limited to:</a:t>
            </a:r>
          </a:p>
          <a:p>
            <a:pPr marL="514350" indent="-514350">
              <a:buFont typeface="+mj-lt"/>
              <a:buAutoNum type="alphaUcPeriod" startAt="3"/>
            </a:pPr>
            <a:r>
              <a:rPr lang="en-US" dirty="0"/>
              <a:t>Attempting to discourage an individual’s proper participation in, or use of, the conduct system, University policy, or University investigation;</a:t>
            </a:r>
          </a:p>
          <a:p>
            <a:pPr marL="514350" indent="-514350">
              <a:buFont typeface="+mj-lt"/>
              <a:buAutoNum type="alphaUcPeriod" startAt="3"/>
            </a:pPr>
            <a:r>
              <a:rPr lang="en-US" dirty="0"/>
              <a:t>Harassment (verbal or physical), intimidation, or retaliation towards participants in the conduct process (e.g. witnesses, complainant, conduct officer, hearing officer, conduct hearing board member) before, during, or following a conduct proceeding;</a:t>
            </a:r>
          </a:p>
          <a:p>
            <a:pPr marL="514350" indent="-514350">
              <a:buFont typeface="+mj-lt"/>
              <a:buAutoNum type="alphaUcPeriod" startAt="3"/>
            </a:pPr>
            <a:r>
              <a:rPr lang="en-US" dirty="0"/>
              <a:t>Failure to comply with the sanction(s) imposed by the conduct program or other adjudicatory process or policy;</a:t>
            </a:r>
          </a:p>
          <a:p>
            <a:pPr marL="514350" indent="-514350">
              <a:buFont typeface="+mj-lt"/>
              <a:buAutoNum type="alphaUcPeriod" startAt="3"/>
            </a:pPr>
            <a:r>
              <a:rPr lang="en-US" dirty="0"/>
              <a:t>Influencing, or attempting to influence, another person to commit an abuse of the Code of Student Conduct, University policy, or other University adjudicatory process;</a:t>
            </a:r>
          </a:p>
          <a:p>
            <a:pPr marL="514350" indent="-514350">
              <a:buFont typeface="+mj-lt"/>
              <a:buAutoNum type="alphaUcPeriod" startAt="3"/>
            </a:pPr>
            <a:r>
              <a:rPr lang="en-US" dirty="0"/>
              <a:t>Use of the conduct process, University policy, or other official University process or investigation, in an effort to intimidate or improperly influence another person.</a:t>
            </a:r>
          </a:p>
        </p:txBody>
      </p:sp>
      <p:sp>
        <p:nvSpPr>
          <p:cNvPr id="10" name="Content Placeholder 5">
            <a:extLst>
              <a:ext uri="{FF2B5EF4-FFF2-40B4-BE49-F238E27FC236}">
                <a16:creationId xmlns:a16="http://schemas.microsoft.com/office/drawing/2014/main" id="{36C7DB54-C5D5-6240-BE34-D9A9D8B0E222}"/>
              </a:ext>
            </a:extLst>
          </p:cNvPr>
          <p:cNvSpPr txBox="1">
            <a:spLocks/>
          </p:cNvSpPr>
          <p:nvPr/>
        </p:nvSpPr>
        <p:spPr>
          <a:xfrm>
            <a:off x="853543" y="1452425"/>
            <a:ext cx="10932055" cy="1815710"/>
          </a:xfrm>
          <a:prstGeom prst="rect">
            <a:avLst/>
          </a:prstGeom>
        </p:spPr>
        <p:txBody>
          <a:bodyPr vert="horz" lIns="91440" tIns="45720" rIns="91440" bIns="45720" rtlCol="0" anchor="ct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Interference with, or failure to comply in, University conduct and academic misconduct hearings including, but not limited to:</a:t>
            </a:r>
          </a:p>
          <a:p>
            <a:pPr marL="514350" indent="-514350">
              <a:buFont typeface="+mj-lt"/>
              <a:buAutoNum type="arabicPeriod" startAt="3"/>
            </a:pPr>
            <a:r>
              <a:rPr lang="en-US" dirty="0"/>
              <a:t>Attempting to discourage an individual’s proper participation in, or use of, the conduct system;</a:t>
            </a:r>
          </a:p>
          <a:p>
            <a:pPr marL="514350" indent="-514350">
              <a:buFont typeface="+mj-lt"/>
              <a:buAutoNum type="arabicPeriod" startAt="3"/>
            </a:pPr>
            <a:r>
              <a:rPr lang="en-US" dirty="0"/>
              <a:t>Harassment (verbal or physical) or intimidation of witnesses or a member of a conduct hearing board prior to, during or following a conduct proceeding;</a:t>
            </a:r>
          </a:p>
          <a:p>
            <a:pPr marL="514350" indent="-514350">
              <a:buFont typeface="+mj-lt"/>
              <a:buAutoNum type="arabicPeriod" startAt="3"/>
            </a:pPr>
            <a:r>
              <a:rPr lang="en-US" dirty="0"/>
              <a:t>Failure to comply with the sanction(s) imposed by the conduct program;</a:t>
            </a:r>
          </a:p>
          <a:p>
            <a:pPr marL="514350" indent="-514350">
              <a:buFont typeface="+mj-lt"/>
              <a:buAutoNum type="arabicPeriod" startAt="3"/>
            </a:pPr>
            <a:r>
              <a:rPr lang="en-US" dirty="0"/>
              <a:t>Influencing, or attempting to influence, another person to commit an abuse of the campus conduct system.</a:t>
            </a:r>
          </a:p>
        </p:txBody>
      </p:sp>
      <p:cxnSp>
        <p:nvCxnSpPr>
          <p:cNvPr id="3" name="Straight Connector 2">
            <a:extLst>
              <a:ext uri="{FF2B5EF4-FFF2-40B4-BE49-F238E27FC236}">
                <a16:creationId xmlns:a16="http://schemas.microsoft.com/office/drawing/2014/main" id="{D28DF018-BB11-1949-99C9-BFFE0640659F}"/>
              </a:ext>
            </a:extLst>
          </p:cNvPr>
          <p:cNvCxnSpPr>
            <a:cxnSpLocks/>
          </p:cNvCxnSpPr>
          <p:nvPr/>
        </p:nvCxnSpPr>
        <p:spPr>
          <a:xfrm>
            <a:off x="1845732" y="3268135"/>
            <a:ext cx="8144934" cy="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8" name="Oval 7">
            <a:extLst>
              <a:ext uri="{FF2B5EF4-FFF2-40B4-BE49-F238E27FC236}">
                <a16:creationId xmlns:a16="http://schemas.microsoft.com/office/drawing/2014/main" id="{44F8AF68-BB25-FA42-8DF4-5A25A392FF0E}"/>
              </a:ext>
            </a:extLst>
          </p:cNvPr>
          <p:cNvSpPr/>
          <p:nvPr/>
        </p:nvSpPr>
        <p:spPr>
          <a:xfrm>
            <a:off x="834882" y="5461558"/>
            <a:ext cx="365760" cy="3657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42A743FF-8C77-7742-AD63-9F3AC00851F6}"/>
              </a:ext>
            </a:extLst>
          </p:cNvPr>
          <p:cNvCxnSpPr>
            <a:cxnSpLocks/>
          </p:cNvCxnSpPr>
          <p:nvPr/>
        </p:nvCxnSpPr>
        <p:spPr>
          <a:xfrm>
            <a:off x="890865" y="3503300"/>
            <a:ext cx="220689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FB8BF8-28C9-F445-9CE0-2D666BAC404C}"/>
              </a:ext>
            </a:extLst>
          </p:cNvPr>
          <p:cNvCxnSpPr>
            <a:cxnSpLocks/>
          </p:cNvCxnSpPr>
          <p:nvPr/>
        </p:nvCxnSpPr>
        <p:spPr>
          <a:xfrm>
            <a:off x="1845732" y="3674361"/>
            <a:ext cx="19238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6396D1DA-D31E-1F4A-ABF0-B94AD2592B90}"/>
              </a:ext>
            </a:extLst>
          </p:cNvPr>
          <p:cNvSpPr>
            <a:spLocks noGrp="1"/>
          </p:cNvSpPr>
          <p:nvPr>
            <p:ph type="dt" sz="half" idx="10"/>
          </p:nvPr>
        </p:nvSpPr>
        <p:spPr/>
        <p:txBody>
          <a:bodyPr/>
          <a:lstStyle/>
          <a:p>
            <a:fld id="{915DF66A-C1CB-B243-8EB6-C8734EB518D4}" type="datetime1">
              <a:rPr lang="en-US" smtClean="0"/>
              <a:t>9/27/22</a:t>
            </a:fld>
            <a:endParaRPr lang="en-US"/>
          </a:p>
        </p:txBody>
      </p:sp>
      <p:sp>
        <p:nvSpPr>
          <p:cNvPr id="4" name="Slide Number Placeholder 3">
            <a:extLst>
              <a:ext uri="{FF2B5EF4-FFF2-40B4-BE49-F238E27FC236}">
                <a16:creationId xmlns:a16="http://schemas.microsoft.com/office/drawing/2014/main" id="{C5BE16ED-F7D0-0441-A8C6-72C73F0B8F9E}"/>
              </a:ext>
            </a:extLst>
          </p:cNvPr>
          <p:cNvSpPr>
            <a:spLocks noGrp="1"/>
          </p:cNvSpPr>
          <p:nvPr>
            <p:ph type="sldNum" sz="quarter" idx="12"/>
          </p:nvPr>
        </p:nvSpPr>
        <p:spPr/>
        <p:txBody>
          <a:bodyPr/>
          <a:lstStyle/>
          <a:p>
            <a:fld id="{541F84CB-2621-0045-B30F-22109BF07890}" type="slidenum">
              <a:rPr lang="en-US" smtClean="0"/>
              <a:t>28</a:t>
            </a:fld>
            <a:endParaRPr lang="en-US"/>
          </a:p>
        </p:txBody>
      </p:sp>
    </p:spTree>
    <p:extLst>
      <p:ext uri="{BB962C8B-B14F-4D97-AF65-F5344CB8AC3E}">
        <p14:creationId xmlns:p14="http://schemas.microsoft.com/office/powerpoint/2010/main" val="824479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83F1CF-80CF-19C1-0448-E283749430AF}"/>
              </a:ext>
            </a:extLst>
          </p:cNvPr>
          <p:cNvSpPr>
            <a:spLocks noGrp="1"/>
          </p:cNvSpPr>
          <p:nvPr>
            <p:ph type="title"/>
          </p:nvPr>
        </p:nvSpPr>
        <p:spPr/>
        <p:txBody>
          <a:bodyPr anchor="ctr">
            <a:noAutofit/>
          </a:bodyPr>
          <a:lstStyle/>
          <a:p>
            <a:pPr algn="ctr"/>
            <a:r>
              <a:rPr lang="en-US" sz="3600" dirty="0"/>
              <a:t>Proposed Change:</a:t>
            </a:r>
            <a:br>
              <a:rPr lang="en-US" sz="3600" dirty="0"/>
            </a:br>
            <a:r>
              <a:rPr lang="en-US" sz="3600" dirty="0"/>
              <a:t>Removal of Old 629.00(D)</a:t>
            </a:r>
          </a:p>
        </p:txBody>
      </p:sp>
      <p:sp>
        <p:nvSpPr>
          <p:cNvPr id="4" name="Content Placeholder 3">
            <a:extLst>
              <a:ext uri="{FF2B5EF4-FFF2-40B4-BE49-F238E27FC236}">
                <a16:creationId xmlns:a16="http://schemas.microsoft.com/office/drawing/2014/main" id="{EC6DED11-B680-2D46-9D94-AA9040D52801}"/>
              </a:ext>
            </a:extLst>
          </p:cNvPr>
          <p:cNvSpPr>
            <a:spLocks noGrp="1"/>
          </p:cNvSpPr>
          <p:nvPr>
            <p:ph idx="1"/>
          </p:nvPr>
        </p:nvSpPr>
        <p:spPr>
          <a:xfrm>
            <a:off x="838200" y="1825625"/>
            <a:ext cx="10515600" cy="4151842"/>
          </a:xfrm>
        </p:spPr>
        <p:txBody>
          <a:bodyPr anchor="ctr"/>
          <a:lstStyle/>
          <a:p>
            <a:pPr marL="0" indent="0">
              <a:buNone/>
            </a:pPr>
            <a:r>
              <a:rPr lang="en-US" b="1" dirty="0"/>
              <a:t>D. Failure to Comply </a:t>
            </a:r>
            <a:r>
              <a:rPr lang="en-US" dirty="0"/>
              <a:t>– Students must comply with the reasonable directives of University officials or law enforcement officers during the performance of their duties and/or failure to identify oneself to these persons when requested to do so.</a:t>
            </a:r>
          </a:p>
          <a:p>
            <a:endParaRPr lang="en-US" dirty="0"/>
          </a:p>
          <a:p>
            <a:pPr marL="0" indent="0">
              <a:buNone/>
            </a:pPr>
            <a:r>
              <a:rPr lang="en-US" dirty="0"/>
              <a:t>This is a repetitive policy and it is already covered in the Illegal and Disruptive Conduct section (New 330.90(C)iv)</a:t>
            </a:r>
          </a:p>
        </p:txBody>
      </p:sp>
      <p:sp>
        <p:nvSpPr>
          <p:cNvPr id="2" name="Date Placeholder 1">
            <a:extLst>
              <a:ext uri="{FF2B5EF4-FFF2-40B4-BE49-F238E27FC236}">
                <a16:creationId xmlns:a16="http://schemas.microsoft.com/office/drawing/2014/main" id="{4503CB98-BB10-4A4D-98B5-DFFDA60C21F3}"/>
              </a:ext>
            </a:extLst>
          </p:cNvPr>
          <p:cNvSpPr>
            <a:spLocks noGrp="1"/>
          </p:cNvSpPr>
          <p:nvPr>
            <p:ph type="dt" sz="half" idx="10"/>
          </p:nvPr>
        </p:nvSpPr>
        <p:spPr/>
        <p:txBody>
          <a:bodyPr/>
          <a:lstStyle/>
          <a:p>
            <a:fld id="{0E630D99-3CFF-0647-B6CF-3D21D4C08747}" type="datetime1">
              <a:rPr lang="en-US" smtClean="0"/>
              <a:t>9/27/22</a:t>
            </a:fld>
            <a:endParaRPr lang="en-US"/>
          </a:p>
        </p:txBody>
      </p:sp>
      <p:sp>
        <p:nvSpPr>
          <p:cNvPr id="3" name="Slide Number Placeholder 2">
            <a:extLst>
              <a:ext uri="{FF2B5EF4-FFF2-40B4-BE49-F238E27FC236}">
                <a16:creationId xmlns:a16="http://schemas.microsoft.com/office/drawing/2014/main" id="{AE714A03-1D2D-5447-8601-04FE1F0BDA26}"/>
              </a:ext>
            </a:extLst>
          </p:cNvPr>
          <p:cNvSpPr>
            <a:spLocks noGrp="1"/>
          </p:cNvSpPr>
          <p:nvPr>
            <p:ph type="sldNum" sz="quarter" idx="12"/>
          </p:nvPr>
        </p:nvSpPr>
        <p:spPr/>
        <p:txBody>
          <a:bodyPr/>
          <a:lstStyle/>
          <a:p>
            <a:fld id="{541F84CB-2621-0045-B30F-22109BF07890}" type="slidenum">
              <a:rPr lang="en-US" smtClean="0"/>
              <a:t>29</a:t>
            </a:fld>
            <a:endParaRPr lang="en-US"/>
          </a:p>
        </p:txBody>
      </p:sp>
    </p:spTree>
    <p:extLst>
      <p:ext uri="{BB962C8B-B14F-4D97-AF65-F5344CB8AC3E}">
        <p14:creationId xmlns:p14="http://schemas.microsoft.com/office/powerpoint/2010/main" val="542771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83F1CF-80CF-19C1-0448-E283749430AF}"/>
              </a:ext>
            </a:extLst>
          </p:cNvPr>
          <p:cNvSpPr>
            <a:spLocks noGrp="1"/>
          </p:cNvSpPr>
          <p:nvPr>
            <p:ph type="title"/>
          </p:nvPr>
        </p:nvSpPr>
        <p:spPr>
          <a:xfrm>
            <a:off x="838200" y="365125"/>
            <a:ext cx="10515600" cy="1325563"/>
          </a:xfrm>
        </p:spPr>
        <p:txBody>
          <a:bodyPr anchor="ctr"/>
          <a:lstStyle/>
          <a:p>
            <a:pPr algn="ctr"/>
            <a:r>
              <a:rPr lang="en-US" dirty="0"/>
              <a:t>What is a Code of Student Conduct?</a:t>
            </a:r>
          </a:p>
        </p:txBody>
      </p:sp>
      <p:sp>
        <p:nvSpPr>
          <p:cNvPr id="8" name="Content Placeholder 2">
            <a:extLst>
              <a:ext uri="{FF2B5EF4-FFF2-40B4-BE49-F238E27FC236}">
                <a16:creationId xmlns:a16="http://schemas.microsoft.com/office/drawing/2014/main" id="{F80BFB62-6D65-8B32-6869-6A732CB4C490}"/>
              </a:ext>
            </a:extLst>
          </p:cNvPr>
          <p:cNvSpPr>
            <a:spLocks noGrp="1"/>
          </p:cNvSpPr>
          <p:nvPr>
            <p:ph idx="1"/>
          </p:nvPr>
        </p:nvSpPr>
        <p:spPr>
          <a:xfrm>
            <a:off x="838200" y="1412111"/>
            <a:ext cx="10515600" cy="4764852"/>
          </a:xfrm>
        </p:spPr>
        <p:txBody>
          <a:bodyPr>
            <a:normAutofit fontScale="92500" lnSpcReduction="20000"/>
          </a:bodyPr>
          <a:lstStyle/>
          <a:p>
            <a:r>
              <a:rPr lang="en-US" dirty="0"/>
              <a:t>Sets Expectations for MSU Community</a:t>
            </a:r>
          </a:p>
          <a:p>
            <a:r>
              <a:rPr lang="en-US" dirty="0"/>
              <a:t>Ensures Due Process for Students</a:t>
            </a:r>
          </a:p>
          <a:p>
            <a:r>
              <a:rPr lang="en-US" dirty="0"/>
              <a:t>Reference for Faculty, Staff, Students, Families</a:t>
            </a:r>
          </a:p>
          <a:p>
            <a:r>
              <a:rPr lang="en-US" dirty="0"/>
              <a:t>Includes Policies and Procedures</a:t>
            </a:r>
          </a:p>
          <a:p>
            <a:pPr lvl="1"/>
            <a:r>
              <a:rPr lang="en-US" dirty="0"/>
              <a:t>Student Responsibilities</a:t>
            </a:r>
          </a:p>
          <a:p>
            <a:pPr lvl="1"/>
            <a:r>
              <a:rPr lang="en-US" dirty="0"/>
              <a:t>Prohibited Conduct Policies:</a:t>
            </a:r>
          </a:p>
          <a:p>
            <a:pPr lvl="2"/>
            <a:r>
              <a:rPr lang="en-US" dirty="0"/>
              <a:t>Academic &amp; Student Conduct</a:t>
            </a:r>
          </a:p>
          <a:p>
            <a:pPr lvl="1"/>
            <a:r>
              <a:rPr lang="en-US" dirty="0"/>
              <a:t>Conduct Processes</a:t>
            </a:r>
          </a:p>
          <a:p>
            <a:pPr lvl="2"/>
            <a:r>
              <a:rPr lang="en-US" dirty="0"/>
              <a:t>Academic Misconduct</a:t>
            </a:r>
          </a:p>
          <a:p>
            <a:pPr lvl="2"/>
            <a:r>
              <a:rPr lang="en-US" dirty="0"/>
              <a:t>Disruptive Student</a:t>
            </a:r>
          </a:p>
          <a:p>
            <a:pPr lvl="2"/>
            <a:r>
              <a:rPr lang="en-US" dirty="0"/>
              <a:t>Academic Grievance</a:t>
            </a:r>
          </a:p>
          <a:p>
            <a:pPr lvl="2"/>
            <a:r>
              <a:rPr lang="en-US" dirty="0"/>
              <a:t>Discrimination, Harassment &amp; Retaliation</a:t>
            </a:r>
          </a:p>
          <a:p>
            <a:pPr lvl="2"/>
            <a:r>
              <a:rPr lang="en-US" dirty="0"/>
              <a:t>Student Conduct</a:t>
            </a:r>
          </a:p>
          <a:p>
            <a:pPr lvl="1"/>
            <a:r>
              <a:rPr lang="en-US" dirty="0"/>
              <a:t>Appeal Processes</a:t>
            </a:r>
          </a:p>
          <a:p>
            <a:pPr lvl="2"/>
            <a:endParaRPr lang="en-US" dirty="0"/>
          </a:p>
          <a:p>
            <a:endParaRPr lang="en-US" dirty="0"/>
          </a:p>
          <a:p>
            <a:endParaRPr lang="en-US" dirty="0"/>
          </a:p>
        </p:txBody>
      </p:sp>
      <p:sp>
        <p:nvSpPr>
          <p:cNvPr id="2" name="Date Placeholder 1">
            <a:extLst>
              <a:ext uri="{FF2B5EF4-FFF2-40B4-BE49-F238E27FC236}">
                <a16:creationId xmlns:a16="http://schemas.microsoft.com/office/drawing/2014/main" id="{BA466751-93D1-1F4F-B4CB-AA6DAB8E319F}"/>
              </a:ext>
            </a:extLst>
          </p:cNvPr>
          <p:cNvSpPr>
            <a:spLocks noGrp="1"/>
          </p:cNvSpPr>
          <p:nvPr>
            <p:ph type="dt" sz="half" idx="10"/>
          </p:nvPr>
        </p:nvSpPr>
        <p:spPr/>
        <p:txBody>
          <a:bodyPr/>
          <a:lstStyle/>
          <a:p>
            <a:fld id="{EA590555-A97C-B042-A96A-190B99F91F9D}" type="datetime1">
              <a:rPr lang="en-US" smtClean="0"/>
              <a:t>9/27/22</a:t>
            </a:fld>
            <a:endParaRPr lang="en-US"/>
          </a:p>
        </p:txBody>
      </p:sp>
      <p:sp>
        <p:nvSpPr>
          <p:cNvPr id="3" name="Slide Number Placeholder 2">
            <a:extLst>
              <a:ext uri="{FF2B5EF4-FFF2-40B4-BE49-F238E27FC236}">
                <a16:creationId xmlns:a16="http://schemas.microsoft.com/office/drawing/2014/main" id="{CBE1EF89-3E00-BC4A-B87A-132D6607779D}"/>
              </a:ext>
            </a:extLst>
          </p:cNvPr>
          <p:cNvSpPr>
            <a:spLocks noGrp="1"/>
          </p:cNvSpPr>
          <p:nvPr>
            <p:ph type="sldNum" sz="quarter" idx="12"/>
          </p:nvPr>
        </p:nvSpPr>
        <p:spPr/>
        <p:txBody>
          <a:bodyPr/>
          <a:lstStyle/>
          <a:p>
            <a:fld id="{541F84CB-2621-0045-B30F-22109BF07890}" type="slidenum">
              <a:rPr lang="en-US" smtClean="0"/>
              <a:t>3</a:t>
            </a:fld>
            <a:endParaRPr lang="en-US"/>
          </a:p>
        </p:txBody>
      </p:sp>
    </p:spTree>
    <p:extLst>
      <p:ext uri="{BB962C8B-B14F-4D97-AF65-F5344CB8AC3E}">
        <p14:creationId xmlns:p14="http://schemas.microsoft.com/office/powerpoint/2010/main" val="1001703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83F1CF-80CF-19C1-0448-E283749430AF}"/>
              </a:ext>
            </a:extLst>
          </p:cNvPr>
          <p:cNvSpPr>
            <a:spLocks noGrp="1"/>
          </p:cNvSpPr>
          <p:nvPr>
            <p:ph type="title"/>
          </p:nvPr>
        </p:nvSpPr>
        <p:spPr/>
        <p:txBody>
          <a:bodyPr anchor="ctr">
            <a:noAutofit/>
          </a:bodyPr>
          <a:lstStyle/>
          <a:p>
            <a:pPr algn="ctr"/>
            <a:r>
              <a:rPr lang="en-US" sz="3600" dirty="0"/>
              <a:t>Proposed Change:</a:t>
            </a:r>
            <a:br>
              <a:rPr lang="en-US" sz="3600" dirty="0"/>
            </a:br>
            <a:r>
              <a:rPr lang="en-US" sz="3600" dirty="0"/>
              <a:t>New 330.150: Arrests, Convictions, And Registries</a:t>
            </a:r>
          </a:p>
        </p:txBody>
      </p:sp>
      <p:sp>
        <p:nvSpPr>
          <p:cNvPr id="15" name="Text Placeholder 4">
            <a:extLst>
              <a:ext uri="{FF2B5EF4-FFF2-40B4-BE49-F238E27FC236}">
                <a16:creationId xmlns:a16="http://schemas.microsoft.com/office/drawing/2014/main" id="{5D56C98B-1A91-17F4-98C4-C54750298F9E}"/>
              </a:ext>
            </a:extLst>
          </p:cNvPr>
          <p:cNvSpPr>
            <a:spLocks noGrp="1"/>
          </p:cNvSpPr>
          <p:nvPr>
            <p:ph type="body" sz="quarter" idx="3"/>
          </p:nvPr>
        </p:nvSpPr>
        <p:spPr>
          <a:xfrm rot="16200000">
            <a:off x="-348455" y="4227779"/>
            <a:ext cx="1509712" cy="823912"/>
          </a:xfrm>
        </p:spPr>
        <p:txBody>
          <a:bodyPr anchor="ctr"/>
          <a:lstStyle/>
          <a:p>
            <a:pPr algn="ctr"/>
            <a:r>
              <a:rPr lang="en-US" dirty="0"/>
              <a:t>Proposed</a:t>
            </a:r>
          </a:p>
        </p:txBody>
      </p:sp>
      <p:sp>
        <p:nvSpPr>
          <p:cNvPr id="13" name="Text Placeholder 2">
            <a:extLst>
              <a:ext uri="{FF2B5EF4-FFF2-40B4-BE49-F238E27FC236}">
                <a16:creationId xmlns:a16="http://schemas.microsoft.com/office/drawing/2014/main" id="{8EBE0FCD-AD35-4B91-874B-0BA4D1EC8B6C}"/>
              </a:ext>
            </a:extLst>
          </p:cNvPr>
          <p:cNvSpPr>
            <a:spLocks noGrp="1"/>
          </p:cNvSpPr>
          <p:nvPr>
            <p:ph type="body" idx="1"/>
          </p:nvPr>
        </p:nvSpPr>
        <p:spPr>
          <a:xfrm rot="16200000">
            <a:off x="-348454" y="1923254"/>
            <a:ext cx="1509712" cy="823912"/>
          </a:xfrm>
        </p:spPr>
        <p:txBody>
          <a:bodyPr anchor="ctr"/>
          <a:lstStyle/>
          <a:p>
            <a:pPr algn="ctr"/>
            <a:r>
              <a:rPr lang="en-US" dirty="0"/>
              <a:t>Current</a:t>
            </a:r>
          </a:p>
        </p:txBody>
      </p:sp>
      <p:sp>
        <p:nvSpPr>
          <p:cNvPr id="17" name="Content Placeholder 5">
            <a:extLst>
              <a:ext uri="{FF2B5EF4-FFF2-40B4-BE49-F238E27FC236}">
                <a16:creationId xmlns:a16="http://schemas.microsoft.com/office/drawing/2014/main" id="{91247F44-6F43-6AB5-2FE1-14038E08A49C}"/>
              </a:ext>
            </a:extLst>
          </p:cNvPr>
          <p:cNvSpPr>
            <a:spLocks noGrp="1"/>
          </p:cNvSpPr>
          <p:nvPr>
            <p:ph sz="quarter" idx="4"/>
          </p:nvPr>
        </p:nvSpPr>
        <p:spPr>
          <a:xfrm>
            <a:off x="853543" y="3268136"/>
            <a:ext cx="10932055" cy="2743198"/>
          </a:xfrm>
        </p:spPr>
        <p:txBody>
          <a:bodyPr anchor="ctr">
            <a:normAutofit fontScale="92500"/>
          </a:bodyPr>
          <a:lstStyle/>
          <a:p>
            <a:pPr marL="0" indent="0">
              <a:buNone/>
            </a:pPr>
            <a:r>
              <a:rPr lang="en-US" dirty="0"/>
              <a:t>Failure of any student to accurately report the student’s conviction of a felony crime or arrest for crimes related to the distribution of drugs, violence, or sexual offenses as defined in the Discrimination, Harassment, and Retaliation Policy to the Office of the Dean of Students within three calendar days of any such arrest or conviction. Students who are required to register as sexual or violent offenders must notify the University Police Department in writing in addition to meeting the registration requirements established by the State of Montana.</a:t>
            </a:r>
          </a:p>
        </p:txBody>
      </p:sp>
      <p:sp>
        <p:nvSpPr>
          <p:cNvPr id="10" name="Content Placeholder 5">
            <a:extLst>
              <a:ext uri="{FF2B5EF4-FFF2-40B4-BE49-F238E27FC236}">
                <a16:creationId xmlns:a16="http://schemas.microsoft.com/office/drawing/2014/main" id="{36C7DB54-C5D5-6240-BE34-D9A9D8B0E222}"/>
              </a:ext>
            </a:extLst>
          </p:cNvPr>
          <p:cNvSpPr txBox="1">
            <a:spLocks/>
          </p:cNvSpPr>
          <p:nvPr/>
        </p:nvSpPr>
        <p:spPr>
          <a:xfrm>
            <a:off x="853543" y="1452425"/>
            <a:ext cx="10932055" cy="1815710"/>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Failure of any student to accurately report the student’s arrest by any law enforcement agency to the Office of the Dean of Students within seventy-two (72) hours of for any felony crime that occurs 1) on University premises, 2) at University sponsored activities, or 3) off-campus. A felony crime is a crime for which more than one year in prison may be imposed.</a:t>
            </a:r>
          </a:p>
        </p:txBody>
      </p:sp>
      <p:cxnSp>
        <p:nvCxnSpPr>
          <p:cNvPr id="3" name="Straight Connector 2">
            <a:extLst>
              <a:ext uri="{FF2B5EF4-FFF2-40B4-BE49-F238E27FC236}">
                <a16:creationId xmlns:a16="http://schemas.microsoft.com/office/drawing/2014/main" id="{D28DF018-BB11-1949-99C9-BFFE0640659F}"/>
              </a:ext>
            </a:extLst>
          </p:cNvPr>
          <p:cNvCxnSpPr>
            <a:cxnSpLocks/>
          </p:cNvCxnSpPr>
          <p:nvPr/>
        </p:nvCxnSpPr>
        <p:spPr>
          <a:xfrm>
            <a:off x="1845732" y="3268135"/>
            <a:ext cx="8144934" cy="0"/>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DB4BD7E6-29B7-3046-960A-C0FECC11F08C}"/>
              </a:ext>
            </a:extLst>
          </p:cNvPr>
          <p:cNvSpPr>
            <a:spLocks noGrp="1"/>
          </p:cNvSpPr>
          <p:nvPr>
            <p:ph type="dt" sz="half" idx="10"/>
          </p:nvPr>
        </p:nvSpPr>
        <p:spPr/>
        <p:txBody>
          <a:bodyPr/>
          <a:lstStyle/>
          <a:p>
            <a:fld id="{1B0AC1C9-96DD-F74F-972D-F11EF171F780}" type="datetime1">
              <a:rPr lang="en-US" smtClean="0"/>
              <a:t>9/27/22</a:t>
            </a:fld>
            <a:endParaRPr lang="en-US"/>
          </a:p>
        </p:txBody>
      </p:sp>
      <p:sp>
        <p:nvSpPr>
          <p:cNvPr id="4" name="Slide Number Placeholder 3">
            <a:extLst>
              <a:ext uri="{FF2B5EF4-FFF2-40B4-BE49-F238E27FC236}">
                <a16:creationId xmlns:a16="http://schemas.microsoft.com/office/drawing/2014/main" id="{0629C674-0283-8A45-86B7-3BD7F2F60936}"/>
              </a:ext>
            </a:extLst>
          </p:cNvPr>
          <p:cNvSpPr>
            <a:spLocks noGrp="1"/>
          </p:cNvSpPr>
          <p:nvPr>
            <p:ph type="sldNum" sz="quarter" idx="12"/>
          </p:nvPr>
        </p:nvSpPr>
        <p:spPr/>
        <p:txBody>
          <a:bodyPr/>
          <a:lstStyle/>
          <a:p>
            <a:fld id="{541F84CB-2621-0045-B30F-22109BF07890}" type="slidenum">
              <a:rPr lang="en-US" smtClean="0"/>
              <a:t>30</a:t>
            </a:fld>
            <a:endParaRPr lang="en-US"/>
          </a:p>
        </p:txBody>
      </p:sp>
    </p:spTree>
    <p:extLst>
      <p:ext uri="{BB962C8B-B14F-4D97-AF65-F5344CB8AC3E}">
        <p14:creationId xmlns:p14="http://schemas.microsoft.com/office/powerpoint/2010/main" val="2804943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9D3CAA-15C0-6C4F-8924-3016977CEF12}"/>
              </a:ext>
            </a:extLst>
          </p:cNvPr>
          <p:cNvSpPr>
            <a:spLocks noGrp="1"/>
          </p:cNvSpPr>
          <p:nvPr>
            <p:ph type="title"/>
          </p:nvPr>
        </p:nvSpPr>
        <p:spPr/>
        <p:txBody>
          <a:bodyPr/>
          <a:lstStyle/>
          <a:p>
            <a:pPr algn="ctr"/>
            <a:r>
              <a:rPr lang="en-US" dirty="0"/>
              <a:t>Proposed Change:</a:t>
            </a:r>
            <a:br>
              <a:rPr lang="en-US" dirty="0"/>
            </a:br>
            <a:r>
              <a:rPr lang="en-US" dirty="0"/>
              <a:t>Reorganization of the Conduct Process</a:t>
            </a:r>
          </a:p>
        </p:txBody>
      </p:sp>
      <p:sp>
        <p:nvSpPr>
          <p:cNvPr id="8" name="Text Placeholder 7">
            <a:extLst>
              <a:ext uri="{FF2B5EF4-FFF2-40B4-BE49-F238E27FC236}">
                <a16:creationId xmlns:a16="http://schemas.microsoft.com/office/drawing/2014/main" id="{FC58B610-33BA-3446-BCF1-85780300248B}"/>
              </a:ext>
            </a:extLst>
          </p:cNvPr>
          <p:cNvSpPr>
            <a:spLocks noGrp="1"/>
          </p:cNvSpPr>
          <p:nvPr>
            <p:ph type="body" idx="1"/>
          </p:nvPr>
        </p:nvSpPr>
        <p:spPr>
          <a:xfrm>
            <a:off x="839788" y="1528766"/>
            <a:ext cx="5157787" cy="469370"/>
          </a:xfrm>
        </p:spPr>
        <p:txBody>
          <a:bodyPr/>
          <a:lstStyle/>
          <a:p>
            <a:pPr algn="ctr"/>
            <a:r>
              <a:rPr lang="en-US" dirty="0"/>
              <a:t>Current Version</a:t>
            </a:r>
          </a:p>
        </p:txBody>
      </p:sp>
      <p:sp>
        <p:nvSpPr>
          <p:cNvPr id="9" name="Content Placeholder 8">
            <a:extLst>
              <a:ext uri="{FF2B5EF4-FFF2-40B4-BE49-F238E27FC236}">
                <a16:creationId xmlns:a16="http://schemas.microsoft.com/office/drawing/2014/main" id="{50C25B4D-A947-4344-9A60-52A32A620417}"/>
              </a:ext>
            </a:extLst>
          </p:cNvPr>
          <p:cNvSpPr>
            <a:spLocks noGrp="1"/>
          </p:cNvSpPr>
          <p:nvPr>
            <p:ph sz="half" idx="2"/>
          </p:nvPr>
        </p:nvSpPr>
        <p:spPr>
          <a:xfrm>
            <a:off x="839788" y="1998136"/>
            <a:ext cx="5157787" cy="4030131"/>
          </a:xfrm>
        </p:spPr>
        <p:txBody>
          <a:bodyPr>
            <a:normAutofit fontScale="70000" lnSpcReduction="20000"/>
          </a:bodyPr>
          <a:lstStyle/>
          <a:p>
            <a:r>
              <a:rPr lang="en-US" dirty="0"/>
              <a:t>Academic Misconduct</a:t>
            </a:r>
          </a:p>
          <a:p>
            <a:pPr lvl="1"/>
            <a:r>
              <a:rPr lang="en-US" dirty="0"/>
              <a:t>Process &amp; Sanctions</a:t>
            </a:r>
          </a:p>
          <a:p>
            <a:pPr lvl="1"/>
            <a:r>
              <a:rPr lang="en-US" dirty="0"/>
              <a:t>Appeal</a:t>
            </a:r>
          </a:p>
          <a:p>
            <a:r>
              <a:rPr lang="en-US" dirty="0"/>
              <a:t>Disruptive Student</a:t>
            </a:r>
          </a:p>
          <a:p>
            <a:pPr lvl="1"/>
            <a:r>
              <a:rPr lang="en-US" dirty="0"/>
              <a:t>Process &amp; Sanctions</a:t>
            </a:r>
          </a:p>
          <a:p>
            <a:pPr lvl="1"/>
            <a:r>
              <a:rPr lang="en-US" dirty="0"/>
              <a:t>Appeal</a:t>
            </a:r>
          </a:p>
          <a:p>
            <a:r>
              <a:rPr lang="en-US" dirty="0"/>
              <a:t>Academic Grievance</a:t>
            </a:r>
          </a:p>
          <a:p>
            <a:pPr lvl="1"/>
            <a:r>
              <a:rPr lang="en-US" dirty="0"/>
              <a:t>Process</a:t>
            </a:r>
          </a:p>
          <a:p>
            <a:pPr lvl="1"/>
            <a:r>
              <a:rPr lang="en-US" dirty="0"/>
              <a:t>Appeal</a:t>
            </a:r>
          </a:p>
          <a:p>
            <a:r>
              <a:rPr lang="en-US" dirty="0"/>
              <a:t>Student Conduct</a:t>
            </a:r>
          </a:p>
          <a:p>
            <a:pPr lvl="1"/>
            <a:r>
              <a:rPr lang="en-US" dirty="0"/>
              <a:t>Process</a:t>
            </a:r>
          </a:p>
          <a:p>
            <a:pPr lvl="1"/>
            <a:r>
              <a:rPr lang="en-US" dirty="0"/>
              <a:t>Hearing Procedures</a:t>
            </a:r>
          </a:p>
          <a:p>
            <a:pPr lvl="1"/>
            <a:r>
              <a:rPr lang="en-US" dirty="0"/>
              <a:t>Sanctions</a:t>
            </a:r>
          </a:p>
          <a:p>
            <a:pPr lvl="1"/>
            <a:r>
              <a:rPr lang="en-US" dirty="0"/>
              <a:t>Appeal</a:t>
            </a:r>
          </a:p>
          <a:p>
            <a:pPr lvl="1"/>
            <a:r>
              <a:rPr lang="en-US" dirty="0"/>
              <a:t>Interim Restrictions</a:t>
            </a:r>
          </a:p>
          <a:p>
            <a:pPr marL="457200" lvl="1" indent="0">
              <a:buNone/>
            </a:pPr>
            <a:endParaRPr lang="en-US" dirty="0"/>
          </a:p>
        </p:txBody>
      </p:sp>
      <p:sp>
        <p:nvSpPr>
          <p:cNvPr id="10" name="Text Placeholder 9">
            <a:extLst>
              <a:ext uri="{FF2B5EF4-FFF2-40B4-BE49-F238E27FC236}">
                <a16:creationId xmlns:a16="http://schemas.microsoft.com/office/drawing/2014/main" id="{4569A0E8-2EEB-454D-9728-C1F030EAF5EF}"/>
              </a:ext>
            </a:extLst>
          </p:cNvPr>
          <p:cNvSpPr>
            <a:spLocks noGrp="1"/>
          </p:cNvSpPr>
          <p:nvPr>
            <p:ph type="body" sz="quarter" idx="3"/>
          </p:nvPr>
        </p:nvSpPr>
        <p:spPr>
          <a:xfrm>
            <a:off x="6172200" y="1528766"/>
            <a:ext cx="5183188" cy="469370"/>
          </a:xfrm>
        </p:spPr>
        <p:txBody>
          <a:bodyPr/>
          <a:lstStyle/>
          <a:p>
            <a:pPr algn="ctr"/>
            <a:r>
              <a:rPr lang="en-US" dirty="0"/>
              <a:t>Proposed Version</a:t>
            </a:r>
          </a:p>
        </p:txBody>
      </p:sp>
      <p:sp>
        <p:nvSpPr>
          <p:cNvPr id="11" name="Content Placeholder 10">
            <a:extLst>
              <a:ext uri="{FF2B5EF4-FFF2-40B4-BE49-F238E27FC236}">
                <a16:creationId xmlns:a16="http://schemas.microsoft.com/office/drawing/2014/main" id="{8CE9D930-BC2E-5D4A-BFD2-2D0FBF9F33EE}"/>
              </a:ext>
            </a:extLst>
          </p:cNvPr>
          <p:cNvSpPr>
            <a:spLocks noGrp="1"/>
          </p:cNvSpPr>
          <p:nvPr>
            <p:ph sz="quarter" idx="4"/>
          </p:nvPr>
        </p:nvSpPr>
        <p:spPr>
          <a:xfrm>
            <a:off x="6172200" y="1998136"/>
            <a:ext cx="5183188" cy="4191527"/>
          </a:xfrm>
        </p:spPr>
        <p:txBody>
          <a:bodyPr>
            <a:normAutofit fontScale="70000" lnSpcReduction="20000"/>
          </a:bodyPr>
          <a:lstStyle/>
          <a:p>
            <a:r>
              <a:rPr lang="en-US" dirty="0"/>
              <a:t>Academic Conduct Process &amp; Sanctions</a:t>
            </a:r>
          </a:p>
          <a:p>
            <a:r>
              <a:rPr lang="en-US" dirty="0"/>
              <a:t>Disruptive Student Process &amp; Sanctions</a:t>
            </a:r>
          </a:p>
          <a:p>
            <a:r>
              <a:rPr lang="en-US" dirty="0"/>
              <a:t>Academic Grievance Process</a:t>
            </a:r>
          </a:p>
          <a:p>
            <a:r>
              <a:rPr lang="en-US" dirty="0"/>
              <a:t>DHR Process</a:t>
            </a:r>
          </a:p>
          <a:p>
            <a:r>
              <a:rPr lang="en-US" dirty="0"/>
              <a:t>Other Student Conduct Process</a:t>
            </a:r>
          </a:p>
          <a:p>
            <a:pPr lvl="1"/>
            <a:r>
              <a:rPr lang="en-US" dirty="0"/>
              <a:t>Administrative Agreement Process</a:t>
            </a:r>
          </a:p>
          <a:p>
            <a:pPr lvl="1"/>
            <a:r>
              <a:rPr lang="en-US" dirty="0"/>
              <a:t>Student Conduct Hearing Process</a:t>
            </a:r>
          </a:p>
          <a:p>
            <a:pPr lvl="1"/>
            <a:r>
              <a:rPr lang="en-US" dirty="0"/>
              <a:t>Sanctions</a:t>
            </a:r>
          </a:p>
          <a:p>
            <a:pPr lvl="1"/>
            <a:r>
              <a:rPr lang="en-US" dirty="0"/>
              <a:t>Interim Restrictions </a:t>
            </a:r>
          </a:p>
          <a:p>
            <a:r>
              <a:rPr lang="en-US" dirty="0"/>
              <a:t>Appeals</a:t>
            </a:r>
          </a:p>
        </p:txBody>
      </p:sp>
      <p:sp>
        <p:nvSpPr>
          <p:cNvPr id="2" name="Date Placeholder 1">
            <a:extLst>
              <a:ext uri="{FF2B5EF4-FFF2-40B4-BE49-F238E27FC236}">
                <a16:creationId xmlns:a16="http://schemas.microsoft.com/office/drawing/2014/main" id="{0980F2D0-731D-D348-B50B-D341CB26DB46}"/>
              </a:ext>
            </a:extLst>
          </p:cNvPr>
          <p:cNvSpPr>
            <a:spLocks noGrp="1"/>
          </p:cNvSpPr>
          <p:nvPr>
            <p:ph type="dt" sz="half" idx="10"/>
          </p:nvPr>
        </p:nvSpPr>
        <p:spPr/>
        <p:txBody>
          <a:bodyPr/>
          <a:lstStyle/>
          <a:p>
            <a:fld id="{3E492097-2FC5-5145-B525-1A8427220F58}" type="datetime1">
              <a:rPr lang="en-US" smtClean="0"/>
              <a:t>9/27/22</a:t>
            </a:fld>
            <a:endParaRPr lang="en-US"/>
          </a:p>
        </p:txBody>
      </p:sp>
      <p:sp>
        <p:nvSpPr>
          <p:cNvPr id="3" name="Slide Number Placeholder 2">
            <a:extLst>
              <a:ext uri="{FF2B5EF4-FFF2-40B4-BE49-F238E27FC236}">
                <a16:creationId xmlns:a16="http://schemas.microsoft.com/office/drawing/2014/main" id="{1A63A320-C09C-9C48-9A19-05E1F0C51242}"/>
              </a:ext>
            </a:extLst>
          </p:cNvPr>
          <p:cNvSpPr>
            <a:spLocks noGrp="1"/>
          </p:cNvSpPr>
          <p:nvPr>
            <p:ph type="sldNum" sz="quarter" idx="12"/>
          </p:nvPr>
        </p:nvSpPr>
        <p:spPr/>
        <p:txBody>
          <a:bodyPr/>
          <a:lstStyle/>
          <a:p>
            <a:fld id="{541F84CB-2621-0045-B30F-22109BF07890}" type="slidenum">
              <a:rPr lang="en-US" smtClean="0"/>
              <a:t>31</a:t>
            </a:fld>
            <a:endParaRPr lang="en-US"/>
          </a:p>
        </p:txBody>
      </p:sp>
    </p:spTree>
    <p:extLst>
      <p:ext uri="{BB962C8B-B14F-4D97-AF65-F5344CB8AC3E}">
        <p14:creationId xmlns:p14="http://schemas.microsoft.com/office/powerpoint/2010/main" val="186535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9D3CAA-15C0-6C4F-8924-3016977CEF12}"/>
              </a:ext>
            </a:extLst>
          </p:cNvPr>
          <p:cNvSpPr>
            <a:spLocks noGrp="1"/>
          </p:cNvSpPr>
          <p:nvPr>
            <p:ph type="title"/>
          </p:nvPr>
        </p:nvSpPr>
        <p:spPr/>
        <p:txBody>
          <a:bodyPr/>
          <a:lstStyle/>
          <a:p>
            <a:pPr algn="ctr"/>
            <a:r>
              <a:rPr lang="en-US" dirty="0"/>
              <a:t>410.00 Series</a:t>
            </a:r>
            <a:br>
              <a:rPr lang="en-US" dirty="0"/>
            </a:br>
            <a:r>
              <a:rPr lang="en-US" dirty="0"/>
              <a:t>Academic Misconduct</a:t>
            </a:r>
          </a:p>
        </p:txBody>
      </p:sp>
      <p:sp>
        <p:nvSpPr>
          <p:cNvPr id="9" name="Content Placeholder 8">
            <a:extLst>
              <a:ext uri="{FF2B5EF4-FFF2-40B4-BE49-F238E27FC236}">
                <a16:creationId xmlns:a16="http://schemas.microsoft.com/office/drawing/2014/main" id="{50C25B4D-A947-4344-9A60-52A32A620417}"/>
              </a:ext>
            </a:extLst>
          </p:cNvPr>
          <p:cNvSpPr>
            <a:spLocks noGrp="1"/>
          </p:cNvSpPr>
          <p:nvPr>
            <p:ph idx="1"/>
          </p:nvPr>
        </p:nvSpPr>
        <p:spPr>
          <a:xfrm>
            <a:off x="838200" y="1626125"/>
            <a:ext cx="10515600" cy="4351338"/>
          </a:xfrm>
        </p:spPr>
        <p:txBody>
          <a:bodyPr>
            <a:normAutofit fontScale="92500"/>
          </a:bodyPr>
          <a:lstStyle/>
          <a:p>
            <a:pPr marL="0" indent="0">
              <a:buNone/>
            </a:pPr>
            <a:r>
              <a:rPr lang="en-US" sz="3600" dirty="0"/>
              <a:t>Misconduct Process Generally Remains the Same</a:t>
            </a:r>
          </a:p>
          <a:p>
            <a:pPr lvl="1"/>
            <a:r>
              <a:rPr lang="en-US" sz="2800" dirty="0"/>
              <a:t>Notice</a:t>
            </a:r>
          </a:p>
          <a:p>
            <a:pPr lvl="2"/>
            <a:r>
              <a:rPr lang="en-US" sz="2400" b="1" dirty="0"/>
              <a:t>New: </a:t>
            </a:r>
            <a:r>
              <a:rPr lang="en-US" sz="2400" dirty="0"/>
              <a:t>Instructor must provide written notice to student of the allegation</a:t>
            </a:r>
          </a:p>
          <a:p>
            <a:pPr lvl="1"/>
            <a:r>
              <a:rPr lang="en-US" sz="2800" dirty="0"/>
              <a:t>Informal Meeting</a:t>
            </a:r>
          </a:p>
          <a:p>
            <a:pPr lvl="1"/>
            <a:r>
              <a:rPr lang="en-US" sz="2800" dirty="0"/>
              <a:t>Sanctions</a:t>
            </a:r>
          </a:p>
          <a:p>
            <a:pPr lvl="1"/>
            <a:r>
              <a:rPr lang="en-US" sz="2800" dirty="0"/>
              <a:t>Referral to Dean of Students</a:t>
            </a:r>
          </a:p>
          <a:p>
            <a:pPr lvl="2"/>
            <a:r>
              <a:rPr lang="en-US" sz="2400" b="1" dirty="0"/>
              <a:t>New: </a:t>
            </a:r>
            <a:r>
              <a:rPr lang="en-US" sz="2400" dirty="0"/>
              <a:t>All cases where a student is assigned instructor imposed academic sanction must be reported to the Dean of Students. </a:t>
            </a:r>
          </a:p>
          <a:p>
            <a:pPr lvl="2"/>
            <a:r>
              <a:rPr lang="en-US" sz="2400" b="1" dirty="0"/>
              <a:t>New: </a:t>
            </a:r>
            <a:r>
              <a:rPr lang="en-US" sz="2400" dirty="0"/>
              <a:t>Any student who receives a second or subsequent instructor imposed academic sanction from any instructor must be referred to the Dean of Students. </a:t>
            </a:r>
          </a:p>
          <a:p>
            <a:pPr lvl="1"/>
            <a:r>
              <a:rPr lang="en-US" sz="2800" dirty="0"/>
              <a:t>Appeal Process (now in the 510.00 series)</a:t>
            </a:r>
          </a:p>
          <a:p>
            <a:pPr lvl="2"/>
            <a:endParaRPr lang="en-US" sz="2400" dirty="0"/>
          </a:p>
        </p:txBody>
      </p:sp>
      <p:sp>
        <p:nvSpPr>
          <p:cNvPr id="2" name="Date Placeholder 1">
            <a:extLst>
              <a:ext uri="{FF2B5EF4-FFF2-40B4-BE49-F238E27FC236}">
                <a16:creationId xmlns:a16="http://schemas.microsoft.com/office/drawing/2014/main" id="{46F37FB7-BAB5-5643-ADD1-A98424AC47DC}"/>
              </a:ext>
            </a:extLst>
          </p:cNvPr>
          <p:cNvSpPr>
            <a:spLocks noGrp="1"/>
          </p:cNvSpPr>
          <p:nvPr>
            <p:ph type="dt" sz="half" idx="10"/>
          </p:nvPr>
        </p:nvSpPr>
        <p:spPr/>
        <p:txBody>
          <a:bodyPr/>
          <a:lstStyle/>
          <a:p>
            <a:fld id="{AA4892EE-8D8C-8544-ADCF-FE1890D117ED}" type="datetime1">
              <a:rPr lang="en-US" smtClean="0"/>
              <a:t>9/27/22</a:t>
            </a:fld>
            <a:endParaRPr lang="en-US"/>
          </a:p>
        </p:txBody>
      </p:sp>
      <p:sp>
        <p:nvSpPr>
          <p:cNvPr id="3" name="Slide Number Placeholder 2">
            <a:extLst>
              <a:ext uri="{FF2B5EF4-FFF2-40B4-BE49-F238E27FC236}">
                <a16:creationId xmlns:a16="http://schemas.microsoft.com/office/drawing/2014/main" id="{72A5D42F-6E8E-EA4A-BB1C-90C938F068EC}"/>
              </a:ext>
            </a:extLst>
          </p:cNvPr>
          <p:cNvSpPr>
            <a:spLocks noGrp="1"/>
          </p:cNvSpPr>
          <p:nvPr>
            <p:ph type="sldNum" sz="quarter" idx="12"/>
          </p:nvPr>
        </p:nvSpPr>
        <p:spPr/>
        <p:txBody>
          <a:bodyPr/>
          <a:lstStyle/>
          <a:p>
            <a:fld id="{541F84CB-2621-0045-B30F-22109BF07890}" type="slidenum">
              <a:rPr lang="en-US" smtClean="0"/>
              <a:t>32</a:t>
            </a:fld>
            <a:endParaRPr lang="en-US"/>
          </a:p>
        </p:txBody>
      </p:sp>
    </p:spTree>
    <p:extLst>
      <p:ext uri="{BB962C8B-B14F-4D97-AF65-F5344CB8AC3E}">
        <p14:creationId xmlns:p14="http://schemas.microsoft.com/office/powerpoint/2010/main" val="3022669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9D3CAA-15C0-6C4F-8924-3016977CEF12}"/>
              </a:ext>
            </a:extLst>
          </p:cNvPr>
          <p:cNvSpPr>
            <a:spLocks noGrp="1"/>
          </p:cNvSpPr>
          <p:nvPr>
            <p:ph type="title"/>
          </p:nvPr>
        </p:nvSpPr>
        <p:spPr/>
        <p:txBody>
          <a:bodyPr/>
          <a:lstStyle/>
          <a:p>
            <a:pPr algn="ctr"/>
            <a:r>
              <a:rPr lang="en-US" dirty="0"/>
              <a:t>420.00 Series</a:t>
            </a:r>
            <a:br>
              <a:rPr lang="en-US" dirty="0"/>
            </a:br>
            <a:r>
              <a:rPr lang="en-US" dirty="0"/>
              <a:t>Disruptive Student Behavior</a:t>
            </a:r>
          </a:p>
        </p:txBody>
      </p:sp>
      <p:sp>
        <p:nvSpPr>
          <p:cNvPr id="9" name="Content Placeholder 8">
            <a:extLst>
              <a:ext uri="{FF2B5EF4-FFF2-40B4-BE49-F238E27FC236}">
                <a16:creationId xmlns:a16="http://schemas.microsoft.com/office/drawing/2014/main" id="{50C25B4D-A947-4344-9A60-52A32A620417}"/>
              </a:ext>
            </a:extLst>
          </p:cNvPr>
          <p:cNvSpPr>
            <a:spLocks noGrp="1"/>
          </p:cNvSpPr>
          <p:nvPr>
            <p:ph idx="1"/>
          </p:nvPr>
        </p:nvSpPr>
        <p:spPr>
          <a:xfrm>
            <a:off x="838200" y="1626125"/>
            <a:ext cx="10515600" cy="4351338"/>
          </a:xfrm>
        </p:spPr>
        <p:txBody>
          <a:bodyPr>
            <a:normAutofit/>
          </a:bodyPr>
          <a:lstStyle/>
          <a:p>
            <a:pPr marL="0" indent="0">
              <a:buNone/>
            </a:pPr>
            <a:r>
              <a:rPr lang="en-US" sz="3600" dirty="0"/>
              <a:t>Process Generally Remains the Same</a:t>
            </a:r>
          </a:p>
          <a:p>
            <a:pPr lvl="1"/>
            <a:r>
              <a:rPr lang="en-US" sz="2800" dirty="0"/>
              <a:t>First Instance: </a:t>
            </a:r>
          </a:p>
          <a:p>
            <a:pPr lvl="2"/>
            <a:r>
              <a:rPr lang="en-US" sz="2400" dirty="0"/>
              <a:t>Warn and Document</a:t>
            </a:r>
            <a:endParaRPr lang="en-US" dirty="0"/>
          </a:p>
          <a:p>
            <a:pPr lvl="1"/>
            <a:endParaRPr lang="en-US" sz="2800" dirty="0"/>
          </a:p>
          <a:p>
            <a:pPr lvl="1"/>
            <a:r>
              <a:rPr lang="en-US" sz="2800" dirty="0"/>
              <a:t>Second Instance: </a:t>
            </a:r>
          </a:p>
          <a:p>
            <a:pPr lvl="2"/>
            <a:r>
              <a:rPr lang="en-US" sz="2400" dirty="0"/>
              <a:t>Leave for class period &amp; report to Department Head and Dean of Students</a:t>
            </a:r>
          </a:p>
          <a:p>
            <a:pPr lvl="2"/>
            <a:r>
              <a:rPr lang="en-US" sz="2400" dirty="0"/>
              <a:t>Attempt to meet with Student </a:t>
            </a:r>
          </a:p>
          <a:p>
            <a:pPr lvl="3"/>
            <a:r>
              <a:rPr lang="en-US" sz="2200" b="1" dirty="0"/>
              <a:t>New: </a:t>
            </a:r>
            <a:r>
              <a:rPr lang="en-US" sz="2200" dirty="0"/>
              <a:t>Meeting includes another University Official</a:t>
            </a:r>
          </a:p>
        </p:txBody>
      </p:sp>
      <p:sp>
        <p:nvSpPr>
          <p:cNvPr id="2" name="Date Placeholder 1">
            <a:extLst>
              <a:ext uri="{FF2B5EF4-FFF2-40B4-BE49-F238E27FC236}">
                <a16:creationId xmlns:a16="http://schemas.microsoft.com/office/drawing/2014/main" id="{901F02CE-9444-3646-B35F-B4907BC8025B}"/>
              </a:ext>
            </a:extLst>
          </p:cNvPr>
          <p:cNvSpPr>
            <a:spLocks noGrp="1"/>
          </p:cNvSpPr>
          <p:nvPr>
            <p:ph type="dt" sz="half" idx="10"/>
          </p:nvPr>
        </p:nvSpPr>
        <p:spPr/>
        <p:txBody>
          <a:bodyPr/>
          <a:lstStyle/>
          <a:p>
            <a:fld id="{D26486D9-F505-164C-9556-F2A3EC07569F}" type="datetime1">
              <a:rPr lang="en-US" smtClean="0"/>
              <a:t>9/27/22</a:t>
            </a:fld>
            <a:endParaRPr lang="en-US"/>
          </a:p>
        </p:txBody>
      </p:sp>
      <p:sp>
        <p:nvSpPr>
          <p:cNvPr id="3" name="Slide Number Placeholder 2">
            <a:extLst>
              <a:ext uri="{FF2B5EF4-FFF2-40B4-BE49-F238E27FC236}">
                <a16:creationId xmlns:a16="http://schemas.microsoft.com/office/drawing/2014/main" id="{5B7D4899-CA30-7349-BB7C-5D7D6060FE13}"/>
              </a:ext>
            </a:extLst>
          </p:cNvPr>
          <p:cNvSpPr>
            <a:spLocks noGrp="1"/>
          </p:cNvSpPr>
          <p:nvPr>
            <p:ph type="sldNum" sz="quarter" idx="12"/>
          </p:nvPr>
        </p:nvSpPr>
        <p:spPr/>
        <p:txBody>
          <a:bodyPr/>
          <a:lstStyle/>
          <a:p>
            <a:fld id="{541F84CB-2621-0045-B30F-22109BF07890}" type="slidenum">
              <a:rPr lang="en-US" smtClean="0"/>
              <a:t>33</a:t>
            </a:fld>
            <a:endParaRPr lang="en-US"/>
          </a:p>
        </p:txBody>
      </p:sp>
    </p:spTree>
    <p:extLst>
      <p:ext uri="{BB962C8B-B14F-4D97-AF65-F5344CB8AC3E}">
        <p14:creationId xmlns:p14="http://schemas.microsoft.com/office/powerpoint/2010/main" val="4141862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9D3CAA-15C0-6C4F-8924-3016977CEF12}"/>
              </a:ext>
            </a:extLst>
          </p:cNvPr>
          <p:cNvSpPr>
            <a:spLocks noGrp="1"/>
          </p:cNvSpPr>
          <p:nvPr>
            <p:ph type="title"/>
          </p:nvPr>
        </p:nvSpPr>
        <p:spPr/>
        <p:txBody>
          <a:bodyPr/>
          <a:lstStyle/>
          <a:p>
            <a:pPr algn="ctr"/>
            <a:r>
              <a:rPr lang="en-US" dirty="0"/>
              <a:t>420.00 Series</a:t>
            </a:r>
            <a:br>
              <a:rPr lang="en-US" dirty="0"/>
            </a:br>
            <a:r>
              <a:rPr lang="en-US" dirty="0"/>
              <a:t>Disruptive Student Behavior</a:t>
            </a:r>
          </a:p>
        </p:txBody>
      </p:sp>
      <p:sp>
        <p:nvSpPr>
          <p:cNvPr id="9" name="Content Placeholder 8">
            <a:extLst>
              <a:ext uri="{FF2B5EF4-FFF2-40B4-BE49-F238E27FC236}">
                <a16:creationId xmlns:a16="http://schemas.microsoft.com/office/drawing/2014/main" id="{50C25B4D-A947-4344-9A60-52A32A620417}"/>
              </a:ext>
            </a:extLst>
          </p:cNvPr>
          <p:cNvSpPr>
            <a:spLocks noGrp="1"/>
          </p:cNvSpPr>
          <p:nvPr>
            <p:ph idx="1"/>
          </p:nvPr>
        </p:nvSpPr>
        <p:spPr>
          <a:xfrm>
            <a:off x="838200" y="1626125"/>
            <a:ext cx="10515600" cy="4351338"/>
          </a:xfrm>
        </p:spPr>
        <p:txBody>
          <a:bodyPr>
            <a:normAutofit lnSpcReduction="10000"/>
          </a:bodyPr>
          <a:lstStyle/>
          <a:p>
            <a:pPr marL="0" indent="0">
              <a:buNone/>
            </a:pPr>
            <a:r>
              <a:rPr lang="en-US" sz="3600" dirty="0"/>
              <a:t>Permanent Dismissal</a:t>
            </a:r>
          </a:p>
          <a:p>
            <a:pPr lvl="1"/>
            <a:r>
              <a:rPr lang="en-US" sz="2800" dirty="0"/>
              <a:t>Statement of Facts (SOF)</a:t>
            </a:r>
          </a:p>
          <a:p>
            <a:pPr lvl="2"/>
            <a:r>
              <a:rPr lang="en-US" sz="2400" b="1" dirty="0"/>
              <a:t>New: </a:t>
            </a:r>
            <a:r>
              <a:rPr lang="en-US" sz="2400" dirty="0"/>
              <a:t>Greater clarification on what to include in SOF</a:t>
            </a:r>
          </a:p>
          <a:p>
            <a:pPr lvl="2"/>
            <a:r>
              <a:rPr lang="en-US" sz="2400" b="1" dirty="0"/>
              <a:t>New: </a:t>
            </a:r>
            <a:r>
              <a:rPr lang="en-US" sz="2400" dirty="0"/>
              <a:t>Faculty submits SOF to Department Head &amp; Student within one day </a:t>
            </a:r>
          </a:p>
          <a:p>
            <a:pPr lvl="3"/>
            <a:r>
              <a:rPr lang="en-US" sz="2200" dirty="0"/>
              <a:t>Was next class period</a:t>
            </a:r>
          </a:p>
          <a:p>
            <a:pPr lvl="2"/>
            <a:r>
              <a:rPr lang="en-US" sz="2400" b="1" dirty="0"/>
              <a:t>NEW: </a:t>
            </a:r>
            <a:r>
              <a:rPr lang="en-US" sz="2400" dirty="0"/>
              <a:t>The student has two days to respond to SOF</a:t>
            </a:r>
          </a:p>
          <a:p>
            <a:pPr lvl="3"/>
            <a:r>
              <a:rPr lang="en-US" sz="2200" dirty="0"/>
              <a:t>Was five days</a:t>
            </a:r>
          </a:p>
          <a:p>
            <a:pPr lvl="2"/>
            <a:r>
              <a:rPr lang="en-US" sz="2400" dirty="0"/>
              <a:t>Department Head submits decision within 2 days</a:t>
            </a:r>
          </a:p>
          <a:p>
            <a:pPr lvl="1"/>
            <a:r>
              <a:rPr lang="en-US" sz="2800" dirty="0"/>
              <a:t>Appeal Process (now in the 510.00 series)</a:t>
            </a:r>
          </a:p>
          <a:p>
            <a:pPr lvl="1"/>
            <a:r>
              <a:rPr lang="en-US" sz="2800" dirty="0"/>
              <a:t>Reoccurrence of Multiple Disruptions</a:t>
            </a:r>
          </a:p>
          <a:p>
            <a:pPr lvl="1"/>
            <a:r>
              <a:rPr lang="en-US" sz="2800" dirty="0"/>
              <a:t>Retaliation Prohibited</a:t>
            </a:r>
          </a:p>
        </p:txBody>
      </p:sp>
      <p:sp>
        <p:nvSpPr>
          <p:cNvPr id="2" name="Date Placeholder 1">
            <a:extLst>
              <a:ext uri="{FF2B5EF4-FFF2-40B4-BE49-F238E27FC236}">
                <a16:creationId xmlns:a16="http://schemas.microsoft.com/office/drawing/2014/main" id="{9BB7CBA2-41B1-2F4E-A2D3-6A95CF643324}"/>
              </a:ext>
            </a:extLst>
          </p:cNvPr>
          <p:cNvSpPr>
            <a:spLocks noGrp="1"/>
          </p:cNvSpPr>
          <p:nvPr>
            <p:ph type="dt" sz="half" idx="10"/>
          </p:nvPr>
        </p:nvSpPr>
        <p:spPr/>
        <p:txBody>
          <a:bodyPr/>
          <a:lstStyle/>
          <a:p>
            <a:fld id="{B93314A9-A659-914E-86CA-84503C22D6D5}" type="datetime1">
              <a:rPr lang="en-US" smtClean="0"/>
              <a:t>9/27/22</a:t>
            </a:fld>
            <a:endParaRPr lang="en-US"/>
          </a:p>
        </p:txBody>
      </p:sp>
      <p:sp>
        <p:nvSpPr>
          <p:cNvPr id="3" name="Slide Number Placeholder 2">
            <a:extLst>
              <a:ext uri="{FF2B5EF4-FFF2-40B4-BE49-F238E27FC236}">
                <a16:creationId xmlns:a16="http://schemas.microsoft.com/office/drawing/2014/main" id="{9DF735ED-747F-A242-AF21-25C10D8011A4}"/>
              </a:ext>
            </a:extLst>
          </p:cNvPr>
          <p:cNvSpPr>
            <a:spLocks noGrp="1"/>
          </p:cNvSpPr>
          <p:nvPr>
            <p:ph type="sldNum" sz="quarter" idx="12"/>
          </p:nvPr>
        </p:nvSpPr>
        <p:spPr/>
        <p:txBody>
          <a:bodyPr/>
          <a:lstStyle/>
          <a:p>
            <a:fld id="{541F84CB-2621-0045-B30F-22109BF07890}" type="slidenum">
              <a:rPr lang="en-US" smtClean="0"/>
              <a:t>34</a:t>
            </a:fld>
            <a:endParaRPr lang="en-US"/>
          </a:p>
        </p:txBody>
      </p:sp>
    </p:spTree>
    <p:extLst>
      <p:ext uri="{BB962C8B-B14F-4D97-AF65-F5344CB8AC3E}">
        <p14:creationId xmlns:p14="http://schemas.microsoft.com/office/powerpoint/2010/main" val="984955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9D3CAA-15C0-6C4F-8924-3016977CEF12}"/>
              </a:ext>
            </a:extLst>
          </p:cNvPr>
          <p:cNvSpPr>
            <a:spLocks noGrp="1"/>
          </p:cNvSpPr>
          <p:nvPr>
            <p:ph type="title"/>
          </p:nvPr>
        </p:nvSpPr>
        <p:spPr/>
        <p:txBody>
          <a:bodyPr/>
          <a:lstStyle/>
          <a:p>
            <a:pPr algn="ctr"/>
            <a:r>
              <a:rPr lang="en-US" dirty="0"/>
              <a:t>430.00 Series</a:t>
            </a:r>
            <a:br>
              <a:rPr lang="en-US" dirty="0"/>
            </a:br>
            <a:r>
              <a:rPr lang="en-US" dirty="0"/>
              <a:t>Academic Grievance</a:t>
            </a:r>
          </a:p>
        </p:txBody>
      </p:sp>
      <p:sp>
        <p:nvSpPr>
          <p:cNvPr id="9" name="Content Placeholder 8">
            <a:extLst>
              <a:ext uri="{FF2B5EF4-FFF2-40B4-BE49-F238E27FC236}">
                <a16:creationId xmlns:a16="http://schemas.microsoft.com/office/drawing/2014/main" id="{50C25B4D-A947-4344-9A60-52A32A620417}"/>
              </a:ext>
            </a:extLst>
          </p:cNvPr>
          <p:cNvSpPr>
            <a:spLocks noGrp="1"/>
          </p:cNvSpPr>
          <p:nvPr>
            <p:ph idx="1"/>
          </p:nvPr>
        </p:nvSpPr>
        <p:spPr>
          <a:xfrm>
            <a:off x="838200" y="1626125"/>
            <a:ext cx="10515600" cy="4351338"/>
          </a:xfrm>
        </p:spPr>
        <p:txBody>
          <a:bodyPr>
            <a:normAutofit/>
          </a:bodyPr>
          <a:lstStyle/>
          <a:p>
            <a:pPr marL="0" indent="0">
              <a:buNone/>
            </a:pPr>
            <a:r>
              <a:rPr lang="en-US" sz="3600" dirty="0"/>
              <a:t>Grievance Process Generally Remains the Same</a:t>
            </a:r>
          </a:p>
          <a:p>
            <a:pPr lvl="1"/>
            <a:r>
              <a:rPr lang="en-US" sz="2800" dirty="0"/>
              <a:t>Informal Meeting</a:t>
            </a:r>
          </a:p>
          <a:p>
            <a:pPr lvl="1"/>
            <a:r>
              <a:rPr lang="en-US" sz="2800" dirty="0"/>
              <a:t>Department Head/Director Review</a:t>
            </a:r>
          </a:p>
          <a:p>
            <a:pPr lvl="2"/>
            <a:r>
              <a:rPr lang="en-US" sz="2400" dirty="0"/>
              <a:t>NEW: Submit to Department (who shares with Instructor)</a:t>
            </a:r>
          </a:p>
          <a:p>
            <a:pPr lvl="3"/>
            <a:r>
              <a:rPr lang="en-US" sz="2200" dirty="0"/>
              <a:t>Department Head/Director becomes the conduit </a:t>
            </a:r>
          </a:p>
          <a:p>
            <a:pPr lvl="1"/>
            <a:r>
              <a:rPr lang="en-US" sz="2800" dirty="0"/>
              <a:t>Appeal Process (now in the 510.00 series)</a:t>
            </a:r>
          </a:p>
          <a:p>
            <a:pPr lvl="2"/>
            <a:endParaRPr lang="en-US" sz="2400" dirty="0"/>
          </a:p>
        </p:txBody>
      </p:sp>
      <p:sp>
        <p:nvSpPr>
          <p:cNvPr id="2" name="Date Placeholder 1">
            <a:extLst>
              <a:ext uri="{FF2B5EF4-FFF2-40B4-BE49-F238E27FC236}">
                <a16:creationId xmlns:a16="http://schemas.microsoft.com/office/drawing/2014/main" id="{EF6DEC22-7728-F44A-8296-2C8CE99439A0}"/>
              </a:ext>
            </a:extLst>
          </p:cNvPr>
          <p:cNvSpPr>
            <a:spLocks noGrp="1"/>
          </p:cNvSpPr>
          <p:nvPr>
            <p:ph type="dt" sz="half" idx="10"/>
          </p:nvPr>
        </p:nvSpPr>
        <p:spPr/>
        <p:txBody>
          <a:bodyPr/>
          <a:lstStyle/>
          <a:p>
            <a:fld id="{F606F167-139D-0942-B556-82789AA8814F}" type="datetime1">
              <a:rPr lang="en-US" smtClean="0"/>
              <a:t>9/27/22</a:t>
            </a:fld>
            <a:endParaRPr lang="en-US"/>
          </a:p>
        </p:txBody>
      </p:sp>
      <p:sp>
        <p:nvSpPr>
          <p:cNvPr id="3" name="Slide Number Placeholder 2">
            <a:extLst>
              <a:ext uri="{FF2B5EF4-FFF2-40B4-BE49-F238E27FC236}">
                <a16:creationId xmlns:a16="http://schemas.microsoft.com/office/drawing/2014/main" id="{A585CED3-FA5F-8746-8D20-D8956C76028F}"/>
              </a:ext>
            </a:extLst>
          </p:cNvPr>
          <p:cNvSpPr>
            <a:spLocks noGrp="1"/>
          </p:cNvSpPr>
          <p:nvPr>
            <p:ph type="sldNum" sz="quarter" idx="12"/>
          </p:nvPr>
        </p:nvSpPr>
        <p:spPr/>
        <p:txBody>
          <a:bodyPr/>
          <a:lstStyle/>
          <a:p>
            <a:fld id="{541F84CB-2621-0045-B30F-22109BF07890}" type="slidenum">
              <a:rPr lang="en-US" smtClean="0"/>
              <a:t>35</a:t>
            </a:fld>
            <a:endParaRPr lang="en-US"/>
          </a:p>
        </p:txBody>
      </p:sp>
    </p:spTree>
    <p:extLst>
      <p:ext uri="{BB962C8B-B14F-4D97-AF65-F5344CB8AC3E}">
        <p14:creationId xmlns:p14="http://schemas.microsoft.com/office/powerpoint/2010/main" val="1642741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9D3CAA-15C0-6C4F-8924-3016977CEF12}"/>
              </a:ext>
            </a:extLst>
          </p:cNvPr>
          <p:cNvSpPr>
            <a:spLocks noGrp="1"/>
          </p:cNvSpPr>
          <p:nvPr>
            <p:ph type="title"/>
          </p:nvPr>
        </p:nvSpPr>
        <p:spPr/>
        <p:txBody>
          <a:bodyPr/>
          <a:lstStyle/>
          <a:p>
            <a:pPr algn="ctr"/>
            <a:r>
              <a:rPr lang="en-US" dirty="0"/>
              <a:t>440.00 Series</a:t>
            </a:r>
            <a:br>
              <a:rPr lang="en-US" dirty="0"/>
            </a:br>
            <a:r>
              <a:rPr lang="en-US" dirty="0"/>
              <a:t>Discrimination, Harassment &amp; Retaliation</a:t>
            </a:r>
          </a:p>
        </p:txBody>
      </p:sp>
      <p:sp>
        <p:nvSpPr>
          <p:cNvPr id="9" name="Content Placeholder 8">
            <a:extLst>
              <a:ext uri="{FF2B5EF4-FFF2-40B4-BE49-F238E27FC236}">
                <a16:creationId xmlns:a16="http://schemas.microsoft.com/office/drawing/2014/main" id="{50C25B4D-A947-4344-9A60-52A32A620417}"/>
              </a:ext>
            </a:extLst>
          </p:cNvPr>
          <p:cNvSpPr>
            <a:spLocks noGrp="1"/>
          </p:cNvSpPr>
          <p:nvPr>
            <p:ph idx="1"/>
          </p:nvPr>
        </p:nvSpPr>
        <p:spPr>
          <a:xfrm>
            <a:off x="838200" y="1626125"/>
            <a:ext cx="10515600" cy="4351338"/>
          </a:xfrm>
        </p:spPr>
        <p:txBody>
          <a:bodyPr anchor="ctr">
            <a:normAutofit/>
          </a:bodyPr>
          <a:lstStyle/>
          <a:p>
            <a:pPr marL="0" indent="0">
              <a:buNone/>
            </a:pPr>
            <a:r>
              <a:rPr lang="en-US" sz="3600" dirty="0"/>
              <a:t>The DHR Process generally remains the same  </a:t>
            </a:r>
          </a:p>
          <a:p>
            <a:pPr marL="0" indent="0">
              <a:buNone/>
            </a:pPr>
            <a:endParaRPr lang="en-US" sz="3600" dirty="0"/>
          </a:p>
          <a:p>
            <a:pPr marL="0" indent="0">
              <a:buNone/>
            </a:pPr>
            <a:r>
              <a:rPr lang="en-US" sz="3600" dirty="0"/>
              <a:t>Cases are referred to OIE and adjudicated under the Discrimination, Harassment &amp; Retaliation Policy and Procedures</a:t>
            </a:r>
          </a:p>
        </p:txBody>
      </p:sp>
      <p:sp>
        <p:nvSpPr>
          <p:cNvPr id="2" name="Date Placeholder 1">
            <a:extLst>
              <a:ext uri="{FF2B5EF4-FFF2-40B4-BE49-F238E27FC236}">
                <a16:creationId xmlns:a16="http://schemas.microsoft.com/office/drawing/2014/main" id="{DD8FDB2F-625B-4445-ADD9-5AAABE09F11F}"/>
              </a:ext>
            </a:extLst>
          </p:cNvPr>
          <p:cNvSpPr>
            <a:spLocks noGrp="1"/>
          </p:cNvSpPr>
          <p:nvPr>
            <p:ph type="dt" sz="half" idx="10"/>
          </p:nvPr>
        </p:nvSpPr>
        <p:spPr/>
        <p:txBody>
          <a:bodyPr/>
          <a:lstStyle/>
          <a:p>
            <a:fld id="{53ED3912-E1BB-4044-B457-4215F4AD2959}" type="datetime1">
              <a:rPr lang="en-US" smtClean="0"/>
              <a:t>9/27/22</a:t>
            </a:fld>
            <a:endParaRPr lang="en-US"/>
          </a:p>
        </p:txBody>
      </p:sp>
      <p:sp>
        <p:nvSpPr>
          <p:cNvPr id="3" name="Slide Number Placeholder 2">
            <a:extLst>
              <a:ext uri="{FF2B5EF4-FFF2-40B4-BE49-F238E27FC236}">
                <a16:creationId xmlns:a16="http://schemas.microsoft.com/office/drawing/2014/main" id="{76F28ADB-AC6B-D242-96AC-044CB8499DB1}"/>
              </a:ext>
            </a:extLst>
          </p:cNvPr>
          <p:cNvSpPr>
            <a:spLocks noGrp="1"/>
          </p:cNvSpPr>
          <p:nvPr>
            <p:ph type="sldNum" sz="quarter" idx="12"/>
          </p:nvPr>
        </p:nvSpPr>
        <p:spPr/>
        <p:txBody>
          <a:bodyPr/>
          <a:lstStyle/>
          <a:p>
            <a:fld id="{541F84CB-2621-0045-B30F-22109BF07890}" type="slidenum">
              <a:rPr lang="en-US" smtClean="0"/>
              <a:t>36</a:t>
            </a:fld>
            <a:endParaRPr lang="en-US"/>
          </a:p>
        </p:txBody>
      </p:sp>
    </p:spTree>
    <p:extLst>
      <p:ext uri="{BB962C8B-B14F-4D97-AF65-F5344CB8AC3E}">
        <p14:creationId xmlns:p14="http://schemas.microsoft.com/office/powerpoint/2010/main" val="3586647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9D3CAA-15C0-6C4F-8924-3016977CEF12}"/>
              </a:ext>
            </a:extLst>
          </p:cNvPr>
          <p:cNvSpPr>
            <a:spLocks noGrp="1"/>
          </p:cNvSpPr>
          <p:nvPr>
            <p:ph type="title"/>
          </p:nvPr>
        </p:nvSpPr>
        <p:spPr>
          <a:xfrm>
            <a:off x="443346" y="203203"/>
            <a:ext cx="11305308" cy="1325563"/>
          </a:xfrm>
        </p:spPr>
        <p:txBody>
          <a:bodyPr/>
          <a:lstStyle/>
          <a:p>
            <a:pPr algn="ctr"/>
            <a:r>
              <a:rPr lang="en-US" dirty="0"/>
              <a:t>450.00 Series</a:t>
            </a:r>
            <a:br>
              <a:rPr lang="en-US" dirty="0"/>
            </a:br>
            <a:r>
              <a:rPr lang="en-US" dirty="0"/>
              <a:t>Other Violations of Code of the Student Conduct</a:t>
            </a:r>
          </a:p>
        </p:txBody>
      </p:sp>
      <p:sp>
        <p:nvSpPr>
          <p:cNvPr id="8" name="Text Placeholder 7">
            <a:extLst>
              <a:ext uri="{FF2B5EF4-FFF2-40B4-BE49-F238E27FC236}">
                <a16:creationId xmlns:a16="http://schemas.microsoft.com/office/drawing/2014/main" id="{FC58B610-33BA-3446-BCF1-85780300248B}"/>
              </a:ext>
            </a:extLst>
          </p:cNvPr>
          <p:cNvSpPr>
            <a:spLocks noGrp="1"/>
          </p:cNvSpPr>
          <p:nvPr>
            <p:ph type="body" idx="1"/>
          </p:nvPr>
        </p:nvSpPr>
        <p:spPr>
          <a:xfrm>
            <a:off x="836611" y="1345891"/>
            <a:ext cx="5157787" cy="469370"/>
          </a:xfrm>
        </p:spPr>
        <p:txBody>
          <a:bodyPr/>
          <a:lstStyle/>
          <a:p>
            <a:pPr algn="ctr"/>
            <a:r>
              <a:rPr lang="en-US" dirty="0"/>
              <a:t>Current Version</a:t>
            </a:r>
          </a:p>
        </p:txBody>
      </p:sp>
      <p:sp>
        <p:nvSpPr>
          <p:cNvPr id="9" name="Content Placeholder 8">
            <a:extLst>
              <a:ext uri="{FF2B5EF4-FFF2-40B4-BE49-F238E27FC236}">
                <a16:creationId xmlns:a16="http://schemas.microsoft.com/office/drawing/2014/main" id="{50C25B4D-A947-4344-9A60-52A32A620417}"/>
              </a:ext>
            </a:extLst>
          </p:cNvPr>
          <p:cNvSpPr>
            <a:spLocks noGrp="1"/>
          </p:cNvSpPr>
          <p:nvPr>
            <p:ph sz="half" idx="2"/>
          </p:nvPr>
        </p:nvSpPr>
        <p:spPr>
          <a:xfrm>
            <a:off x="836611" y="1815261"/>
            <a:ext cx="5157787" cy="4030131"/>
          </a:xfrm>
        </p:spPr>
        <p:txBody>
          <a:bodyPr>
            <a:normAutofit fontScale="92500" lnSpcReduction="20000"/>
          </a:bodyPr>
          <a:lstStyle/>
          <a:p>
            <a:r>
              <a:rPr lang="en-US" dirty="0"/>
              <a:t>Filing of Charges</a:t>
            </a:r>
          </a:p>
          <a:p>
            <a:r>
              <a:rPr lang="en-US" dirty="0"/>
              <a:t>Preliminary Investigation &amp; Administrative Adjudication Procedures</a:t>
            </a:r>
          </a:p>
          <a:p>
            <a:r>
              <a:rPr lang="en-US" dirty="0"/>
              <a:t>Notice</a:t>
            </a:r>
          </a:p>
          <a:p>
            <a:r>
              <a:rPr lang="en-US" dirty="0"/>
              <a:t>Pre-Hearing Conference</a:t>
            </a:r>
          </a:p>
          <a:p>
            <a:r>
              <a:rPr lang="en-US" dirty="0"/>
              <a:t>Hearing Procedures</a:t>
            </a:r>
          </a:p>
          <a:p>
            <a:r>
              <a:rPr lang="en-US" dirty="0"/>
              <a:t>Sanctions</a:t>
            </a:r>
          </a:p>
          <a:p>
            <a:r>
              <a:rPr lang="en-US" dirty="0"/>
              <a:t>Appeals</a:t>
            </a:r>
          </a:p>
          <a:p>
            <a:r>
              <a:rPr lang="en-US" dirty="0"/>
              <a:t>Interim Restrictions</a:t>
            </a:r>
          </a:p>
        </p:txBody>
      </p:sp>
      <p:sp>
        <p:nvSpPr>
          <p:cNvPr id="10" name="Text Placeholder 9">
            <a:extLst>
              <a:ext uri="{FF2B5EF4-FFF2-40B4-BE49-F238E27FC236}">
                <a16:creationId xmlns:a16="http://schemas.microsoft.com/office/drawing/2014/main" id="{4569A0E8-2EEB-454D-9728-C1F030EAF5EF}"/>
              </a:ext>
            </a:extLst>
          </p:cNvPr>
          <p:cNvSpPr>
            <a:spLocks noGrp="1"/>
          </p:cNvSpPr>
          <p:nvPr>
            <p:ph type="body" sz="quarter" idx="3"/>
          </p:nvPr>
        </p:nvSpPr>
        <p:spPr>
          <a:xfrm>
            <a:off x="6172200" y="1345891"/>
            <a:ext cx="5183188" cy="469370"/>
          </a:xfrm>
        </p:spPr>
        <p:txBody>
          <a:bodyPr/>
          <a:lstStyle/>
          <a:p>
            <a:pPr algn="ctr"/>
            <a:r>
              <a:rPr lang="en-US" dirty="0"/>
              <a:t>Proposed Version</a:t>
            </a:r>
          </a:p>
        </p:txBody>
      </p:sp>
      <p:sp>
        <p:nvSpPr>
          <p:cNvPr id="11" name="Content Placeholder 10">
            <a:extLst>
              <a:ext uri="{FF2B5EF4-FFF2-40B4-BE49-F238E27FC236}">
                <a16:creationId xmlns:a16="http://schemas.microsoft.com/office/drawing/2014/main" id="{8CE9D930-BC2E-5D4A-BFD2-2D0FBF9F33EE}"/>
              </a:ext>
            </a:extLst>
          </p:cNvPr>
          <p:cNvSpPr>
            <a:spLocks noGrp="1"/>
          </p:cNvSpPr>
          <p:nvPr>
            <p:ph sz="quarter" idx="4"/>
          </p:nvPr>
        </p:nvSpPr>
        <p:spPr>
          <a:xfrm>
            <a:off x="6172200" y="1798636"/>
            <a:ext cx="5183188" cy="4191527"/>
          </a:xfrm>
        </p:spPr>
        <p:txBody>
          <a:bodyPr>
            <a:normAutofit fontScale="92500" lnSpcReduction="20000"/>
          </a:bodyPr>
          <a:lstStyle/>
          <a:p>
            <a:r>
              <a:rPr lang="en-US" dirty="0"/>
              <a:t>Report of Violations &amp; Investigation</a:t>
            </a:r>
          </a:p>
          <a:p>
            <a:r>
              <a:rPr lang="en-US" dirty="0"/>
              <a:t>Administrative Agreements</a:t>
            </a:r>
          </a:p>
          <a:p>
            <a:r>
              <a:rPr lang="en-US" dirty="0"/>
              <a:t>Filing of Charges</a:t>
            </a:r>
          </a:p>
          <a:p>
            <a:r>
              <a:rPr lang="en-US" dirty="0"/>
              <a:t>Notice</a:t>
            </a:r>
          </a:p>
          <a:p>
            <a:r>
              <a:rPr lang="en-US" dirty="0"/>
              <a:t>Pre-Hearing Conference</a:t>
            </a:r>
          </a:p>
          <a:p>
            <a:r>
              <a:rPr lang="en-US" dirty="0"/>
              <a:t>Hearing Procedures</a:t>
            </a:r>
          </a:p>
          <a:p>
            <a:pPr lvl="1"/>
            <a:r>
              <a:rPr lang="en-US" dirty="0"/>
              <a:t>Appeals (520.00)</a:t>
            </a:r>
          </a:p>
          <a:p>
            <a:r>
              <a:rPr lang="en-US" dirty="0"/>
              <a:t>Interim Restrictions</a:t>
            </a:r>
          </a:p>
          <a:p>
            <a:pPr lvl="1"/>
            <a:r>
              <a:rPr lang="en-US" dirty="0"/>
              <a:t>Appeals (520.00)</a:t>
            </a:r>
          </a:p>
          <a:p>
            <a:r>
              <a:rPr lang="en-US" dirty="0"/>
              <a:t>Sanctions</a:t>
            </a:r>
          </a:p>
        </p:txBody>
      </p:sp>
      <p:sp>
        <p:nvSpPr>
          <p:cNvPr id="2" name="Date Placeholder 1">
            <a:extLst>
              <a:ext uri="{FF2B5EF4-FFF2-40B4-BE49-F238E27FC236}">
                <a16:creationId xmlns:a16="http://schemas.microsoft.com/office/drawing/2014/main" id="{2524EC4B-1E5C-D54F-8BDC-DDD9C6A49EE0}"/>
              </a:ext>
            </a:extLst>
          </p:cNvPr>
          <p:cNvSpPr>
            <a:spLocks noGrp="1"/>
          </p:cNvSpPr>
          <p:nvPr>
            <p:ph type="dt" sz="half" idx="10"/>
          </p:nvPr>
        </p:nvSpPr>
        <p:spPr/>
        <p:txBody>
          <a:bodyPr/>
          <a:lstStyle/>
          <a:p>
            <a:fld id="{B59F1019-F7BD-5B4D-A5C7-62DB308562CA}" type="datetime1">
              <a:rPr lang="en-US" smtClean="0"/>
              <a:t>9/27/22</a:t>
            </a:fld>
            <a:endParaRPr lang="en-US"/>
          </a:p>
        </p:txBody>
      </p:sp>
      <p:sp>
        <p:nvSpPr>
          <p:cNvPr id="3" name="Slide Number Placeholder 2">
            <a:extLst>
              <a:ext uri="{FF2B5EF4-FFF2-40B4-BE49-F238E27FC236}">
                <a16:creationId xmlns:a16="http://schemas.microsoft.com/office/drawing/2014/main" id="{8B755595-7B67-8147-9AF9-4C9868880B2A}"/>
              </a:ext>
            </a:extLst>
          </p:cNvPr>
          <p:cNvSpPr>
            <a:spLocks noGrp="1"/>
          </p:cNvSpPr>
          <p:nvPr>
            <p:ph type="sldNum" sz="quarter" idx="12"/>
          </p:nvPr>
        </p:nvSpPr>
        <p:spPr/>
        <p:txBody>
          <a:bodyPr/>
          <a:lstStyle/>
          <a:p>
            <a:fld id="{541F84CB-2621-0045-B30F-22109BF07890}" type="slidenum">
              <a:rPr lang="en-US" smtClean="0"/>
              <a:t>37</a:t>
            </a:fld>
            <a:endParaRPr lang="en-US"/>
          </a:p>
        </p:txBody>
      </p:sp>
    </p:spTree>
    <p:extLst>
      <p:ext uri="{BB962C8B-B14F-4D97-AF65-F5344CB8AC3E}">
        <p14:creationId xmlns:p14="http://schemas.microsoft.com/office/powerpoint/2010/main" val="67859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9D3CAA-15C0-6C4F-8924-3016977CEF12}"/>
              </a:ext>
            </a:extLst>
          </p:cNvPr>
          <p:cNvSpPr>
            <a:spLocks noGrp="1"/>
          </p:cNvSpPr>
          <p:nvPr>
            <p:ph type="title"/>
          </p:nvPr>
        </p:nvSpPr>
        <p:spPr/>
        <p:txBody>
          <a:bodyPr/>
          <a:lstStyle/>
          <a:p>
            <a:pPr algn="ctr"/>
            <a:r>
              <a:rPr lang="en-US" dirty="0"/>
              <a:t>450.10 Series</a:t>
            </a:r>
            <a:br>
              <a:rPr lang="en-US" dirty="0"/>
            </a:br>
            <a:r>
              <a:rPr lang="en-US" dirty="0"/>
              <a:t>Report of Violation and Investigation</a:t>
            </a:r>
          </a:p>
        </p:txBody>
      </p:sp>
      <p:sp>
        <p:nvSpPr>
          <p:cNvPr id="9" name="Content Placeholder 8">
            <a:extLst>
              <a:ext uri="{FF2B5EF4-FFF2-40B4-BE49-F238E27FC236}">
                <a16:creationId xmlns:a16="http://schemas.microsoft.com/office/drawing/2014/main" id="{50C25B4D-A947-4344-9A60-52A32A620417}"/>
              </a:ext>
            </a:extLst>
          </p:cNvPr>
          <p:cNvSpPr>
            <a:spLocks noGrp="1"/>
          </p:cNvSpPr>
          <p:nvPr>
            <p:ph idx="1"/>
          </p:nvPr>
        </p:nvSpPr>
        <p:spPr>
          <a:xfrm>
            <a:off x="810491" y="1690688"/>
            <a:ext cx="10515600" cy="4286775"/>
          </a:xfrm>
        </p:spPr>
        <p:txBody>
          <a:bodyPr>
            <a:normAutofit fontScale="85000" lnSpcReduction="20000"/>
          </a:bodyPr>
          <a:lstStyle/>
          <a:p>
            <a:pPr marL="0" indent="0">
              <a:buNone/>
            </a:pPr>
            <a:r>
              <a:rPr lang="en-US" dirty="0"/>
              <a:t>On its own initiative or upon receiving a complaint, the Office of the Dean of Students may investigate allegations of violations of the Code of Student Conduct.</a:t>
            </a:r>
          </a:p>
          <a:p>
            <a:pPr marL="514350" indent="-514350">
              <a:buFont typeface="+mj-lt"/>
              <a:buAutoNum type="alphaUcPeriod"/>
            </a:pPr>
            <a:r>
              <a:rPr lang="en-US" dirty="0"/>
              <a:t>Whenever a complaint is filed or when it appears that a student may have violated the Code of Student Conduct, the Dean of Students will designate a Conduct Officer to investigate the incident. The Conduct Officer conducting the investigation:</a:t>
            </a:r>
          </a:p>
          <a:p>
            <a:pPr marL="971550" lvl="1" indent="-514350">
              <a:buFont typeface="+mj-lt"/>
              <a:buAutoNum type="romanUcPeriod"/>
            </a:pPr>
            <a:r>
              <a:rPr lang="en-US" dirty="0"/>
              <a:t>Determines the facts through interviews, reports, and other information collected.</a:t>
            </a:r>
          </a:p>
          <a:p>
            <a:pPr marL="971550" lvl="1" indent="-514350">
              <a:buFont typeface="+mj-lt"/>
              <a:buAutoNum type="romanUcPeriod"/>
            </a:pPr>
            <a:r>
              <a:rPr lang="en-US" dirty="0"/>
              <a:t>Informs the student of the findings of the investigation.</a:t>
            </a:r>
          </a:p>
          <a:p>
            <a:pPr marL="971550" lvl="1" indent="-514350">
              <a:buFont typeface="+mj-lt"/>
              <a:buAutoNum type="romanUcPeriod"/>
            </a:pPr>
            <a:r>
              <a:rPr lang="en-US" dirty="0"/>
              <a:t>Allows the student an opportunity to respond to the evidence and potential charge(s).</a:t>
            </a:r>
          </a:p>
          <a:p>
            <a:pPr marL="971550" lvl="1" indent="-514350">
              <a:buFont typeface="+mj-lt"/>
              <a:buAutoNum type="romanUcPeriod"/>
            </a:pPr>
            <a:r>
              <a:rPr lang="en-US" dirty="0"/>
              <a:t>Decides whether there is reasonable cause to believe that a violation of the Code of Student Conduct may have occurred.</a:t>
            </a:r>
          </a:p>
          <a:p>
            <a:pPr marL="457200" indent="-457200">
              <a:buFont typeface="+mj-lt"/>
              <a:buAutoNum type="alphaUcPeriod"/>
            </a:pPr>
            <a:r>
              <a:rPr lang="en-US" dirty="0"/>
              <a:t>The Conduct Officer conducting the investigation may withdraw any charge determined to be without reasonable cause. No reasonable cause means that there is insufficient credible evidence to support the charge or even if proved, the conduct does not violate the Code. </a:t>
            </a:r>
          </a:p>
          <a:p>
            <a:pPr marL="0" indent="0">
              <a:buNone/>
            </a:pPr>
            <a:endParaRPr lang="en-US" dirty="0"/>
          </a:p>
          <a:p>
            <a:pPr marL="0" indent="0">
              <a:buNone/>
            </a:pPr>
            <a:endParaRPr lang="en-US" dirty="0"/>
          </a:p>
        </p:txBody>
      </p:sp>
      <p:sp>
        <p:nvSpPr>
          <p:cNvPr id="2" name="Date Placeholder 1">
            <a:extLst>
              <a:ext uri="{FF2B5EF4-FFF2-40B4-BE49-F238E27FC236}">
                <a16:creationId xmlns:a16="http://schemas.microsoft.com/office/drawing/2014/main" id="{D2B8BBE9-904F-9B49-AD4B-5E563E709412}"/>
              </a:ext>
            </a:extLst>
          </p:cNvPr>
          <p:cNvSpPr>
            <a:spLocks noGrp="1"/>
          </p:cNvSpPr>
          <p:nvPr>
            <p:ph type="dt" sz="half" idx="10"/>
          </p:nvPr>
        </p:nvSpPr>
        <p:spPr/>
        <p:txBody>
          <a:bodyPr/>
          <a:lstStyle/>
          <a:p>
            <a:fld id="{9FD27F42-584A-EF4F-B084-398E0CE400F3}" type="datetime1">
              <a:rPr lang="en-US" smtClean="0"/>
              <a:t>9/27/22</a:t>
            </a:fld>
            <a:endParaRPr lang="en-US"/>
          </a:p>
        </p:txBody>
      </p:sp>
      <p:sp>
        <p:nvSpPr>
          <p:cNvPr id="3" name="Slide Number Placeholder 2">
            <a:extLst>
              <a:ext uri="{FF2B5EF4-FFF2-40B4-BE49-F238E27FC236}">
                <a16:creationId xmlns:a16="http://schemas.microsoft.com/office/drawing/2014/main" id="{1FC8BB28-2970-114B-9198-3A1E09DEFAA7}"/>
              </a:ext>
            </a:extLst>
          </p:cNvPr>
          <p:cNvSpPr>
            <a:spLocks noGrp="1"/>
          </p:cNvSpPr>
          <p:nvPr>
            <p:ph type="sldNum" sz="quarter" idx="12"/>
          </p:nvPr>
        </p:nvSpPr>
        <p:spPr/>
        <p:txBody>
          <a:bodyPr/>
          <a:lstStyle/>
          <a:p>
            <a:fld id="{541F84CB-2621-0045-B30F-22109BF07890}" type="slidenum">
              <a:rPr lang="en-US" smtClean="0"/>
              <a:t>38</a:t>
            </a:fld>
            <a:endParaRPr lang="en-US"/>
          </a:p>
        </p:txBody>
      </p:sp>
    </p:spTree>
    <p:extLst>
      <p:ext uri="{BB962C8B-B14F-4D97-AF65-F5344CB8AC3E}">
        <p14:creationId xmlns:p14="http://schemas.microsoft.com/office/powerpoint/2010/main" val="538605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9D3CAA-15C0-6C4F-8924-3016977CEF12}"/>
              </a:ext>
            </a:extLst>
          </p:cNvPr>
          <p:cNvSpPr>
            <a:spLocks noGrp="1"/>
          </p:cNvSpPr>
          <p:nvPr>
            <p:ph type="title"/>
          </p:nvPr>
        </p:nvSpPr>
        <p:spPr/>
        <p:txBody>
          <a:bodyPr/>
          <a:lstStyle/>
          <a:p>
            <a:pPr algn="ctr"/>
            <a:r>
              <a:rPr lang="en-US" dirty="0"/>
              <a:t>450.20 Series</a:t>
            </a:r>
            <a:br>
              <a:rPr lang="en-US" dirty="0"/>
            </a:br>
            <a:r>
              <a:rPr lang="en-US" sz="4000" dirty="0"/>
              <a:t>Administrative Agreements</a:t>
            </a:r>
            <a:endParaRPr lang="en-US" dirty="0"/>
          </a:p>
        </p:txBody>
      </p:sp>
      <p:sp>
        <p:nvSpPr>
          <p:cNvPr id="9" name="Content Placeholder 8">
            <a:extLst>
              <a:ext uri="{FF2B5EF4-FFF2-40B4-BE49-F238E27FC236}">
                <a16:creationId xmlns:a16="http://schemas.microsoft.com/office/drawing/2014/main" id="{50C25B4D-A947-4344-9A60-52A32A620417}"/>
              </a:ext>
            </a:extLst>
          </p:cNvPr>
          <p:cNvSpPr>
            <a:spLocks noGrp="1"/>
          </p:cNvSpPr>
          <p:nvPr>
            <p:ph idx="1"/>
          </p:nvPr>
        </p:nvSpPr>
        <p:spPr>
          <a:xfrm>
            <a:off x="810491" y="1690688"/>
            <a:ext cx="10515600" cy="4286775"/>
          </a:xfrm>
        </p:spPr>
        <p:txBody>
          <a:bodyPr>
            <a:normAutofit fontScale="92500" lnSpcReduction="20000"/>
          </a:bodyPr>
          <a:lstStyle/>
          <a:p>
            <a:pPr marL="514350" lvl="0" indent="-514350">
              <a:buFont typeface="+mj-lt"/>
              <a:buAutoNum type="alphaUcPeriod"/>
            </a:pPr>
            <a:r>
              <a:rPr lang="en-US" dirty="0"/>
              <a:t>The Conduct Officer may propose an Administrative Agreement for the accused student(s). The student has the option of agreeing to or rejecting the Administrative Agreement, including any sanction(s) proposed, the Administrative Agreement will be agreed to by both the student and the Dean of Students, or designee. The Administrative Agreement will be shared with the complainant, if required by law. By agreeing to the Administrative Agreement, the student waives the right to a hearing and any appeal and agrees to accept the sanction(s).</a:t>
            </a:r>
          </a:p>
          <a:p>
            <a:pPr marL="514350" indent="-514350">
              <a:buFont typeface="+mj-lt"/>
              <a:buAutoNum type="alphaUcPeriod"/>
            </a:pPr>
            <a:r>
              <a:rPr lang="en-US" dirty="0"/>
              <a:t>If an Administrative Agreement is not signed within two days following its submission to the student, the matter shall be referred for a hearing under sections beginning at 450.00.</a:t>
            </a:r>
          </a:p>
          <a:p>
            <a:pPr marL="514350" lvl="0" indent="-514350">
              <a:buFont typeface="+mj-lt"/>
              <a:buAutoNum type="alphaUcPeriod"/>
            </a:pPr>
            <a:r>
              <a:rPr lang="en-US" dirty="0"/>
              <a:t>If the student denies the charges or the sanctions, the case will be referred for a hearing under sections beginning at 450.30.</a:t>
            </a:r>
          </a:p>
          <a:p>
            <a:pPr marL="0" indent="0">
              <a:buNone/>
            </a:pPr>
            <a:endParaRPr lang="en-US" dirty="0"/>
          </a:p>
          <a:p>
            <a:pPr marL="0" indent="0">
              <a:buNone/>
            </a:pPr>
            <a:endParaRPr lang="en-US" dirty="0"/>
          </a:p>
        </p:txBody>
      </p:sp>
      <p:sp>
        <p:nvSpPr>
          <p:cNvPr id="4" name="Oval 3">
            <a:extLst>
              <a:ext uri="{FF2B5EF4-FFF2-40B4-BE49-F238E27FC236}">
                <a16:creationId xmlns:a16="http://schemas.microsoft.com/office/drawing/2014/main" id="{C3FFF67C-DC24-6E46-88A1-3EAC1080FCF2}"/>
              </a:ext>
            </a:extLst>
          </p:cNvPr>
          <p:cNvSpPr/>
          <p:nvPr/>
        </p:nvSpPr>
        <p:spPr>
          <a:xfrm>
            <a:off x="782782" y="3979028"/>
            <a:ext cx="432708" cy="4402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14DE2E4F-2B83-4A4D-BD3B-A9F11E492DC1}"/>
              </a:ext>
            </a:extLst>
          </p:cNvPr>
          <p:cNvSpPr>
            <a:spLocks noGrp="1"/>
          </p:cNvSpPr>
          <p:nvPr>
            <p:ph type="dt" sz="half" idx="10"/>
          </p:nvPr>
        </p:nvSpPr>
        <p:spPr/>
        <p:txBody>
          <a:bodyPr/>
          <a:lstStyle/>
          <a:p>
            <a:fld id="{9E22C145-64E5-524E-B393-763C475BB476}" type="datetime1">
              <a:rPr lang="en-US" smtClean="0"/>
              <a:t>9/27/22</a:t>
            </a:fld>
            <a:endParaRPr lang="en-US"/>
          </a:p>
        </p:txBody>
      </p:sp>
      <p:sp>
        <p:nvSpPr>
          <p:cNvPr id="3" name="Slide Number Placeholder 2">
            <a:extLst>
              <a:ext uri="{FF2B5EF4-FFF2-40B4-BE49-F238E27FC236}">
                <a16:creationId xmlns:a16="http://schemas.microsoft.com/office/drawing/2014/main" id="{31830AF2-EE86-2049-8101-735D59E29030}"/>
              </a:ext>
            </a:extLst>
          </p:cNvPr>
          <p:cNvSpPr>
            <a:spLocks noGrp="1"/>
          </p:cNvSpPr>
          <p:nvPr>
            <p:ph type="sldNum" sz="quarter" idx="12"/>
          </p:nvPr>
        </p:nvSpPr>
        <p:spPr/>
        <p:txBody>
          <a:bodyPr/>
          <a:lstStyle/>
          <a:p>
            <a:fld id="{541F84CB-2621-0045-B30F-22109BF07890}" type="slidenum">
              <a:rPr lang="en-US" smtClean="0"/>
              <a:t>39</a:t>
            </a:fld>
            <a:endParaRPr lang="en-US"/>
          </a:p>
        </p:txBody>
      </p:sp>
    </p:spTree>
    <p:extLst>
      <p:ext uri="{BB962C8B-B14F-4D97-AF65-F5344CB8AC3E}">
        <p14:creationId xmlns:p14="http://schemas.microsoft.com/office/powerpoint/2010/main" val="2921730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83F1CF-80CF-19C1-0448-E283749430AF}"/>
              </a:ext>
            </a:extLst>
          </p:cNvPr>
          <p:cNvSpPr>
            <a:spLocks noGrp="1"/>
          </p:cNvSpPr>
          <p:nvPr>
            <p:ph type="title"/>
          </p:nvPr>
        </p:nvSpPr>
        <p:spPr>
          <a:xfrm>
            <a:off x="838200" y="365125"/>
            <a:ext cx="10515600" cy="1325563"/>
          </a:xfrm>
        </p:spPr>
        <p:txBody>
          <a:bodyPr anchor="ctr"/>
          <a:lstStyle/>
          <a:p>
            <a:pPr algn="ctr"/>
            <a:r>
              <a:rPr lang="en-US" dirty="0"/>
              <a:t>How did we Change It?</a:t>
            </a:r>
          </a:p>
        </p:txBody>
      </p:sp>
      <p:sp>
        <p:nvSpPr>
          <p:cNvPr id="8" name="Content Placeholder 2">
            <a:extLst>
              <a:ext uri="{FF2B5EF4-FFF2-40B4-BE49-F238E27FC236}">
                <a16:creationId xmlns:a16="http://schemas.microsoft.com/office/drawing/2014/main" id="{F80BFB62-6D65-8B32-6869-6A732CB4C490}"/>
              </a:ext>
            </a:extLst>
          </p:cNvPr>
          <p:cNvSpPr>
            <a:spLocks noGrp="1"/>
          </p:cNvSpPr>
          <p:nvPr>
            <p:ph idx="1"/>
          </p:nvPr>
        </p:nvSpPr>
        <p:spPr>
          <a:xfrm>
            <a:off x="838200" y="1412111"/>
            <a:ext cx="10515600" cy="4764852"/>
          </a:xfrm>
        </p:spPr>
        <p:txBody>
          <a:bodyPr>
            <a:normAutofit/>
          </a:bodyPr>
          <a:lstStyle/>
          <a:p>
            <a:r>
              <a:rPr lang="en-US" dirty="0"/>
              <a:t>The Current Code of Student Conduct was originally approved in August 2006</a:t>
            </a:r>
          </a:p>
          <a:p>
            <a:r>
              <a:rPr lang="en-US" dirty="0"/>
              <a:t>Most recently revised in November 2019</a:t>
            </a:r>
          </a:p>
          <a:p>
            <a:r>
              <a:rPr lang="en-US" dirty="0"/>
              <a:t>The first meeting to discuss revisions: June 10, 2021</a:t>
            </a:r>
          </a:p>
          <a:p>
            <a:pPr lvl="1"/>
            <a:r>
              <a:rPr lang="en-US" dirty="0"/>
              <a:t>Working group from DOS, Compliance, and Legal</a:t>
            </a:r>
          </a:p>
          <a:p>
            <a:pPr lvl="1"/>
            <a:r>
              <a:rPr lang="en-US" dirty="0"/>
              <a:t>Over 15 working meetings and countless hours outside the meetings</a:t>
            </a:r>
          </a:p>
          <a:p>
            <a:pPr lvl="1"/>
            <a:r>
              <a:rPr lang="en-US" dirty="0"/>
              <a:t>Consulting with departments as needed</a:t>
            </a:r>
          </a:p>
          <a:p>
            <a:r>
              <a:rPr lang="en-US" dirty="0"/>
              <a:t>Track changes, reviews, and more track changes…</a:t>
            </a:r>
          </a:p>
          <a:p>
            <a:endParaRPr lang="en-US" dirty="0"/>
          </a:p>
          <a:p>
            <a:endParaRPr lang="en-US" dirty="0"/>
          </a:p>
          <a:p>
            <a:endParaRPr lang="en-US" dirty="0"/>
          </a:p>
        </p:txBody>
      </p:sp>
      <p:sp>
        <p:nvSpPr>
          <p:cNvPr id="2" name="Date Placeholder 1">
            <a:extLst>
              <a:ext uri="{FF2B5EF4-FFF2-40B4-BE49-F238E27FC236}">
                <a16:creationId xmlns:a16="http://schemas.microsoft.com/office/drawing/2014/main" id="{2C3B4D5A-1FD8-0743-8B3A-07A961218F52}"/>
              </a:ext>
            </a:extLst>
          </p:cNvPr>
          <p:cNvSpPr>
            <a:spLocks noGrp="1"/>
          </p:cNvSpPr>
          <p:nvPr>
            <p:ph type="dt" sz="half" idx="10"/>
          </p:nvPr>
        </p:nvSpPr>
        <p:spPr/>
        <p:txBody>
          <a:bodyPr/>
          <a:lstStyle/>
          <a:p>
            <a:fld id="{4810FA66-FF53-DC4F-B224-0C22440CE93F}" type="datetime1">
              <a:rPr lang="en-US" smtClean="0"/>
              <a:t>9/27/22</a:t>
            </a:fld>
            <a:endParaRPr lang="en-US"/>
          </a:p>
        </p:txBody>
      </p:sp>
      <p:sp>
        <p:nvSpPr>
          <p:cNvPr id="3" name="Slide Number Placeholder 2">
            <a:extLst>
              <a:ext uri="{FF2B5EF4-FFF2-40B4-BE49-F238E27FC236}">
                <a16:creationId xmlns:a16="http://schemas.microsoft.com/office/drawing/2014/main" id="{B1AC0852-A3D8-CD47-B20B-09DD9BF1D9AD}"/>
              </a:ext>
            </a:extLst>
          </p:cNvPr>
          <p:cNvSpPr>
            <a:spLocks noGrp="1"/>
          </p:cNvSpPr>
          <p:nvPr>
            <p:ph type="sldNum" sz="quarter" idx="12"/>
          </p:nvPr>
        </p:nvSpPr>
        <p:spPr/>
        <p:txBody>
          <a:bodyPr/>
          <a:lstStyle/>
          <a:p>
            <a:fld id="{541F84CB-2621-0045-B30F-22109BF07890}" type="slidenum">
              <a:rPr lang="en-US" smtClean="0"/>
              <a:t>4</a:t>
            </a:fld>
            <a:endParaRPr lang="en-US"/>
          </a:p>
        </p:txBody>
      </p:sp>
    </p:spTree>
    <p:extLst>
      <p:ext uri="{BB962C8B-B14F-4D97-AF65-F5344CB8AC3E}">
        <p14:creationId xmlns:p14="http://schemas.microsoft.com/office/powerpoint/2010/main" val="11237722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9D3CAA-15C0-6C4F-8924-3016977CEF12}"/>
              </a:ext>
            </a:extLst>
          </p:cNvPr>
          <p:cNvSpPr>
            <a:spLocks noGrp="1"/>
          </p:cNvSpPr>
          <p:nvPr>
            <p:ph type="title"/>
          </p:nvPr>
        </p:nvSpPr>
        <p:spPr/>
        <p:txBody>
          <a:bodyPr/>
          <a:lstStyle/>
          <a:p>
            <a:pPr algn="ctr"/>
            <a:r>
              <a:rPr lang="en-US" dirty="0"/>
              <a:t>450.30 Series</a:t>
            </a:r>
            <a:br>
              <a:rPr lang="en-US" dirty="0"/>
            </a:br>
            <a:r>
              <a:rPr lang="en-US" sz="4000" dirty="0"/>
              <a:t>Filing of Charges</a:t>
            </a:r>
            <a:endParaRPr lang="en-US" dirty="0"/>
          </a:p>
        </p:txBody>
      </p:sp>
      <p:sp>
        <p:nvSpPr>
          <p:cNvPr id="9" name="Content Placeholder 8">
            <a:extLst>
              <a:ext uri="{FF2B5EF4-FFF2-40B4-BE49-F238E27FC236}">
                <a16:creationId xmlns:a16="http://schemas.microsoft.com/office/drawing/2014/main" id="{50C25B4D-A947-4344-9A60-52A32A620417}"/>
              </a:ext>
            </a:extLst>
          </p:cNvPr>
          <p:cNvSpPr>
            <a:spLocks noGrp="1"/>
          </p:cNvSpPr>
          <p:nvPr>
            <p:ph idx="1"/>
          </p:nvPr>
        </p:nvSpPr>
        <p:spPr>
          <a:xfrm>
            <a:off x="810491" y="1690688"/>
            <a:ext cx="10515600" cy="4286775"/>
          </a:xfrm>
        </p:spPr>
        <p:txBody>
          <a:bodyPr>
            <a:normAutofit fontScale="70000" lnSpcReduction="20000"/>
          </a:bodyPr>
          <a:lstStyle/>
          <a:p>
            <a:pPr marL="0" indent="0">
              <a:buNone/>
            </a:pPr>
            <a:r>
              <a:rPr lang="en-US" dirty="0"/>
              <a:t>On its own initiative or upon receiving a complaint, the Office of the Dean of Students may file appropriate charges against a student accused of violations of the Code of Student Conduct.</a:t>
            </a:r>
          </a:p>
          <a:p>
            <a:pPr marL="0" indent="0">
              <a:buNone/>
            </a:pPr>
            <a:endParaRPr lang="en-US" sz="600" dirty="0"/>
          </a:p>
          <a:p>
            <a:pPr marL="457200" indent="-457200">
              <a:buFont typeface="+mj-lt"/>
              <a:buAutoNum type="alphaUcPeriod"/>
            </a:pPr>
            <a:r>
              <a:rPr lang="en-US" dirty="0"/>
              <a:t>Charges should be filed promptly after determination of a potential violation of the Code of Student Conduct unless good cause is shown to justify the delay. Any resulting hearing will generally be convened within twenty days from the date the charges were filed. </a:t>
            </a:r>
          </a:p>
          <a:p>
            <a:pPr marL="457200" indent="-457200">
              <a:buFont typeface="+mj-lt"/>
              <a:buAutoNum type="alphaUcPeriod"/>
            </a:pPr>
            <a:r>
              <a:rPr lang="en-US" dirty="0"/>
              <a:t>If a student has withdrawn or withdraws from the University after charges have been filed, the University may:</a:t>
            </a:r>
          </a:p>
          <a:p>
            <a:pPr marL="971550" lvl="1" indent="-514350">
              <a:buFont typeface="+mj-lt"/>
              <a:buAutoNum type="alphaUcPeriod"/>
            </a:pPr>
            <a:r>
              <a:rPr lang="en-US" dirty="0"/>
              <a:t>Place a hold on the student's academic record, re-enrollment, and notify the student that student conduct action will be initiated before the student's re-enrollment in the University; or</a:t>
            </a:r>
          </a:p>
          <a:p>
            <a:pPr marL="971550" lvl="1" indent="-514350">
              <a:buFont typeface="+mj-lt"/>
              <a:buAutoNum type="alphaUcPeriod"/>
            </a:pPr>
            <a:r>
              <a:rPr lang="en-US" dirty="0"/>
              <a:t>Upon notice to the respondent, proceed with the student conduct process, determining sanctions to be imposed if the student is readmitted.</a:t>
            </a:r>
          </a:p>
          <a:p>
            <a:pPr marL="457200" indent="-457200">
              <a:buFont typeface="+mj-lt"/>
              <a:buAutoNum type="alphaUcPeriod"/>
            </a:pPr>
            <a:r>
              <a:rPr lang="en-US" dirty="0"/>
              <a:t>The Dean of Students may order that University administrative services such as grades, registration, course drop/adds, fee payment, refunds, withdrawals, fee waivers, etc., be withheld to compel students accused of violation(s) of the Code of Student Conduct to meet with the Dean of Students as necessary to properly investigate and adjudicate the alleged violation(s). </a:t>
            </a:r>
          </a:p>
          <a:p>
            <a:pPr marL="0" indent="0">
              <a:buNone/>
            </a:pPr>
            <a:endParaRPr lang="en-US" dirty="0"/>
          </a:p>
          <a:p>
            <a:pPr marL="0" indent="0">
              <a:buNone/>
            </a:pPr>
            <a:endParaRPr lang="en-US" dirty="0"/>
          </a:p>
        </p:txBody>
      </p:sp>
      <p:sp>
        <p:nvSpPr>
          <p:cNvPr id="4" name="Oval 3">
            <a:extLst>
              <a:ext uri="{FF2B5EF4-FFF2-40B4-BE49-F238E27FC236}">
                <a16:creationId xmlns:a16="http://schemas.microsoft.com/office/drawing/2014/main" id="{C3FFF67C-DC24-6E46-88A1-3EAC1080FCF2}"/>
              </a:ext>
            </a:extLst>
          </p:cNvPr>
          <p:cNvSpPr/>
          <p:nvPr/>
        </p:nvSpPr>
        <p:spPr>
          <a:xfrm>
            <a:off x="766157" y="2316482"/>
            <a:ext cx="432708" cy="4402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A1E451DA-A7DD-9A4E-B756-360E6CD0539D}"/>
              </a:ext>
            </a:extLst>
          </p:cNvPr>
          <p:cNvCxnSpPr/>
          <p:nvPr/>
        </p:nvCxnSpPr>
        <p:spPr>
          <a:xfrm>
            <a:off x="3823855" y="2652990"/>
            <a:ext cx="88114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56BA479-E146-7544-91D3-96A3F7E2B4C4}"/>
              </a:ext>
            </a:extLst>
          </p:cNvPr>
          <p:cNvCxnSpPr>
            <a:cxnSpLocks/>
          </p:cNvCxnSpPr>
          <p:nvPr/>
        </p:nvCxnSpPr>
        <p:spPr>
          <a:xfrm>
            <a:off x="4414054" y="3104648"/>
            <a:ext cx="75646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6EB0692D-C046-F54C-B456-E6805D2248F3}"/>
              </a:ext>
            </a:extLst>
          </p:cNvPr>
          <p:cNvSpPr>
            <a:spLocks noGrp="1"/>
          </p:cNvSpPr>
          <p:nvPr>
            <p:ph type="dt" sz="half" idx="10"/>
          </p:nvPr>
        </p:nvSpPr>
        <p:spPr/>
        <p:txBody>
          <a:bodyPr/>
          <a:lstStyle/>
          <a:p>
            <a:fld id="{65238571-A36E-E84F-B567-0754D0B12530}" type="datetime1">
              <a:rPr lang="en-US" smtClean="0"/>
              <a:t>9/27/22</a:t>
            </a:fld>
            <a:endParaRPr lang="en-US"/>
          </a:p>
        </p:txBody>
      </p:sp>
      <p:sp>
        <p:nvSpPr>
          <p:cNvPr id="5" name="Slide Number Placeholder 4">
            <a:extLst>
              <a:ext uri="{FF2B5EF4-FFF2-40B4-BE49-F238E27FC236}">
                <a16:creationId xmlns:a16="http://schemas.microsoft.com/office/drawing/2014/main" id="{CEB58670-4A83-0B4B-A595-6F9F59171A38}"/>
              </a:ext>
            </a:extLst>
          </p:cNvPr>
          <p:cNvSpPr>
            <a:spLocks noGrp="1"/>
          </p:cNvSpPr>
          <p:nvPr>
            <p:ph type="sldNum" sz="quarter" idx="12"/>
          </p:nvPr>
        </p:nvSpPr>
        <p:spPr/>
        <p:txBody>
          <a:bodyPr/>
          <a:lstStyle/>
          <a:p>
            <a:fld id="{541F84CB-2621-0045-B30F-22109BF07890}" type="slidenum">
              <a:rPr lang="en-US" smtClean="0"/>
              <a:t>40</a:t>
            </a:fld>
            <a:endParaRPr lang="en-US"/>
          </a:p>
        </p:txBody>
      </p:sp>
    </p:spTree>
    <p:extLst>
      <p:ext uri="{BB962C8B-B14F-4D97-AF65-F5344CB8AC3E}">
        <p14:creationId xmlns:p14="http://schemas.microsoft.com/office/powerpoint/2010/main" val="8142040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9D3CAA-15C0-6C4F-8924-3016977CEF12}"/>
              </a:ext>
            </a:extLst>
          </p:cNvPr>
          <p:cNvSpPr>
            <a:spLocks noGrp="1"/>
          </p:cNvSpPr>
          <p:nvPr>
            <p:ph type="title"/>
          </p:nvPr>
        </p:nvSpPr>
        <p:spPr>
          <a:xfrm>
            <a:off x="443346" y="203203"/>
            <a:ext cx="11305308" cy="1325563"/>
          </a:xfrm>
        </p:spPr>
        <p:txBody>
          <a:bodyPr/>
          <a:lstStyle/>
          <a:p>
            <a:pPr algn="ctr"/>
            <a:r>
              <a:rPr lang="en-US" dirty="0"/>
              <a:t>450.40 Series</a:t>
            </a:r>
            <a:br>
              <a:rPr lang="en-US" dirty="0"/>
            </a:br>
            <a:r>
              <a:rPr lang="en-US" dirty="0"/>
              <a:t>Notice (A)</a:t>
            </a:r>
          </a:p>
        </p:txBody>
      </p:sp>
      <p:sp>
        <p:nvSpPr>
          <p:cNvPr id="8" name="Text Placeholder 7">
            <a:extLst>
              <a:ext uri="{FF2B5EF4-FFF2-40B4-BE49-F238E27FC236}">
                <a16:creationId xmlns:a16="http://schemas.microsoft.com/office/drawing/2014/main" id="{FC58B610-33BA-3446-BCF1-85780300248B}"/>
              </a:ext>
            </a:extLst>
          </p:cNvPr>
          <p:cNvSpPr>
            <a:spLocks noGrp="1"/>
          </p:cNvSpPr>
          <p:nvPr>
            <p:ph type="body" idx="1"/>
          </p:nvPr>
        </p:nvSpPr>
        <p:spPr>
          <a:xfrm>
            <a:off x="238297" y="1262766"/>
            <a:ext cx="5183188" cy="469370"/>
          </a:xfrm>
        </p:spPr>
        <p:txBody>
          <a:bodyPr/>
          <a:lstStyle/>
          <a:p>
            <a:pPr algn="ctr"/>
            <a:r>
              <a:rPr lang="en-US" dirty="0"/>
              <a:t>Current Version</a:t>
            </a:r>
          </a:p>
        </p:txBody>
      </p:sp>
      <p:sp>
        <p:nvSpPr>
          <p:cNvPr id="9" name="Content Placeholder 8">
            <a:extLst>
              <a:ext uri="{FF2B5EF4-FFF2-40B4-BE49-F238E27FC236}">
                <a16:creationId xmlns:a16="http://schemas.microsoft.com/office/drawing/2014/main" id="{50C25B4D-A947-4344-9A60-52A32A620417}"/>
              </a:ext>
            </a:extLst>
          </p:cNvPr>
          <p:cNvSpPr>
            <a:spLocks noGrp="1"/>
          </p:cNvSpPr>
          <p:nvPr>
            <p:ph sz="half" idx="2"/>
          </p:nvPr>
        </p:nvSpPr>
        <p:spPr>
          <a:xfrm>
            <a:off x="238297" y="1732136"/>
            <a:ext cx="5183188" cy="4191527"/>
          </a:xfrm>
        </p:spPr>
        <p:txBody>
          <a:bodyPr>
            <a:normAutofit/>
          </a:bodyPr>
          <a:lstStyle/>
          <a:p>
            <a:pPr marL="0" indent="0">
              <a:buNone/>
            </a:pPr>
            <a:r>
              <a:rPr lang="en-US" sz="1800" dirty="0"/>
              <a:t>In the event of a student conduct hearing, the charged student shall be notified at least seven (7) calendar days prior to the date of the hearing (except a hearing on the alleged violation of Interim Restrictions imposed under Section 680.00 which may be called with one (1) calendar day notice to the student). Such notice shall be in writing and shall include the following:</a:t>
            </a:r>
          </a:p>
        </p:txBody>
      </p:sp>
      <p:sp>
        <p:nvSpPr>
          <p:cNvPr id="10" name="Text Placeholder 9">
            <a:extLst>
              <a:ext uri="{FF2B5EF4-FFF2-40B4-BE49-F238E27FC236}">
                <a16:creationId xmlns:a16="http://schemas.microsoft.com/office/drawing/2014/main" id="{4569A0E8-2EEB-454D-9728-C1F030EAF5EF}"/>
              </a:ext>
            </a:extLst>
          </p:cNvPr>
          <p:cNvSpPr>
            <a:spLocks noGrp="1"/>
          </p:cNvSpPr>
          <p:nvPr>
            <p:ph type="body" sz="quarter" idx="3"/>
          </p:nvPr>
        </p:nvSpPr>
        <p:spPr>
          <a:xfrm>
            <a:off x="5421486" y="1262766"/>
            <a:ext cx="6532215" cy="469370"/>
          </a:xfrm>
        </p:spPr>
        <p:txBody>
          <a:bodyPr/>
          <a:lstStyle/>
          <a:p>
            <a:pPr algn="ctr"/>
            <a:r>
              <a:rPr lang="en-US" dirty="0"/>
              <a:t>Proposed Version</a:t>
            </a:r>
          </a:p>
        </p:txBody>
      </p:sp>
      <p:sp>
        <p:nvSpPr>
          <p:cNvPr id="11" name="Content Placeholder 10">
            <a:extLst>
              <a:ext uri="{FF2B5EF4-FFF2-40B4-BE49-F238E27FC236}">
                <a16:creationId xmlns:a16="http://schemas.microsoft.com/office/drawing/2014/main" id="{8CE9D930-BC2E-5D4A-BFD2-2D0FBF9F33EE}"/>
              </a:ext>
            </a:extLst>
          </p:cNvPr>
          <p:cNvSpPr>
            <a:spLocks noGrp="1"/>
          </p:cNvSpPr>
          <p:nvPr>
            <p:ph sz="quarter" idx="4"/>
          </p:nvPr>
        </p:nvSpPr>
        <p:spPr>
          <a:xfrm>
            <a:off x="5421487" y="1732136"/>
            <a:ext cx="6532215" cy="4191527"/>
          </a:xfrm>
        </p:spPr>
        <p:txBody>
          <a:bodyPr>
            <a:noAutofit/>
          </a:bodyPr>
          <a:lstStyle/>
          <a:p>
            <a:pPr marL="0" lvl="0" indent="0">
              <a:buNone/>
            </a:pPr>
            <a:r>
              <a:rPr lang="en-US" sz="1800" dirty="0"/>
              <a:t>In the event of a conduct hearing, the respondent shall be notified at least ten days before the date of the hearing (except a hearing where an Interim Restriction was imposed under Section 460.00, in which may be called with one day notice to the respondent). Such notice shall be in writing and shall include the following:</a:t>
            </a:r>
          </a:p>
          <a:p>
            <a:pPr marL="0" lvl="0" indent="0">
              <a:buNone/>
            </a:pPr>
            <a:endParaRPr lang="en-US" sz="1800" dirty="0"/>
          </a:p>
          <a:p>
            <a:pPr marL="571500" lvl="0" indent="-571500">
              <a:buFont typeface="+mj-lt"/>
              <a:buAutoNum type="romanUcPeriod" startAt="4"/>
            </a:pPr>
            <a:endParaRPr lang="en-US" sz="1800" dirty="0"/>
          </a:p>
          <a:p>
            <a:pPr marL="571500" lvl="0" indent="-571500">
              <a:buFont typeface="+mj-lt"/>
              <a:buAutoNum type="romanUcPeriod" startAt="4"/>
            </a:pPr>
            <a:r>
              <a:rPr lang="en-US" sz="1800" dirty="0"/>
              <a:t>The date, time, and place of the Hearing.</a:t>
            </a:r>
          </a:p>
          <a:p>
            <a:pPr marL="571500" lvl="0" indent="-571500">
              <a:buFont typeface="+mj-lt"/>
              <a:buAutoNum type="romanUcPeriod" startAt="4"/>
            </a:pPr>
            <a:endParaRPr lang="en-US" sz="1800" dirty="0"/>
          </a:p>
          <a:p>
            <a:pPr marL="571500" lvl="0" indent="-571500">
              <a:buFont typeface="+mj-lt"/>
              <a:buAutoNum type="romanUcPeriod" startAt="7"/>
            </a:pPr>
            <a:r>
              <a:rPr lang="en-US" sz="1800" dirty="0"/>
              <a:t>Identification of the Hearing Officer or Hearing Board.</a:t>
            </a:r>
          </a:p>
        </p:txBody>
      </p:sp>
      <p:cxnSp>
        <p:nvCxnSpPr>
          <p:cNvPr id="12" name="Straight Connector 11">
            <a:extLst>
              <a:ext uri="{FF2B5EF4-FFF2-40B4-BE49-F238E27FC236}">
                <a16:creationId xmlns:a16="http://schemas.microsoft.com/office/drawing/2014/main" id="{BA9F05E7-74DC-724E-9E48-A2C8E4A96790}"/>
              </a:ext>
            </a:extLst>
          </p:cNvPr>
          <p:cNvCxnSpPr>
            <a:cxnSpLocks/>
          </p:cNvCxnSpPr>
          <p:nvPr/>
        </p:nvCxnSpPr>
        <p:spPr>
          <a:xfrm>
            <a:off x="5477468" y="2271731"/>
            <a:ext cx="15204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1EA86D31-7896-634E-88E1-C9A07FE41ED1}"/>
              </a:ext>
            </a:extLst>
          </p:cNvPr>
          <p:cNvSpPr>
            <a:spLocks noGrp="1"/>
          </p:cNvSpPr>
          <p:nvPr>
            <p:ph type="dt" sz="half" idx="10"/>
          </p:nvPr>
        </p:nvSpPr>
        <p:spPr/>
        <p:txBody>
          <a:bodyPr/>
          <a:lstStyle/>
          <a:p>
            <a:fld id="{6CE71E1B-607C-044D-83D6-F0A35B609142}" type="datetime1">
              <a:rPr lang="en-US" smtClean="0"/>
              <a:t>9/27/22</a:t>
            </a:fld>
            <a:endParaRPr lang="en-US"/>
          </a:p>
        </p:txBody>
      </p:sp>
      <p:sp>
        <p:nvSpPr>
          <p:cNvPr id="3" name="Slide Number Placeholder 2">
            <a:extLst>
              <a:ext uri="{FF2B5EF4-FFF2-40B4-BE49-F238E27FC236}">
                <a16:creationId xmlns:a16="http://schemas.microsoft.com/office/drawing/2014/main" id="{B5A45CF4-748F-0347-A1AD-A28FF616B49F}"/>
              </a:ext>
            </a:extLst>
          </p:cNvPr>
          <p:cNvSpPr>
            <a:spLocks noGrp="1"/>
          </p:cNvSpPr>
          <p:nvPr>
            <p:ph type="sldNum" sz="quarter" idx="12"/>
          </p:nvPr>
        </p:nvSpPr>
        <p:spPr/>
        <p:txBody>
          <a:bodyPr/>
          <a:lstStyle/>
          <a:p>
            <a:fld id="{541F84CB-2621-0045-B30F-22109BF07890}" type="slidenum">
              <a:rPr lang="en-US" smtClean="0"/>
              <a:t>41</a:t>
            </a:fld>
            <a:endParaRPr lang="en-US"/>
          </a:p>
        </p:txBody>
      </p:sp>
    </p:spTree>
    <p:extLst>
      <p:ext uri="{BB962C8B-B14F-4D97-AF65-F5344CB8AC3E}">
        <p14:creationId xmlns:p14="http://schemas.microsoft.com/office/powerpoint/2010/main" val="251712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9D3CAA-15C0-6C4F-8924-3016977CEF12}"/>
              </a:ext>
            </a:extLst>
          </p:cNvPr>
          <p:cNvSpPr>
            <a:spLocks noGrp="1"/>
          </p:cNvSpPr>
          <p:nvPr>
            <p:ph type="title"/>
          </p:nvPr>
        </p:nvSpPr>
        <p:spPr>
          <a:xfrm>
            <a:off x="443346" y="396614"/>
            <a:ext cx="11305308" cy="1325563"/>
          </a:xfrm>
        </p:spPr>
        <p:txBody>
          <a:bodyPr/>
          <a:lstStyle/>
          <a:p>
            <a:pPr algn="ctr"/>
            <a:r>
              <a:rPr lang="en-US" dirty="0"/>
              <a:t>450.40 Series</a:t>
            </a:r>
            <a:br>
              <a:rPr lang="en-US" dirty="0"/>
            </a:br>
            <a:r>
              <a:rPr lang="en-US" dirty="0"/>
              <a:t>Notice (B)</a:t>
            </a:r>
          </a:p>
        </p:txBody>
      </p:sp>
      <p:sp>
        <p:nvSpPr>
          <p:cNvPr id="8" name="Text Placeholder 7">
            <a:extLst>
              <a:ext uri="{FF2B5EF4-FFF2-40B4-BE49-F238E27FC236}">
                <a16:creationId xmlns:a16="http://schemas.microsoft.com/office/drawing/2014/main" id="{FC58B610-33BA-3446-BCF1-85780300248B}"/>
              </a:ext>
            </a:extLst>
          </p:cNvPr>
          <p:cNvSpPr>
            <a:spLocks noGrp="1"/>
          </p:cNvSpPr>
          <p:nvPr>
            <p:ph type="body" idx="1"/>
          </p:nvPr>
        </p:nvSpPr>
        <p:spPr>
          <a:xfrm>
            <a:off x="238297" y="1262766"/>
            <a:ext cx="5456946" cy="469370"/>
          </a:xfrm>
        </p:spPr>
        <p:txBody>
          <a:bodyPr/>
          <a:lstStyle/>
          <a:p>
            <a:pPr algn="ctr"/>
            <a:r>
              <a:rPr lang="en-US" dirty="0"/>
              <a:t>Current Version</a:t>
            </a:r>
          </a:p>
        </p:txBody>
      </p:sp>
      <p:sp>
        <p:nvSpPr>
          <p:cNvPr id="9" name="Content Placeholder 8">
            <a:extLst>
              <a:ext uri="{FF2B5EF4-FFF2-40B4-BE49-F238E27FC236}">
                <a16:creationId xmlns:a16="http://schemas.microsoft.com/office/drawing/2014/main" id="{50C25B4D-A947-4344-9A60-52A32A620417}"/>
              </a:ext>
            </a:extLst>
          </p:cNvPr>
          <p:cNvSpPr>
            <a:spLocks noGrp="1"/>
          </p:cNvSpPr>
          <p:nvPr>
            <p:ph sz="half" idx="2"/>
          </p:nvPr>
        </p:nvSpPr>
        <p:spPr>
          <a:xfrm>
            <a:off x="512055" y="1732136"/>
            <a:ext cx="5183188" cy="4191527"/>
          </a:xfrm>
        </p:spPr>
        <p:txBody>
          <a:bodyPr>
            <a:noAutofit/>
          </a:bodyPr>
          <a:lstStyle/>
          <a:p>
            <a:pPr marL="514350" indent="-514350">
              <a:buFont typeface="+mj-lt"/>
              <a:buAutoNum type="alphaUcPeriod"/>
            </a:pPr>
            <a:r>
              <a:rPr lang="en-US" sz="1400" dirty="0"/>
              <a:t>A University Student Conduct Hearing Board is appointed by the Dean of Students with five members comprised of:</a:t>
            </a:r>
          </a:p>
          <a:p>
            <a:pPr marL="914400" lvl="1" indent="-457200">
              <a:buFont typeface="+mj-lt"/>
              <a:buAutoNum type="arabicPeriod"/>
            </a:pPr>
            <a:r>
              <a:rPr lang="en-US" sz="1200" dirty="0"/>
              <a:t>One (1) professional staff member selected by the Dean of Students after consultation with the Professional Council;</a:t>
            </a:r>
          </a:p>
          <a:p>
            <a:pPr marL="914400" lvl="1" indent="-457200">
              <a:buFont typeface="+mj-lt"/>
              <a:buAutoNum type="arabicPeriod"/>
            </a:pPr>
            <a:r>
              <a:rPr lang="en-US" sz="1200" dirty="0"/>
              <a:t>Two (2) faculty members selected by the Chair of Faculty Senate after consultation with the Dean of Students; and</a:t>
            </a:r>
          </a:p>
          <a:p>
            <a:pPr marL="914400" lvl="1" indent="-457200">
              <a:buFont typeface="+mj-lt"/>
              <a:buAutoNum type="arabicPeriod"/>
            </a:pPr>
            <a:r>
              <a:rPr lang="en-US" sz="1200" dirty="0"/>
              <a:t>Two (2) student members selected by the President of ASMSU after consultation with the Dean of Students.</a:t>
            </a:r>
          </a:p>
          <a:p>
            <a:pPr marL="514350" indent="-514350">
              <a:buFont typeface="+mj-lt"/>
              <a:buAutoNum type="alphaUcPeriod"/>
            </a:pPr>
            <a:r>
              <a:rPr lang="en-US" sz="1400" dirty="0"/>
              <a:t>One member of each Hearing Board shall be appointed as the Presiding Officer by the Dean of Students.</a:t>
            </a:r>
          </a:p>
          <a:p>
            <a:pPr marL="514350" indent="-514350">
              <a:buFont typeface="+mj-lt"/>
              <a:buAutoNum type="alphaUcPeriod"/>
            </a:pPr>
            <a:r>
              <a:rPr lang="en-US" sz="1400" dirty="0"/>
              <a:t>A non-voting recording secretary will be provided by the Dean of Students to take minutes during conduct hearings.</a:t>
            </a:r>
          </a:p>
          <a:p>
            <a:pPr marL="514350" indent="-514350">
              <a:buFont typeface="+mj-lt"/>
              <a:buAutoNum type="alphaUcPeriod"/>
            </a:pPr>
            <a:r>
              <a:rPr lang="en-US" sz="1400" dirty="0"/>
              <a:t>The Dean of Students will select replacements for any board members for good cause.</a:t>
            </a:r>
          </a:p>
          <a:p>
            <a:pPr marL="0" indent="0">
              <a:buNone/>
            </a:pPr>
            <a:r>
              <a:rPr lang="en-US" sz="1400" dirty="0"/>
              <a:t>A quorum is considered to be three members. </a:t>
            </a:r>
          </a:p>
        </p:txBody>
      </p:sp>
      <p:sp>
        <p:nvSpPr>
          <p:cNvPr id="10" name="Text Placeholder 9">
            <a:extLst>
              <a:ext uri="{FF2B5EF4-FFF2-40B4-BE49-F238E27FC236}">
                <a16:creationId xmlns:a16="http://schemas.microsoft.com/office/drawing/2014/main" id="{4569A0E8-2EEB-454D-9728-C1F030EAF5EF}"/>
              </a:ext>
            </a:extLst>
          </p:cNvPr>
          <p:cNvSpPr>
            <a:spLocks noGrp="1"/>
          </p:cNvSpPr>
          <p:nvPr>
            <p:ph type="body" sz="quarter" idx="3"/>
          </p:nvPr>
        </p:nvSpPr>
        <p:spPr>
          <a:xfrm>
            <a:off x="5968999" y="1262766"/>
            <a:ext cx="5984702" cy="469370"/>
          </a:xfrm>
        </p:spPr>
        <p:txBody>
          <a:bodyPr/>
          <a:lstStyle/>
          <a:p>
            <a:pPr algn="ctr"/>
            <a:r>
              <a:rPr lang="en-US" dirty="0"/>
              <a:t>Proposed Version</a:t>
            </a:r>
          </a:p>
        </p:txBody>
      </p:sp>
      <p:sp>
        <p:nvSpPr>
          <p:cNvPr id="11" name="Content Placeholder 10">
            <a:extLst>
              <a:ext uri="{FF2B5EF4-FFF2-40B4-BE49-F238E27FC236}">
                <a16:creationId xmlns:a16="http://schemas.microsoft.com/office/drawing/2014/main" id="{8CE9D930-BC2E-5D4A-BFD2-2D0FBF9F33EE}"/>
              </a:ext>
            </a:extLst>
          </p:cNvPr>
          <p:cNvSpPr>
            <a:spLocks noGrp="1"/>
          </p:cNvSpPr>
          <p:nvPr>
            <p:ph sz="quarter" idx="4"/>
          </p:nvPr>
        </p:nvSpPr>
        <p:spPr>
          <a:xfrm>
            <a:off x="5969000" y="1732136"/>
            <a:ext cx="5984702" cy="4191527"/>
          </a:xfrm>
        </p:spPr>
        <p:txBody>
          <a:bodyPr>
            <a:noAutofit/>
          </a:bodyPr>
          <a:lstStyle/>
          <a:p>
            <a:pPr lvl="0"/>
            <a:r>
              <a:rPr lang="en-US" sz="1800" dirty="0"/>
              <a:t>The Dean of Students has the authority to appoint a Student Conduct Hearing Officer or Hearing Board per 320.10(B).  If a Hearing Board is appointed, it shall be comprised of five members:</a:t>
            </a:r>
          </a:p>
          <a:p>
            <a:pPr lvl="1"/>
            <a:r>
              <a:rPr lang="en-US" sz="1600" dirty="0"/>
              <a:t>One professional staff member selected by the Dean of Students;</a:t>
            </a:r>
          </a:p>
          <a:p>
            <a:pPr lvl="1"/>
            <a:r>
              <a:rPr lang="en-US" sz="1600" dirty="0"/>
              <a:t>Two faculty members selected by the Dean of Students; and</a:t>
            </a:r>
          </a:p>
          <a:p>
            <a:pPr lvl="1"/>
            <a:r>
              <a:rPr lang="en-US" sz="1600" dirty="0"/>
              <a:t>Two student members selected by the Dean of Students, after consultation with the President of Associated Students of Montana State University, unless there is a potential conflict.</a:t>
            </a:r>
          </a:p>
          <a:p>
            <a:r>
              <a:rPr lang="en-US" sz="1800" dirty="0"/>
              <a:t>One member of each Hearing Board shall be appointed as the Presiding Officer by the Dean of Students. The Dean of Students will select replacements for any board members for good cause. A quorum is considered to be three members. </a:t>
            </a:r>
          </a:p>
        </p:txBody>
      </p:sp>
      <p:sp>
        <p:nvSpPr>
          <p:cNvPr id="13" name="Oval 12">
            <a:extLst>
              <a:ext uri="{FF2B5EF4-FFF2-40B4-BE49-F238E27FC236}">
                <a16:creationId xmlns:a16="http://schemas.microsoft.com/office/drawing/2014/main" id="{199B30BA-D45D-6F44-8920-82AB37356D48}"/>
              </a:ext>
            </a:extLst>
          </p:cNvPr>
          <p:cNvSpPr/>
          <p:nvPr/>
        </p:nvSpPr>
        <p:spPr>
          <a:xfrm>
            <a:off x="6417657" y="2722882"/>
            <a:ext cx="262543" cy="13157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58C7D7BC-3295-774C-9E53-D36E02AD29E3}"/>
              </a:ext>
            </a:extLst>
          </p:cNvPr>
          <p:cNvSpPr>
            <a:spLocks noGrp="1"/>
          </p:cNvSpPr>
          <p:nvPr>
            <p:ph type="dt" sz="half" idx="10"/>
          </p:nvPr>
        </p:nvSpPr>
        <p:spPr/>
        <p:txBody>
          <a:bodyPr/>
          <a:lstStyle/>
          <a:p>
            <a:fld id="{86251441-CFD2-404D-9EDC-EE3936FA4977}" type="datetime1">
              <a:rPr lang="en-US" smtClean="0"/>
              <a:t>9/27/22</a:t>
            </a:fld>
            <a:endParaRPr lang="en-US"/>
          </a:p>
        </p:txBody>
      </p:sp>
      <p:sp>
        <p:nvSpPr>
          <p:cNvPr id="3" name="Slide Number Placeholder 2">
            <a:extLst>
              <a:ext uri="{FF2B5EF4-FFF2-40B4-BE49-F238E27FC236}">
                <a16:creationId xmlns:a16="http://schemas.microsoft.com/office/drawing/2014/main" id="{B0521812-3876-CC40-94DC-B2AAA5B7442B}"/>
              </a:ext>
            </a:extLst>
          </p:cNvPr>
          <p:cNvSpPr>
            <a:spLocks noGrp="1"/>
          </p:cNvSpPr>
          <p:nvPr>
            <p:ph type="sldNum" sz="quarter" idx="12"/>
          </p:nvPr>
        </p:nvSpPr>
        <p:spPr/>
        <p:txBody>
          <a:bodyPr/>
          <a:lstStyle/>
          <a:p>
            <a:fld id="{541F84CB-2621-0045-B30F-22109BF07890}" type="slidenum">
              <a:rPr lang="en-US" smtClean="0"/>
              <a:t>42</a:t>
            </a:fld>
            <a:endParaRPr lang="en-US"/>
          </a:p>
        </p:txBody>
      </p:sp>
    </p:spTree>
    <p:extLst>
      <p:ext uri="{BB962C8B-B14F-4D97-AF65-F5344CB8AC3E}">
        <p14:creationId xmlns:p14="http://schemas.microsoft.com/office/powerpoint/2010/main" val="460580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9D3CAA-15C0-6C4F-8924-3016977CEF12}"/>
              </a:ext>
            </a:extLst>
          </p:cNvPr>
          <p:cNvSpPr>
            <a:spLocks noGrp="1"/>
          </p:cNvSpPr>
          <p:nvPr>
            <p:ph type="title"/>
          </p:nvPr>
        </p:nvSpPr>
        <p:spPr>
          <a:xfrm>
            <a:off x="443346" y="197114"/>
            <a:ext cx="11305308" cy="1325563"/>
          </a:xfrm>
        </p:spPr>
        <p:txBody>
          <a:bodyPr/>
          <a:lstStyle/>
          <a:p>
            <a:pPr algn="ctr"/>
            <a:r>
              <a:rPr lang="en-US" dirty="0"/>
              <a:t>450.40 Series</a:t>
            </a:r>
            <a:br>
              <a:rPr lang="en-US" dirty="0"/>
            </a:br>
            <a:r>
              <a:rPr lang="en-US" dirty="0"/>
              <a:t>Pre-Hearing Conference</a:t>
            </a:r>
          </a:p>
        </p:txBody>
      </p:sp>
      <p:sp>
        <p:nvSpPr>
          <p:cNvPr id="8" name="Text Placeholder 7">
            <a:extLst>
              <a:ext uri="{FF2B5EF4-FFF2-40B4-BE49-F238E27FC236}">
                <a16:creationId xmlns:a16="http://schemas.microsoft.com/office/drawing/2014/main" id="{FC58B610-33BA-3446-BCF1-85780300248B}"/>
              </a:ext>
            </a:extLst>
          </p:cNvPr>
          <p:cNvSpPr>
            <a:spLocks noGrp="1"/>
          </p:cNvSpPr>
          <p:nvPr>
            <p:ph type="body" idx="1"/>
          </p:nvPr>
        </p:nvSpPr>
        <p:spPr>
          <a:xfrm>
            <a:off x="238297" y="1262766"/>
            <a:ext cx="5456946" cy="469370"/>
          </a:xfrm>
        </p:spPr>
        <p:txBody>
          <a:bodyPr/>
          <a:lstStyle/>
          <a:p>
            <a:pPr algn="ctr"/>
            <a:r>
              <a:rPr lang="en-US" dirty="0"/>
              <a:t>Current Version</a:t>
            </a:r>
          </a:p>
        </p:txBody>
      </p:sp>
      <p:sp>
        <p:nvSpPr>
          <p:cNvPr id="9" name="Content Placeholder 8">
            <a:extLst>
              <a:ext uri="{FF2B5EF4-FFF2-40B4-BE49-F238E27FC236}">
                <a16:creationId xmlns:a16="http://schemas.microsoft.com/office/drawing/2014/main" id="{50C25B4D-A947-4344-9A60-52A32A620417}"/>
              </a:ext>
            </a:extLst>
          </p:cNvPr>
          <p:cNvSpPr>
            <a:spLocks noGrp="1"/>
          </p:cNvSpPr>
          <p:nvPr>
            <p:ph sz="half" idx="2"/>
          </p:nvPr>
        </p:nvSpPr>
        <p:spPr>
          <a:xfrm>
            <a:off x="250544" y="1732136"/>
            <a:ext cx="5444699" cy="4191527"/>
          </a:xfrm>
        </p:spPr>
        <p:txBody>
          <a:bodyPr>
            <a:noAutofit/>
          </a:bodyPr>
          <a:lstStyle/>
          <a:p>
            <a:pPr marL="0" indent="0">
              <a:buNone/>
            </a:pPr>
            <a:r>
              <a:rPr lang="en-US" sz="1400" dirty="0"/>
              <a:t>The Presiding Officer of the Hearing Board or the Hearing Officer may convene a pre-hearing conference (in person, by electronic, written or other means) including the Complainant (if any) and the charged student to:</a:t>
            </a:r>
          </a:p>
          <a:p>
            <a:pPr marL="342900" indent="-342900">
              <a:buFont typeface="+mj-lt"/>
              <a:buAutoNum type="alphaUcPeriod" startAt="2"/>
            </a:pPr>
            <a:r>
              <a:rPr lang="en-US" sz="1400" dirty="0"/>
              <a:t>Identify and list all witnesses for the hearing. The Presiding Officer or Hearing Officer may establish restrictions on the numbers of witnesses and may disallow witnesses who have not been identified at the pre-hearing from providing testimony at the hearing.</a:t>
            </a:r>
          </a:p>
          <a:p>
            <a:pPr marL="342900" indent="-342900">
              <a:buFont typeface="+mj-lt"/>
              <a:buAutoNum type="alphaUcPeriod" startAt="2"/>
            </a:pPr>
            <a:r>
              <a:rPr lang="en-US" sz="1400" dirty="0"/>
              <a:t>Identify and list all documents to be presented at the hearing.</a:t>
            </a:r>
          </a:p>
          <a:p>
            <a:pPr marL="342900" indent="-342900">
              <a:buFont typeface="+mj-lt"/>
              <a:buAutoNum type="alphaUcPeriod" startAt="2"/>
            </a:pPr>
            <a:r>
              <a:rPr lang="en-US" sz="1400" dirty="0"/>
              <a:t>Provide for a pre-hearing exchange among the parties of any documents to be presented at the hearing. The Presiding Officer or Hearing Officer may prohibit the presentation of evidence that is not provided to the parties before the hearing.</a:t>
            </a:r>
          </a:p>
          <a:p>
            <a:pPr marL="342900" indent="-342900">
              <a:buFont typeface="+mj-lt"/>
              <a:buAutoNum type="alphaUcPeriod" startAt="2"/>
            </a:pPr>
            <a:r>
              <a:rPr lang="en-US" sz="1400" dirty="0"/>
              <a:t>Set a time and place for the hearing. </a:t>
            </a:r>
          </a:p>
        </p:txBody>
      </p:sp>
      <p:sp>
        <p:nvSpPr>
          <p:cNvPr id="10" name="Text Placeholder 9">
            <a:extLst>
              <a:ext uri="{FF2B5EF4-FFF2-40B4-BE49-F238E27FC236}">
                <a16:creationId xmlns:a16="http://schemas.microsoft.com/office/drawing/2014/main" id="{4569A0E8-2EEB-454D-9728-C1F030EAF5EF}"/>
              </a:ext>
            </a:extLst>
          </p:cNvPr>
          <p:cNvSpPr>
            <a:spLocks noGrp="1"/>
          </p:cNvSpPr>
          <p:nvPr>
            <p:ph type="body" sz="quarter" idx="3"/>
          </p:nvPr>
        </p:nvSpPr>
        <p:spPr>
          <a:xfrm>
            <a:off x="5968999" y="1262766"/>
            <a:ext cx="5984702" cy="469370"/>
          </a:xfrm>
        </p:spPr>
        <p:txBody>
          <a:bodyPr/>
          <a:lstStyle/>
          <a:p>
            <a:pPr algn="ctr"/>
            <a:r>
              <a:rPr lang="en-US" dirty="0"/>
              <a:t>Proposed Version</a:t>
            </a:r>
          </a:p>
        </p:txBody>
      </p:sp>
      <p:sp>
        <p:nvSpPr>
          <p:cNvPr id="11" name="Content Placeholder 10">
            <a:extLst>
              <a:ext uri="{FF2B5EF4-FFF2-40B4-BE49-F238E27FC236}">
                <a16:creationId xmlns:a16="http://schemas.microsoft.com/office/drawing/2014/main" id="{8CE9D930-BC2E-5D4A-BFD2-2D0FBF9F33EE}"/>
              </a:ext>
            </a:extLst>
          </p:cNvPr>
          <p:cNvSpPr>
            <a:spLocks noGrp="1"/>
          </p:cNvSpPr>
          <p:nvPr>
            <p:ph sz="quarter" idx="4"/>
          </p:nvPr>
        </p:nvSpPr>
        <p:spPr>
          <a:xfrm>
            <a:off x="5969000" y="1732136"/>
            <a:ext cx="5984702" cy="4191527"/>
          </a:xfrm>
        </p:spPr>
        <p:txBody>
          <a:bodyPr>
            <a:noAutofit/>
          </a:bodyPr>
          <a:lstStyle/>
          <a:p>
            <a:pPr marL="0" indent="0">
              <a:buNone/>
            </a:pPr>
            <a:r>
              <a:rPr lang="en-US" sz="1200" dirty="0"/>
              <a:t>The Presiding Officer of the Hearing Board or the Hearing Officer may convene a pre-hearing conference (in person, by electronic, written, or other means) including Presenting Officer and the respondent to:</a:t>
            </a:r>
          </a:p>
          <a:p>
            <a:pPr lvl="0">
              <a:buFont typeface="+mj-lt"/>
              <a:buAutoNum type="alphaUcPeriod" startAt="2"/>
            </a:pPr>
            <a:r>
              <a:rPr lang="en-US" sz="1200" dirty="0"/>
              <a:t>Identify and list all witnesses and evidence to be presented by the University at the hearing. The Presiding Officer or Hearing Officer may establish restrictions on the number of witnesses and may disallow the introduction of documents or evidence that are duplicative or not relevant to the proceeding.</a:t>
            </a:r>
          </a:p>
          <a:p>
            <a:pPr lvl="0">
              <a:buFont typeface="+mj-lt"/>
              <a:buAutoNum type="alphaUcPeriod" startAt="2"/>
            </a:pPr>
            <a:r>
              <a:rPr lang="en-US" sz="1200" dirty="0"/>
              <a:t>The parties shall provide the Presiding Officer or Hearing Officer with any evidence and a list of witnesses they intend to present at the hearing no later than five days before the hearing.  The Presiding Officer or Hearing Officer shall promptly exchange the evidence and witness lists between all parties. The Presiding Officer or Hearing Officer may prohibit the presentation of evidence or witnesses that are not provided to the parties before the hearing.  Upon a showing of good cause, the Presiding Officer or Hearing Officer shall have the discretion to allow the introduction of evidence or witnesses at the hearing that were not identified before the hearing.</a:t>
            </a:r>
          </a:p>
          <a:p>
            <a:pPr lvl="0">
              <a:buFont typeface="+mj-lt"/>
              <a:buAutoNum type="alphaUcPeriod" startAt="2"/>
            </a:pPr>
            <a:r>
              <a:rPr lang="en-US" sz="1200" dirty="0"/>
              <a:t>Provide the parties an opportunity to raise any objections or concerns they have regarding evidence or witnesses identified during the pre-hearing conference requested to be allowed at the hearing.</a:t>
            </a:r>
          </a:p>
          <a:p>
            <a:pPr>
              <a:buFont typeface="+mj-lt"/>
              <a:buAutoNum type="alphaUcPeriod" startAt="2"/>
            </a:pPr>
            <a:r>
              <a:rPr lang="en-US" sz="1200" dirty="0"/>
              <a:t>Confirm the date, time, and place for the hearing.</a:t>
            </a:r>
            <a:endParaRPr lang="en-US" sz="1000" dirty="0"/>
          </a:p>
        </p:txBody>
      </p:sp>
      <p:sp>
        <p:nvSpPr>
          <p:cNvPr id="2" name="Date Placeholder 1">
            <a:extLst>
              <a:ext uri="{FF2B5EF4-FFF2-40B4-BE49-F238E27FC236}">
                <a16:creationId xmlns:a16="http://schemas.microsoft.com/office/drawing/2014/main" id="{E692452A-2F6A-6645-8659-482E3EFA3CC6}"/>
              </a:ext>
            </a:extLst>
          </p:cNvPr>
          <p:cNvSpPr>
            <a:spLocks noGrp="1"/>
          </p:cNvSpPr>
          <p:nvPr>
            <p:ph type="dt" sz="half" idx="10"/>
          </p:nvPr>
        </p:nvSpPr>
        <p:spPr/>
        <p:txBody>
          <a:bodyPr/>
          <a:lstStyle/>
          <a:p>
            <a:fld id="{B699BD13-33D4-C646-83D1-5D11704812EB}" type="datetime1">
              <a:rPr lang="en-US" smtClean="0"/>
              <a:t>9/27/22</a:t>
            </a:fld>
            <a:endParaRPr lang="en-US"/>
          </a:p>
        </p:txBody>
      </p:sp>
      <p:sp>
        <p:nvSpPr>
          <p:cNvPr id="3" name="Slide Number Placeholder 2">
            <a:extLst>
              <a:ext uri="{FF2B5EF4-FFF2-40B4-BE49-F238E27FC236}">
                <a16:creationId xmlns:a16="http://schemas.microsoft.com/office/drawing/2014/main" id="{288972DE-2EEB-7940-A7F9-524E964051F5}"/>
              </a:ext>
            </a:extLst>
          </p:cNvPr>
          <p:cNvSpPr>
            <a:spLocks noGrp="1"/>
          </p:cNvSpPr>
          <p:nvPr>
            <p:ph type="sldNum" sz="quarter" idx="12"/>
          </p:nvPr>
        </p:nvSpPr>
        <p:spPr/>
        <p:txBody>
          <a:bodyPr/>
          <a:lstStyle/>
          <a:p>
            <a:fld id="{541F84CB-2621-0045-B30F-22109BF07890}" type="slidenum">
              <a:rPr lang="en-US" smtClean="0"/>
              <a:t>43</a:t>
            </a:fld>
            <a:endParaRPr lang="en-US"/>
          </a:p>
        </p:txBody>
      </p:sp>
    </p:spTree>
    <p:extLst>
      <p:ext uri="{BB962C8B-B14F-4D97-AF65-F5344CB8AC3E}">
        <p14:creationId xmlns:p14="http://schemas.microsoft.com/office/powerpoint/2010/main" val="35787549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9D3CAA-15C0-6C4F-8924-3016977CEF12}"/>
              </a:ext>
            </a:extLst>
          </p:cNvPr>
          <p:cNvSpPr>
            <a:spLocks noGrp="1"/>
          </p:cNvSpPr>
          <p:nvPr>
            <p:ph type="title"/>
          </p:nvPr>
        </p:nvSpPr>
        <p:spPr/>
        <p:txBody>
          <a:bodyPr/>
          <a:lstStyle/>
          <a:p>
            <a:pPr algn="ctr"/>
            <a:r>
              <a:rPr lang="en-US" dirty="0"/>
              <a:t>450.50 Series</a:t>
            </a:r>
            <a:br>
              <a:rPr lang="en-US" dirty="0"/>
            </a:br>
            <a:r>
              <a:rPr lang="en-US" dirty="0"/>
              <a:t>Hearing Procedures</a:t>
            </a:r>
          </a:p>
        </p:txBody>
      </p:sp>
      <p:sp>
        <p:nvSpPr>
          <p:cNvPr id="9" name="Content Placeholder 8">
            <a:extLst>
              <a:ext uri="{FF2B5EF4-FFF2-40B4-BE49-F238E27FC236}">
                <a16:creationId xmlns:a16="http://schemas.microsoft.com/office/drawing/2014/main" id="{50C25B4D-A947-4344-9A60-52A32A620417}"/>
              </a:ext>
            </a:extLst>
          </p:cNvPr>
          <p:cNvSpPr>
            <a:spLocks noGrp="1"/>
          </p:cNvSpPr>
          <p:nvPr>
            <p:ph idx="1"/>
          </p:nvPr>
        </p:nvSpPr>
        <p:spPr>
          <a:xfrm>
            <a:off x="260465" y="1596042"/>
            <a:ext cx="11671069" cy="4355869"/>
          </a:xfrm>
        </p:spPr>
        <p:txBody>
          <a:bodyPr>
            <a:noAutofit/>
          </a:bodyPr>
          <a:lstStyle/>
          <a:p>
            <a:pPr marL="0" indent="0">
              <a:buNone/>
            </a:pPr>
            <a:r>
              <a:rPr lang="en-US" sz="2400" dirty="0"/>
              <a:t>The procedures for a Student Conduct Hearing largely remain the same. A few housekeeping pieces include:</a:t>
            </a:r>
          </a:p>
          <a:p>
            <a:pPr marL="342900" indent="-342900">
              <a:buFont typeface="+mj-lt"/>
              <a:buAutoNum type="alphaUcPeriod" startAt="4"/>
            </a:pPr>
            <a:r>
              <a:rPr lang="en-US" sz="1800" dirty="0"/>
              <a:t>The second half is the description of the Presenting Officer</a:t>
            </a:r>
          </a:p>
          <a:p>
            <a:pPr lvl="1"/>
            <a:r>
              <a:rPr lang="en-US" sz="1800" dirty="0"/>
              <a:t>Removed and now in the definition section</a:t>
            </a:r>
          </a:p>
          <a:p>
            <a:pPr marL="342900" indent="-342900">
              <a:buFont typeface="+mj-lt"/>
              <a:buAutoNum type="alphaUcPeriod" startAt="11"/>
            </a:pPr>
            <a:r>
              <a:rPr lang="en-US" sz="1800" dirty="0"/>
              <a:t>Deadline for submitting evidence</a:t>
            </a:r>
          </a:p>
          <a:p>
            <a:pPr lvl="1"/>
            <a:r>
              <a:rPr lang="en-US" sz="1800" dirty="0"/>
              <a:t>Moved into the Pre-Hearing Conference section</a:t>
            </a:r>
          </a:p>
          <a:p>
            <a:pPr marL="342900" indent="-342900">
              <a:buFont typeface="+mj-lt"/>
              <a:buAutoNum type="alphaUcPeriod" startAt="13"/>
            </a:pPr>
            <a:r>
              <a:rPr lang="en-US" sz="1800" dirty="0"/>
              <a:t> </a:t>
            </a:r>
          </a:p>
          <a:p>
            <a:pPr marL="457200" lvl="1" indent="0">
              <a:buNone/>
            </a:pPr>
            <a:r>
              <a:rPr lang="en-US" sz="1800" dirty="0"/>
              <a:t>Current Version:</a:t>
            </a:r>
          </a:p>
          <a:p>
            <a:pPr marL="914400" lvl="2" indent="0">
              <a:buNone/>
            </a:pPr>
            <a:r>
              <a:rPr lang="en-US" sz="1600" dirty="0"/>
              <a:t>The decision of the Student Conduct Hearing Board or Hearing Officer shall be in writing. If the charged student is found to have violated the code, the Hearing Officer or Hearing Board may recommend sanction(s) to the Dean of Students.</a:t>
            </a:r>
          </a:p>
          <a:p>
            <a:pPr marL="457200" lvl="1" indent="0">
              <a:buNone/>
            </a:pPr>
            <a:r>
              <a:rPr lang="en-US" sz="1800" dirty="0"/>
              <a:t>Proposed Version: </a:t>
            </a:r>
          </a:p>
          <a:p>
            <a:pPr marL="914400" lvl="2" indent="0">
              <a:buNone/>
            </a:pPr>
            <a:r>
              <a:rPr lang="en-US" sz="1600" dirty="0"/>
              <a:t>The decision of the Student Conduct Hearing Board or Hearing Officer shall be in writing and include a rationale for the decision.</a:t>
            </a:r>
          </a:p>
          <a:p>
            <a:pPr marL="457200" indent="-457200">
              <a:buFont typeface="+mj-lt"/>
              <a:buAutoNum type="alphaUcPeriod" startAt="15"/>
            </a:pPr>
            <a:r>
              <a:rPr lang="en-US" sz="1800" dirty="0"/>
              <a:t>Dean of Students sanction decision timeline from 7 calendar days to 5 business days</a:t>
            </a:r>
          </a:p>
          <a:p>
            <a:pPr marL="0" indent="0">
              <a:buNone/>
            </a:pPr>
            <a:endParaRPr lang="en-US" sz="1400" dirty="0"/>
          </a:p>
        </p:txBody>
      </p:sp>
      <p:sp>
        <p:nvSpPr>
          <p:cNvPr id="2" name="Date Placeholder 1">
            <a:extLst>
              <a:ext uri="{FF2B5EF4-FFF2-40B4-BE49-F238E27FC236}">
                <a16:creationId xmlns:a16="http://schemas.microsoft.com/office/drawing/2014/main" id="{63841366-5329-FE41-97AC-E263575AD429}"/>
              </a:ext>
            </a:extLst>
          </p:cNvPr>
          <p:cNvSpPr>
            <a:spLocks noGrp="1"/>
          </p:cNvSpPr>
          <p:nvPr>
            <p:ph type="dt" sz="half" idx="10"/>
          </p:nvPr>
        </p:nvSpPr>
        <p:spPr/>
        <p:txBody>
          <a:bodyPr/>
          <a:lstStyle/>
          <a:p>
            <a:fld id="{39EBF6D0-2CB7-4046-8781-FD462B3C65FC}" type="datetime1">
              <a:rPr lang="en-US" smtClean="0"/>
              <a:t>9/27/22</a:t>
            </a:fld>
            <a:endParaRPr lang="en-US"/>
          </a:p>
        </p:txBody>
      </p:sp>
      <p:sp>
        <p:nvSpPr>
          <p:cNvPr id="3" name="Slide Number Placeholder 2">
            <a:extLst>
              <a:ext uri="{FF2B5EF4-FFF2-40B4-BE49-F238E27FC236}">
                <a16:creationId xmlns:a16="http://schemas.microsoft.com/office/drawing/2014/main" id="{19A54343-9B57-354B-9D54-1CC8B85D1255}"/>
              </a:ext>
            </a:extLst>
          </p:cNvPr>
          <p:cNvSpPr>
            <a:spLocks noGrp="1"/>
          </p:cNvSpPr>
          <p:nvPr>
            <p:ph type="sldNum" sz="quarter" idx="12"/>
          </p:nvPr>
        </p:nvSpPr>
        <p:spPr/>
        <p:txBody>
          <a:bodyPr/>
          <a:lstStyle/>
          <a:p>
            <a:fld id="{541F84CB-2621-0045-B30F-22109BF07890}" type="slidenum">
              <a:rPr lang="en-US" smtClean="0"/>
              <a:t>44</a:t>
            </a:fld>
            <a:endParaRPr lang="en-US"/>
          </a:p>
        </p:txBody>
      </p:sp>
    </p:spTree>
    <p:extLst>
      <p:ext uri="{BB962C8B-B14F-4D97-AF65-F5344CB8AC3E}">
        <p14:creationId xmlns:p14="http://schemas.microsoft.com/office/powerpoint/2010/main" val="23413066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9D3CAA-15C0-6C4F-8924-3016977CEF12}"/>
              </a:ext>
            </a:extLst>
          </p:cNvPr>
          <p:cNvSpPr>
            <a:spLocks noGrp="1"/>
          </p:cNvSpPr>
          <p:nvPr>
            <p:ph type="title"/>
          </p:nvPr>
        </p:nvSpPr>
        <p:spPr>
          <a:xfrm>
            <a:off x="443346" y="197114"/>
            <a:ext cx="11305308" cy="1325563"/>
          </a:xfrm>
        </p:spPr>
        <p:txBody>
          <a:bodyPr/>
          <a:lstStyle/>
          <a:p>
            <a:pPr algn="ctr"/>
            <a:r>
              <a:rPr lang="en-US" dirty="0"/>
              <a:t>460.00 Series</a:t>
            </a:r>
            <a:br>
              <a:rPr lang="en-US" dirty="0"/>
            </a:br>
            <a:r>
              <a:rPr lang="en-US" dirty="0"/>
              <a:t>Interim Restrictions</a:t>
            </a:r>
          </a:p>
        </p:txBody>
      </p:sp>
      <p:sp>
        <p:nvSpPr>
          <p:cNvPr id="8" name="Text Placeholder 7">
            <a:extLst>
              <a:ext uri="{FF2B5EF4-FFF2-40B4-BE49-F238E27FC236}">
                <a16:creationId xmlns:a16="http://schemas.microsoft.com/office/drawing/2014/main" id="{FC58B610-33BA-3446-BCF1-85780300248B}"/>
              </a:ext>
            </a:extLst>
          </p:cNvPr>
          <p:cNvSpPr>
            <a:spLocks noGrp="1"/>
          </p:cNvSpPr>
          <p:nvPr>
            <p:ph type="body" idx="1"/>
          </p:nvPr>
        </p:nvSpPr>
        <p:spPr>
          <a:xfrm>
            <a:off x="238297" y="1262766"/>
            <a:ext cx="5456946" cy="469370"/>
          </a:xfrm>
        </p:spPr>
        <p:txBody>
          <a:bodyPr/>
          <a:lstStyle/>
          <a:p>
            <a:pPr algn="ctr"/>
            <a:r>
              <a:rPr lang="en-US" dirty="0"/>
              <a:t>Current Version</a:t>
            </a:r>
          </a:p>
        </p:txBody>
      </p:sp>
      <p:sp>
        <p:nvSpPr>
          <p:cNvPr id="9" name="Content Placeholder 8">
            <a:extLst>
              <a:ext uri="{FF2B5EF4-FFF2-40B4-BE49-F238E27FC236}">
                <a16:creationId xmlns:a16="http://schemas.microsoft.com/office/drawing/2014/main" id="{50C25B4D-A947-4344-9A60-52A32A620417}"/>
              </a:ext>
            </a:extLst>
          </p:cNvPr>
          <p:cNvSpPr>
            <a:spLocks noGrp="1"/>
          </p:cNvSpPr>
          <p:nvPr>
            <p:ph sz="half" idx="2"/>
          </p:nvPr>
        </p:nvSpPr>
        <p:spPr>
          <a:xfrm>
            <a:off x="238296" y="1732136"/>
            <a:ext cx="5456947" cy="4191527"/>
          </a:xfrm>
        </p:spPr>
        <p:txBody>
          <a:bodyPr>
            <a:noAutofit/>
          </a:bodyPr>
          <a:lstStyle/>
          <a:p>
            <a:pPr marL="342900" indent="-342900">
              <a:buFont typeface="+mj-lt"/>
              <a:buAutoNum type="alphaUcPeriod"/>
            </a:pPr>
            <a:r>
              <a:rPr lang="en-US" sz="1600" dirty="0"/>
              <a:t>The Dean of Students or designee may impose interim Residence Hall restrictions or University suspension or other restriction(s) upon a student pending the resolution of disciplinary proceedings if there is reason to believe that the student's conduct poses an imminent and substantial threat of injury to, or interference with, persons or property.</a:t>
            </a:r>
          </a:p>
        </p:txBody>
      </p:sp>
      <p:sp>
        <p:nvSpPr>
          <p:cNvPr id="10" name="Text Placeholder 9">
            <a:extLst>
              <a:ext uri="{FF2B5EF4-FFF2-40B4-BE49-F238E27FC236}">
                <a16:creationId xmlns:a16="http://schemas.microsoft.com/office/drawing/2014/main" id="{4569A0E8-2EEB-454D-9728-C1F030EAF5EF}"/>
              </a:ext>
            </a:extLst>
          </p:cNvPr>
          <p:cNvSpPr>
            <a:spLocks noGrp="1"/>
          </p:cNvSpPr>
          <p:nvPr>
            <p:ph type="body" sz="quarter" idx="3"/>
          </p:nvPr>
        </p:nvSpPr>
        <p:spPr>
          <a:xfrm>
            <a:off x="5968999" y="1262766"/>
            <a:ext cx="5984702" cy="469370"/>
          </a:xfrm>
        </p:spPr>
        <p:txBody>
          <a:bodyPr/>
          <a:lstStyle/>
          <a:p>
            <a:pPr algn="ctr"/>
            <a:r>
              <a:rPr lang="en-US" dirty="0"/>
              <a:t>Proposed Version</a:t>
            </a:r>
          </a:p>
        </p:txBody>
      </p:sp>
      <p:sp>
        <p:nvSpPr>
          <p:cNvPr id="11" name="Content Placeholder 10">
            <a:extLst>
              <a:ext uri="{FF2B5EF4-FFF2-40B4-BE49-F238E27FC236}">
                <a16:creationId xmlns:a16="http://schemas.microsoft.com/office/drawing/2014/main" id="{8CE9D930-BC2E-5D4A-BFD2-2D0FBF9F33EE}"/>
              </a:ext>
            </a:extLst>
          </p:cNvPr>
          <p:cNvSpPr>
            <a:spLocks noGrp="1"/>
          </p:cNvSpPr>
          <p:nvPr>
            <p:ph sz="quarter" idx="4"/>
          </p:nvPr>
        </p:nvSpPr>
        <p:spPr>
          <a:xfrm>
            <a:off x="5969000" y="1732136"/>
            <a:ext cx="5984702" cy="4191527"/>
          </a:xfrm>
        </p:spPr>
        <p:txBody>
          <a:bodyPr wrap="square">
            <a:noAutofit/>
          </a:bodyPr>
          <a:lstStyle/>
          <a:p>
            <a:pPr marL="342900" lvl="0" indent="-342900">
              <a:buFont typeface="+mj-lt"/>
              <a:buAutoNum type="alphaUcPeriod"/>
            </a:pPr>
            <a:r>
              <a:rPr lang="en-US" sz="1400" dirty="0"/>
              <a:t>The Dean of Students or designee may impose interim restrictions upon a student pending the resolution of student conduct proceedings.  Such restrictions may be imposed if there is reason to believe that the student's conduct poses a health or safety risk, or likelihood of interference with or harm to property, or where other substantial University interest exists.</a:t>
            </a:r>
          </a:p>
          <a:p>
            <a:pPr marL="0" indent="0">
              <a:buNone/>
            </a:pPr>
            <a:r>
              <a:rPr lang="en-US" sz="1600" b="1" dirty="0"/>
              <a:t>NEW:</a:t>
            </a:r>
            <a:endParaRPr lang="en-US" sz="1400" dirty="0"/>
          </a:p>
          <a:p>
            <a:pPr marL="342900" lvl="0" indent="-342900">
              <a:buFont typeface="+mj-lt"/>
              <a:buAutoNum type="alphaUcPeriod"/>
            </a:pPr>
            <a:r>
              <a:rPr lang="en-US" sz="1400" dirty="0"/>
              <a:t>Interim restrictions may include, but are not limited to, the following:</a:t>
            </a:r>
          </a:p>
          <a:p>
            <a:pPr marL="742950" lvl="1" indent="-285750">
              <a:buFont typeface="+mj-lt"/>
              <a:buAutoNum type="romanLcPeriod" startAt="4"/>
            </a:pPr>
            <a:r>
              <a:rPr lang="en-US" sz="1200" dirty="0"/>
              <a:t>Restrictions on participating in any official University activity or event;</a:t>
            </a:r>
          </a:p>
          <a:p>
            <a:pPr marL="457200" lvl="1" indent="0">
              <a:buNone/>
            </a:pPr>
            <a:endParaRPr lang="en-US" sz="1200" dirty="0"/>
          </a:p>
          <a:p>
            <a:pPr marL="742950" lvl="1" indent="-285750">
              <a:buFont typeface="+mj-lt"/>
              <a:buAutoNum type="romanLcPeriod" startAt="7"/>
            </a:pPr>
            <a:r>
              <a:rPr lang="en-US" sz="1200" dirty="0"/>
              <a:t>Restrictions on hosting, participating in, or otherwise engaging in any activity or event may be imposed upon any organizations registered with the University.</a:t>
            </a:r>
          </a:p>
          <a:p>
            <a:pPr marL="0" indent="0">
              <a:buNone/>
            </a:pPr>
            <a:r>
              <a:rPr lang="en-US" sz="1600" b="1" dirty="0"/>
              <a:t>Removed:</a:t>
            </a:r>
          </a:p>
          <a:p>
            <a:pPr marL="342900" indent="-342900">
              <a:buFont typeface="+mj-lt"/>
              <a:buAutoNum type="alphaUcPeriod" startAt="6"/>
            </a:pPr>
            <a:r>
              <a:rPr lang="en-US" sz="1600" dirty="0"/>
              <a:t>The time limitations set forth in this section may be expanded upon the consent of the student.</a:t>
            </a:r>
          </a:p>
        </p:txBody>
      </p:sp>
      <p:sp>
        <p:nvSpPr>
          <p:cNvPr id="2" name="Date Placeholder 1">
            <a:extLst>
              <a:ext uri="{FF2B5EF4-FFF2-40B4-BE49-F238E27FC236}">
                <a16:creationId xmlns:a16="http://schemas.microsoft.com/office/drawing/2014/main" id="{93E17643-9846-6E44-9D25-2603794D582C}"/>
              </a:ext>
            </a:extLst>
          </p:cNvPr>
          <p:cNvSpPr>
            <a:spLocks noGrp="1"/>
          </p:cNvSpPr>
          <p:nvPr>
            <p:ph type="dt" sz="half" idx="10"/>
          </p:nvPr>
        </p:nvSpPr>
        <p:spPr/>
        <p:txBody>
          <a:bodyPr/>
          <a:lstStyle/>
          <a:p>
            <a:fld id="{EA7E5260-F981-7348-B996-CE8831D59E38}" type="datetime1">
              <a:rPr lang="en-US" smtClean="0"/>
              <a:t>9/27/22</a:t>
            </a:fld>
            <a:endParaRPr lang="en-US"/>
          </a:p>
        </p:txBody>
      </p:sp>
      <p:sp>
        <p:nvSpPr>
          <p:cNvPr id="3" name="Slide Number Placeholder 2">
            <a:extLst>
              <a:ext uri="{FF2B5EF4-FFF2-40B4-BE49-F238E27FC236}">
                <a16:creationId xmlns:a16="http://schemas.microsoft.com/office/drawing/2014/main" id="{476CA61D-19A0-A049-88D8-76AB33C3BFBB}"/>
              </a:ext>
            </a:extLst>
          </p:cNvPr>
          <p:cNvSpPr>
            <a:spLocks noGrp="1"/>
          </p:cNvSpPr>
          <p:nvPr>
            <p:ph type="sldNum" sz="quarter" idx="12"/>
          </p:nvPr>
        </p:nvSpPr>
        <p:spPr/>
        <p:txBody>
          <a:bodyPr/>
          <a:lstStyle/>
          <a:p>
            <a:fld id="{541F84CB-2621-0045-B30F-22109BF07890}" type="slidenum">
              <a:rPr lang="en-US" smtClean="0"/>
              <a:t>45</a:t>
            </a:fld>
            <a:endParaRPr lang="en-US"/>
          </a:p>
        </p:txBody>
      </p:sp>
    </p:spTree>
    <p:extLst>
      <p:ext uri="{BB962C8B-B14F-4D97-AF65-F5344CB8AC3E}">
        <p14:creationId xmlns:p14="http://schemas.microsoft.com/office/powerpoint/2010/main" val="16458221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9D3CAA-15C0-6C4F-8924-3016977CEF12}"/>
              </a:ext>
            </a:extLst>
          </p:cNvPr>
          <p:cNvSpPr>
            <a:spLocks noGrp="1"/>
          </p:cNvSpPr>
          <p:nvPr>
            <p:ph type="title"/>
          </p:nvPr>
        </p:nvSpPr>
        <p:spPr>
          <a:xfrm>
            <a:off x="443346" y="197114"/>
            <a:ext cx="11305308" cy="1325563"/>
          </a:xfrm>
        </p:spPr>
        <p:txBody>
          <a:bodyPr/>
          <a:lstStyle/>
          <a:p>
            <a:pPr algn="ctr"/>
            <a:r>
              <a:rPr lang="en-US" dirty="0"/>
              <a:t>470.00 Series</a:t>
            </a:r>
            <a:br>
              <a:rPr lang="en-US" dirty="0"/>
            </a:br>
            <a:r>
              <a:rPr lang="en-US" dirty="0"/>
              <a:t>Sanctions</a:t>
            </a:r>
          </a:p>
        </p:txBody>
      </p:sp>
      <p:sp>
        <p:nvSpPr>
          <p:cNvPr id="8" name="Text Placeholder 7">
            <a:extLst>
              <a:ext uri="{FF2B5EF4-FFF2-40B4-BE49-F238E27FC236}">
                <a16:creationId xmlns:a16="http://schemas.microsoft.com/office/drawing/2014/main" id="{FC58B610-33BA-3446-BCF1-85780300248B}"/>
              </a:ext>
            </a:extLst>
          </p:cNvPr>
          <p:cNvSpPr>
            <a:spLocks noGrp="1"/>
          </p:cNvSpPr>
          <p:nvPr>
            <p:ph type="body" idx="1"/>
          </p:nvPr>
        </p:nvSpPr>
        <p:spPr>
          <a:xfrm>
            <a:off x="238297" y="1262766"/>
            <a:ext cx="5456946" cy="469370"/>
          </a:xfrm>
        </p:spPr>
        <p:txBody>
          <a:bodyPr/>
          <a:lstStyle/>
          <a:p>
            <a:pPr algn="ctr"/>
            <a:r>
              <a:rPr lang="en-US" dirty="0"/>
              <a:t>Current Version</a:t>
            </a:r>
          </a:p>
        </p:txBody>
      </p:sp>
      <p:sp>
        <p:nvSpPr>
          <p:cNvPr id="9" name="Content Placeholder 8">
            <a:extLst>
              <a:ext uri="{FF2B5EF4-FFF2-40B4-BE49-F238E27FC236}">
                <a16:creationId xmlns:a16="http://schemas.microsoft.com/office/drawing/2014/main" id="{50C25B4D-A947-4344-9A60-52A32A620417}"/>
              </a:ext>
            </a:extLst>
          </p:cNvPr>
          <p:cNvSpPr>
            <a:spLocks noGrp="1"/>
          </p:cNvSpPr>
          <p:nvPr>
            <p:ph sz="half" idx="2"/>
          </p:nvPr>
        </p:nvSpPr>
        <p:spPr>
          <a:xfrm>
            <a:off x="238296" y="1732136"/>
            <a:ext cx="5456947" cy="4191527"/>
          </a:xfrm>
        </p:spPr>
        <p:txBody>
          <a:bodyPr>
            <a:normAutofit fontScale="62500" lnSpcReduction="20000"/>
          </a:bodyPr>
          <a:lstStyle/>
          <a:p>
            <a:pPr marL="514350" indent="-514350">
              <a:buFont typeface="+mj-lt"/>
              <a:buAutoNum type="arabicPeriod"/>
            </a:pPr>
            <a:r>
              <a:rPr lang="en-US" sz="2900" dirty="0"/>
              <a:t>Expulsion - Permanent separation of the student from the University. The student may also be barred from University premises, events or activities. This sanction may be enforced with a trespass action as necessary.</a:t>
            </a:r>
          </a:p>
          <a:p>
            <a:pPr marL="514350" indent="-514350">
              <a:buFont typeface="+mj-lt"/>
              <a:buAutoNum type="arabicPeriod"/>
            </a:pPr>
            <a:r>
              <a:rPr lang="en-US" sz="2900" dirty="0"/>
              <a:t>Suspension - Separation of the student from the University for a specified period of time, but not less than the remainder of the semester. Eligibility for return to the University may be contingent upon satisfaction of specific conditions noted at the time of suspension. The student is required to vacate the campus within twenty-four (24) hours of notification of the action, though this deadline may be extended upon application to, and at the discretion of, the Dean of Students. During the suspension period, the student is banned barred from University property, functions, events and activities without prior written approval from the Dean of Students. This sanction </a:t>
            </a:r>
            <a:r>
              <a:rPr lang="en-US" dirty="0"/>
              <a:t>may be enforced with a trespass action as necessary.</a:t>
            </a:r>
          </a:p>
        </p:txBody>
      </p:sp>
      <p:sp>
        <p:nvSpPr>
          <p:cNvPr id="10" name="Text Placeholder 9">
            <a:extLst>
              <a:ext uri="{FF2B5EF4-FFF2-40B4-BE49-F238E27FC236}">
                <a16:creationId xmlns:a16="http://schemas.microsoft.com/office/drawing/2014/main" id="{4569A0E8-2EEB-454D-9728-C1F030EAF5EF}"/>
              </a:ext>
            </a:extLst>
          </p:cNvPr>
          <p:cNvSpPr>
            <a:spLocks noGrp="1"/>
          </p:cNvSpPr>
          <p:nvPr>
            <p:ph type="body" sz="quarter" idx="3"/>
          </p:nvPr>
        </p:nvSpPr>
        <p:spPr>
          <a:xfrm>
            <a:off x="5968999" y="1262766"/>
            <a:ext cx="5984702" cy="469370"/>
          </a:xfrm>
        </p:spPr>
        <p:txBody>
          <a:bodyPr/>
          <a:lstStyle/>
          <a:p>
            <a:pPr algn="ctr"/>
            <a:r>
              <a:rPr lang="en-US" dirty="0"/>
              <a:t>Proposed Version</a:t>
            </a:r>
          </a:p>
        </p:txBody>
      </p:sp>
      <p:sp>
        <p:nvSpPr>
          <p:cNvPr id="11" name="Content Placeholder 10">
            <a:extLst>
              <a:ext uri="{FF2B5EF4-FFF2-40B4-BE49-F238E27FC236}">
                <a16:creationId xmlns:a16="http://schemas.microsoft.com/office/drawing/2014/main" id="{8CE9D930-BC2E-5D4A-BFD2-2D0FBF9F33EE}"/>
              </a:ext>
            </a:extLst>
          </p:cNvPr>
          <p:cNvSpPr>
            <a:spLocks noGrp="1"/>
          </p:cNvSpPr>
          <p:nvPr>
            <p:ph sz="quarter" idx="4"/>
          </p:nvPr>
        </p:nvSpPr>
        <p:spPr>
          <a:xfrm>
            <a:off x="5638798" y="1732136"/>
            <a:ext cx="6416502" cy="4191527"/>
          </a:xfrm>
        </p:spPr>
        <p:txBody>
          <a:bodyPr wrap="square">
            <a:noAutofit/>
          </a:bodyPr>
          <a:lstStyle/>
          <a:p>
            <a:pPr marL="514350" indent="-514350">
              <a:buFont typeface="+mj-lt"/>
              <a:buAutoNum type="arabicPeriod"/>
            </a:pPr>
            <a:r>
              <a:rPr lang="en-US" sz="1600" dirty="0"/>
              <a:t>Expulsion - Permanent separation of the student from the University. The student may also be barred from University property, events, or activities. The student is required to vacate the campus within twenty-four hours of notification of the action, though this deadline may be modified at the discretion of, the Dean of Students. This sanction may be enforced with a trespass action as necessary.  Upon expulsion, the student’s grades for the active semester will be recorded as W, upon request.</a:t>
            </a:r>
          </a:p>
          <a:p>
            <a:pPr marL="514350" indent="-514350">
              <a:buFont typeface="+mj-lt"/>
              <a:buAutoNum type="arabicPeriod"/>
            </a:pPr>
            <a:r>
              <a:rPr lang="en-US" sz="1600" dirty="0"/>
              <a:t>Suspension - Separation of the student from the University for a specified period of time, but not less than the remainder of the semester. Eligibility for return to the University may be contingent upon satisfaction of specific conditions noted at the time of suspension. During the suspension period, the student may be barred from University property, functions, events, and activities without prior written approval from the Dean of Students. This sanction may be enforced with a trespass action as necessary.  Upon suspension, the student’s grades for the active semester will be recorded as W, upon request.</a:t>
            </a:r>
          </a:p>
        </p:txBody>
      </p:sp>
      <p:sp>
        <p:nvSpPr>
          <p:cNvPr id="2" name="Date Placeholder 1">
            <a:extLst>
              <a:ext uri="{FF2B5EF4-FFF2-40B4-BE49-F238E27FC236}">
                <a16:creationId xmlns:a16="http://schemas.microsoft.com/office/drawing/2014/main" id="{D170BF0D-7307-174E-9051-FCD0806642A5}"/>
              </a:ext>
            </a:extLst>
          </p:cNvPr>
          <p:cNvSpPr>
            <a:spLocks noGrp="1"/>
          </p:cNvSpPr>
          <p:nvPr>
            <p:ph type="dt" sz="half" idx="10"/>
          </p:nvPr>
        </p:nvSpPr>
        <p:spPr/>
        <p:txBody>
          <a:bodyPr/>
          <a:lstStyle/>
          <a:p>
            <a:fld id="{B42541DA-79F3-E049-9593-658B1D46CF91}" type="datetime1">
              <a:rPr lang="en-US" smtClean="0"/>
              <a:t>9/27/22</a:t>
            </a:fld>
            <a:endParaRPr lang="en-US"/>
          </a:p>
        </p:txBody>
      </p:sp>
      <p:sp>
        <p:nvSpPr>
          <p:cNvPr id="3" name="Slide Number Placeholder 2">
            <a:extLst>
              <a:ext uri="{FF2B5EF4-FFF2-40B4-BE49-F238E27FC236}">
                <a16:creationId xmlns:a16="http://schemas.microsoft.com/office/drawing/2014/main" id="{10A89ECA-EF1C-C54C-9E4C-705357E73584}"/>
              </a:ext>
            </a:extLst>
          </p:cNvPr>
          <p:cNvSpPr>
            <a:spLocks noGrp="1"/>
          </p:cNvSpPr>
          <p:nvPr>
            <p:ph type="sldNum" sz="quarter" idx="12"/>
          </p:nvPr>
        </p:nvSpPr>
        <p:spPr/>
        <p:txBody>
          <a:bodyPr/>
          <a:lstStyle/>
          <a:p>
            <a:fld id="{541F84CB-2621-0045-B30F-22109BF07890}" type="slidenum">
              <a:rPr lang="en-US" smtClean="0"/>
              <a:t>46</a:t>
            </a:fld>
            <a:endParaRPr lang="en-US"/>
          </a:p>
        </p:txBody>
      </p:sp>
    </p:spTree>
    <p:extLst>
      <p:ext uri="{BB962C8B-B14F-4D97-AF65-F5344CB8AC3E}">
        <p14:creationId xmlns:p14="http://schemas.microsoft.com/office/powerpoint/2010/main" val="4009998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9D3CAA-15C0-6C4F-8924-3016977CEF12}"/>
              </a:ext>
            </a:extLst>
          </p:cNvPr>
          <p:cNvSpPr>
            <a:spLocks noGrp="1"/>
          </p:cNvSpPr>
          <p:nvPr>
            <p:ph type="title"/>
          </p:nvPr>
        </p:nvSpPr>
        <p:spPr>
          <a:xfrm>
            <a:off x="443346" y="197114"/>
            <a:ext cx="11305308" cy="1325563"/>
          </a:xfrm>
        </p:spPr>
        <p:txBody>
          <a:bodyPr/>
          <a:lstStyle/>
          <a:p>
            <a:pPr algn="ctr"/>
            <a:r>
              <a:rPr lang="en-US" dirty="0"/>
              <a:t>470.00 Series</a:t>
            </a:r>
            <a:br>
              <a:rPr lang="en-US" dirty="0"/>
            </a:br>
            <a:r>
              <a:rPr lang="en-US" dirty="0"/>
              <a:t>Sanctions</a:t>
            </a:r>
          </a:p>
        </p:txBody>
      </p:sp>
      <p:sp>
        <p:nvSpPr>
          <p:cNvPr id="8" name="Text Placeholder 7">
            <a:extLst>
              <a:ext uri="{FF2B5EF4-FFF2-40B4-BE49-F238E27FC236}">
                <a16:creationId xmlns:a16="http://schemas.microsoft.com/office/drawing/2014/main" id="{FC58B610-33BA-3446-BCF1-85780300248B}"/>
              </a:ext>
            </a:extLst>
          </p:cNvPr>
          <p:cNvSpPr>
            <a:spLocks noGrp="1"/>
          </p:cNvSpPr>
          <p:nvPr>
            <p:ph type="body" idx="1"/>
          </p:nvPr>
        </p:nvSpPr>
        <p:spPr>
          <a:xfrm>
            <a:off x="238297" y="1262766"/>
            <a:ext cx="5456946" cy="469370"/>
          </a:xfrm>
        </p:spPr>
        <p:txBody>
          <a:bodyPr/>
          <a:lstStyle/>
          <a:p>
            <a:pPr algn="ctr"/>
            <a:r>
              <a:rPr lang="en-US" dirty="0"/>
              <a:t>Current Version</a:t>
            </a:r>
          </a:p>
        </p:txBody>
      </p:sp>
      <p:sp>
        <p:nvSpPr>
          <p:cNvPr id="9" name="Content Placeholder 8">
            <a:extLst>
              <a:ext uri="{FF2B5EF4-FFF2-40B4-BE49-F238E27FC236}">
                <a16:creationId xmlns:a16="http://schemas.microsoft.com/office/drawing/2014/main" id="{50C25B4D-A947-4344-9A60-52A32A620417}"/>
              </a:ext>
            </a:extLst>
          </p:cNvPr>
          <p:cNvSpPr>
            <a:spLocks noGrp="1"/>
          </p:cNvSpPr>
          <p:nvPr>
            <p:ph sz="half" idx="2"/>
          </p:nvPr>
        </p:nvSpPr>
        <p:spPr>
          <a:xfrm>
            <a:off x="238296" y="1732136"/>
            <a:ext cx="5456947" cy="4191527"/>
          </a:xfrm>
        </p:spPr>
        <p:txBody>
          <a:bodyPr>
            <a:normAutofit fontScale="62500" lnSpcReduction="20000"/>
          </a:bodyPr>
          <a:lstStyle/>
          <a:p>
            <a:pPr marL="514350" indent="-514350">
              <a:buFont typeface="+mj-lt"/>
              <a:buAutoNum type="arabicPeriod" startAt="9"/>
            </a:pPr>
            <a:r>
              <a:rPr lang="en-US" dirty="0"/>
              <a:t>Other Sanctions - Other sanctions may be imposed instead of, or in addition to, the sanctions specified above, such as withholding registration, limitation of access to University housing facilities or other property, imposition of mandatory educational or counseling requirements or other sanction appropriate under the circumstances.</a:t>
            </a:r>
          </a:p>
          <a:p>
            <a:pPr marL="0" indent="0">
              <a:buNone/>
            </a:pPr>
            <a:endParaRPr lang="en-US" dirty="0"/>
          </a:p>
          <a:p>
            <a:pPr marL="0" indent="0">
              <a:buNone/>
            </a:pPr>
            <a:r>
              <a:rPr lang="en-US" dirty="0"/>
              <a:t>Group Sanctions: Moved under Other Sanctions</a:t>
            </a:r>
          </a:p>
          <a:p>
            <a:pPr marL="0" indent="0">
              <a:buNone/>
            </a:pPr>
            <a:endParaRPr lang="en-US" dirty="0"/>
          </a:p>
        </p:txBody>
      </p:sp>
      <p:sp>
        <p:nvSpPr>
          <p:cNvPr id="10" name="Text Placeholder 9">
            <a:extLst>
              <a:ext uri="{FF2B5EF4-FFF2-40B4-BE49-F238E27FC236}">
                <a16:creationId xmlns:a16="http://schemas.microsoft.com/office/drawing/2014/main" id="{4569A0E8-2EEB-454D-9728-C1F030EAF5EF}"/>
              </a:ext>
            </a:extLst>
          </p:cNvPr>
          <p:cNvSpPr>
            <a:spLocks noGrp="1"/>
          </p:cNvSpPr>
          <p:nvPr>
            <p:ph type="body" sz="quarter" idx="3"/>
          </p:nvPr>
        </p:nvSpPr>
        <p:spPr>
          <a:xfrm>
            <a:off x="5968999" y="1262766"/>
            <a:ext cx="5984702" cy="469370"/>
          </a:xfrm>
        </p:spPr>
        <p:txBody>
          <a:bodyPr/>
          <a:lstStyle/>
          <a:p>
            <a:pPr algn="ctr"/>
            <a:r>
              <a:rPr lang="en-US" dirty="0"/>
              <a:t>Proposed Version</a:t>
            </a:r>
          </a:p>
        </p:txBody>
      </p:sp>
      <p:sp>
        <p:nvSpPr>
          <p:cNvPr id="11" name="Content Placeholder 10">
            <a:extLst>
              <a:ext uri="{FF2B5EF4-FFF2-40B4-BE49-F238E27FC236}">
                <a16:creationId xmlns:a16="http://schemas.microsoft.com/office/drawing/2014/main" id="{8CE9D930-BC2E-5D4A-BFD2-2D0FBF9F33EE}"/>
              </a:ext>
            </a:extLst>
          </p:cNvPr>
          <p:cNvSpPr>
            <a:spLocks noGrp="1"/>
          </p:cNvSpPr>
          <p:nvPr>
            <p:ph sz="quarter" idx="4"/>
          </p:nvPr>
        </p:nvSpPr>
        <p:spPr>
          <a:xfrm>
            <a:off x="5968999" y="1732136"/>
            <a:ext cx="5984702" cy="4191527"/>
          </a:xfrm>
        </p:spPr>
        <p:txBody>
          <a:bodyPr wrap="square">
            <a:normAutofit fontScale="62500" lnSpcReduction="20000"/>
          </a:bodyPr>
          <a:lstStyle/>
          <a:p>
            <a:pPr marL="571500" indent="-571500">
              <a:buFont typeface="+mj-lt"/>
              <a:buAutoNum type="romanLcPeriod" startAt="11"/>
            </a:pPr>
            <a:r>
              <a:rPr lang="en-US" b="1" dirty="0"/>
              <a:t>Other Sanctions -</a:t>
            </a:r>
            <a:r>
              <a:rPr lang="en-US" dirty="0"/>
              <a:t> Other sanctions may be imposed instead of, or in addition to, the sanctions specified above, such as deactivation, withholding registration, limitation of access to University housing facilities or other property, imposition of mandatory educational or counseling requirements, or other sanctions appropriate under the circumstances.</a:t>
            </a:r>
          </a:p>
          <a:p>
            <a:pPr marL="0" indent="0">
              <a:buNone/>
            </a:pPr>
            <a:endParaRPr lang="en-US" b="1" dirty="0"/>
          </a:p>
          <a:p>
            <a:pPr marL="0" indent="0">
              <a:buNone/>
            </a:pPr>
            <a:r>
              <a:rPr lang="en-US" b="1" dirty="0"/>
              <a:t>Added to 470.00</a:t>
            </a:r>
          </a:p>
          <a:p>
            <a:pPr marL="571500" indent="-571500">
              <a:buFont typeface="+mj-lt"/>
              <a:buAutoNum type="romanLcPeriod" startAt="3"/>
            </a:pPr>
            <a:r>
              <a:rPr lang="en-US" b="1" dirty="0"/>
              <a:t>Academic Sanctions –</a:t>
            </a:r>
            <a:r>
              <a:rPr lang="en-US" dirty="0"/>
              <a:t> Any academic sanctions which may be imposed under section 410.20.</a:t>
            </a:r>
          </a:p>
          <a:p>
            <a:pPr marL="571500" indent="-571500">
              <a:buFont typeface="+mj-lt"/>
              <a:buAutoNum type="romanLcPeriod" startAt="3"/>
            </a:pPr>
            <a:r>
              <a:rPr lang="en-US" b="1" dirty="0"/>
              <a:t>Educational Sanctions</a:t>
            </a:r>
            <a:r>
              <a:rPr lang="en-US" dirty="0"/>
              <a:t> – The student may be required to complete an education assignment, including participating in INSIGHT Alcohol or Other Drug Education, attending meetings with the Allen Yarnell Center for Student Success, or assigned educational papers or projects relevant to the alleged violation.</a:t>
            </a:r>
            <a:endParaRPr lang="en-US" b="1" dirty="0"/>
          </a:p>
        </p:txBody>
      </p:sp>
      <p:sp>
        <p:nvSpPr>
          <p:cNvPr id="2" name="Date Placeholder 1">
            <a:extLst>
              <a:ext uri="{FF2B5EF4-FFF2-40B4-BE49-F238E27FC236}">
                <a16:creationId xmlns:a16="http://schemas.microsoft.com/office/drawing/2014/main" id="{B5E6E1CA-A4BD-0344-83C6-A68532B117C7}"/>
              </a:ext>
            </a:extLst>
          </p:cNvPr>
          <p:cNvSpPr>
            <a:spLocks noGrp="1"/>
          </p:cNvSpPr>
          <p:nvPr>
            <p:ph type="dt" sz="half" idx="10"/>
          </p:nvPr>
        </p:nvSpPr>
        <p:spPr/>
        <p:txBody>
          <a:bodyPr/>
          <a:lstStyle/>
          <a:p>
            <a:fld id="{4297AD12-9030-314B-9D06-BB320B1A1349}" type="datetime1">
              <a:rPr lang="en-US" smtClean="0"/>
              <a:t>9/27/22</a:t>
            </a:fld>
            <a:endParaRPr lang="en-US"/>
          </a:p>
        </p:txBody>
      </p:sp>
      <p:sp>
        <p:nvSpPr>
          <p:cNvPr id="3" name="Slide Number Placeholder 2">
            <a:extLst>
              <a:ext uri="{FF2B5EF4-FFF2-40B4-BE49-F238E27FC236}">
                <a16:creationId xmlns:a16="http://schemas.microsoft.com/office/drawing/2014/main" id="{51293B75-65E6-C144-A564-6010F1E15D48}"/>
              </a:ext>
            </a:extLst>
          </p:cNvPr>
          <p:cNvSpPr>
            <a:spLocks noGrp="1"/>
          </p:cNvSpPr>
          <p:nvPr>
            <p:ph type="sldNum" sz="quarter" idx="12"/>
          </p:nvPr>
        </p:nvSpPr>
        <p:spPr/>
        <p:txBody>
          <a:bodyPr/>
          <a:lstStyle/>
          <a:p>
            <a:fld id="{541F84CB-2621-0045-B30F-22109BF07890}" type="slidenum">
              <a:rPr lang="en-US" smtClean="0"/>
              <a:t>47</a:t>
            </a:fld>
            <a:endParaRPr lang="en-US"/>
          </a:p>
        </p:txBody>
      </p:sp>
    </p:spTree>
    <p:extLst>
      <p:ext uri="{BB962C8B-B14F-4D97-AF65-F5344CB8AC3E}">
        <p14:creationId xmlns:p14="http://schemas.microsoft.com/office/powerpoint/2010/main" val="3815298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9D3CAA-15C0-6C4F-8924-3016977CEF12}"/>
              </a:ext>
            </a:extLst>
          </p:cNvPr>
          <p:cNvSpPr>
            <a:spLocks noGrp="1"/>
          </p:cNvSpPr>
          <p:nvPr>
            <p:ph type="title"/>
          </p:nvPr>
        </p:nvSpPr>
        <p:spPr/>
        <p:txBody>
          <a:bodyPr/>
          <a:lstStyle/>
          <a:p>
            <a:pPr algn="ctr"/>
            <a:r>
              <a:rPr lang="en-US" dirty="0"/>
              <a:t>500.00 Series</a:t>
            </a:r>
            <a:br>
              <a:rPr lang="en-US" dirty="0"/>
            </a:br>
            <a:r>
              <a:rPr lang="en-US" dirty="0"/>
              <a:t>Appeals</a:t>
            </a:r>
          </a:p>
        </p:txBody>
      </p:sp>
      <p:sp>
        <p:nvSpPr>
          <p:cNvPr id="9" name="Content Placeholder 8">
            <a:extLst>
              <a:ext uri="{FF2B5EF4-FFF2-40B4-BE49-F238E27FC236}">
                <a16:creationId xmlns:a16="http://schemas.microsoft.com/office/drawing/2014/main" id="{50C25B4D-A947-4344-9A60-52A32A620417}"/>
              </a:ext>
            </a:extLst>
          </p:cNvPr>
          <p:cNvSpPr>
            <a:spLocks noGrp="1"/>
          </p:cNvSpPr>
          <p:nvPr>
            <p:ph idx="1"/>
          </p:nvPr>
        </p:nvSpPr>
        <p:spPr>
          <a:xfrm>
            <a:off x="260465" y="1596042"/>
            <a:ext cx="11671069" cy="4355869"/>
          </a:xfrm>
        </p:spPr>
        <p:txBody>
          <a:bodyPr>
            <a:noAutofit/>
          </a:bodyPr>
          <a:lstStyle/>
          <a:p>
            <a:pPr marL="0" indent="0">
              <a:buNone/>
            </a:pPr>
            <a:r>
              <a:rPr lang="en-US" dirty="0"/>
              <a:t>510:00 Academic Decisions</a:t>
            </a:r>
          </a:p>
          <a:p>
            <a:pPr lvl="1"/>
            <a:r>
              <a:rPr lang="en-US" sz="2800" dirty="0"/>
              <a:t>Instructor Imposed Academic Misconduct</a:t>
            </a:r>
          </a:p>
          <a:p>
            <a:pPr lvl="1"/>
            <a:r>
              <a:rPr lang="en-US" sz="2800" dirty="0"/>
              <a:t>Instructor Imposed Course Dismissal</a:t>
            </a:r>
          </a:p>
          <a:p>
            <a:pPr lvl="1"/>
            <a:r>
              <a:rPr lang="en-US" sz="2800" dirty="0"/>
              <a:t>Student Academic Grievances </a:t>
            </a:r>
            <a:endParaRPr lang="en-US" sz="700" dirty="0"/>
          </a:p>
          <a:p>
            <a:pPr marL="0" indent="0">
              <a:buNone/>
            </a:pPr>
            <a:endParaRPr lang="en-US" sz="1000" dirty="0"/>
          </a:p>
          <a:p>
            <a:pPr marL="0" indent="0">
              <a:buNone/>
            </a:pPr>
            <a:r>
              <a:rPr lang="en-US" dirty="0"/>
              <a:t>520.00: Student Conduct</a:t>
            </a:r>
          </a:p>
          <a:p>
            <a:pPr lvl="1"/>
            <a:r>
              <a:rPr lang="en-US" sz="2800" dirty="0"/>
              <a:t>Student Conduct Hearings</a:t>
            </a:r>
          </a:p>
          <a:p>
            <a:pPr lvl="1"/>
            <a:r>
              <a:rPr lang="en-US" sz="2800" dirty="0"/>
              <a:t>Interim Restrictions</a:t>
            </a:r>
          </a:p>
          <a:p>
            <a:pPr marL="0" indent="0">
              <a:buNone/>
            </a:pPr>
            <a:endParaRPr lang="en-US" sz="1400" dirty="0"/>
          </a:p>
          <a:p>
            <a:pPr marL="0" indent="0">
              <a:buNone/>
            </a:pPr>
            <a:endParaRPr lang="en-US" sz="1400" dirty="0"/>
          </a:p>
        </p:txBody>
      </p:sp>
      <p:sp>
        <p:nvSpPr>
          <p:cNvPr id="2" name="Date Placeholder 1">
            <a:extLst>
              <a:ext uri="{FF2B5EF4-FFF2-40B4-BE49-F238E27FC236}">
                <a16:creationId xmlns:a16="http://schemas.microsoft.com/office/drawing/2014/main" id="{1367341C-B23C-3648-BB13-25A009764024}"/>
              </a:ext>
            </a:extLst>
          </p:cNvPr>
          <p:cNvSpPr>
            <a:spLocks noGrp="1"/>
          </p:cNvSpPr>
          <p:nvPr>
            <p:ph type="dt" sz="half" idx="10"/>
          </p:nvPr>
        </p:nvSpPr>
        <p:spPr/>
        <p:txBody>
          <a:bodyPr/>
          <a:lstStyle/>
          <a:p>
            <a:fld id="{247EFE85-27FA-1D4A-AF90-DE741622D61F}" type="datetime1">
              <a:rPr lang="en-US" smtClean="0"/>
              <a:t>9/27/22</a:t>
            </a:fld>
            <a:endParaRPr lang="en-US"/>
          </a:p>
        </p:txBody>
      </p:sp>
      <p:sp>
        <p:nvSpPr>
          <p:cNvPr id="3" name="Slide Number Placeholder 2">
            <a:extLst>
              <a:ext uri="{FF2B5EF4-FFF2-40B4-BE49-F238E27FC236}">
                <a16:creationId xmlns:a16="http://schemas.microsoft.com/office/drawing/2014/main" id="{A50FBA93-E70B-AA40-A2B3-B2AFAE79F048}"/>
              </a:ext>
            </a:extLst>
          </p:cNvPr>
          <p:cNvSpPr>
            <a:spLocks noGrp="1"/>
          </p:cNvSpPr>
          <p:nvPr>
            <p:ph type="sldNum" sz="quarter" idx="12"/>
          </p:nvPr>
        </p:nvSpPr>
        <p:spPr/>
        <p:txBody>
          <a:bodyPr/>
          <a:lstStyle/>
          <a:p>
            <a:fld id="{541F84CB-2621-0045-B30F-22109BF07890}" type="slidenum">
              <a:rPr lang="en-US" smtClean="0"/>
              <a:t>48</a:t>
            </a:fld>
            <a:endParaRPr lang="en-US"/>
          </a:p>
        </p:txBody>
      </p:sp>
    </p:spTree>
    <p:extLst>
      <p:ext uri="{BB962C8B-B14F-4D97-AF65-F5344CB8AC3E}">
        <p14:creationId xmlns:p14="http://schemas.microsoft.com/office/powerpoint/2010/main" val="33206367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9D3CAA-15C0-6C4F-8924-3016977CEF12}"/>
              </a:ext>
            </a:extLst>
          </p:cNvPr>
          <p:cNvSpPr>
            <a:spLocks noGrp="1"/>
          </p:cNvSpPr>
          <p:nvPr>
            <p:ph type="title"/>
          </p:nvPr>
        </p:nvSpPr>
        <p:spPr/>
        <p:txBody>
          <a:bodyPr/>
          <a:lstStyle/>
          <a:p>
            <a:pPr algn="ctr"/>
            <a:r>
              <a:rPr lang="en-US" dirty="0"/>
              <a:t>510.00 Series</a:t>
            </a:r>
            <a:br>
              <a:rPr lang="en-US" dirty="0"/>
            </a:br>
            <a:r>
              <a:rPr lang="en-US" dirty="0"/>
              <a:t>Academic Decisions</a:t>
            </a:r>
          </a:p>
        </p:txBody>
      </p:sp>
      <p:sp>
        <p:nvSpPr>
          <p:cNvPr id="9" name="Content Placeholder 8">
            <a:extLst>
              <a:ext uri="{FF2B5EF4-FFF2-40B4-BE49-F238E27FC236}">
                <a16:creationId xmlns:a16="http://schemas.microsoft.com/office/drawing/2014/main" id="{50C25B4D-A947-4344-9A60-52A32A620417}"/>
              </a:ext>
            </a:extLst>
          </p:cNvPr>
          <p:cNvSpPr>
            <a:spLocks noGrp="1"/>
          </p:cNvSpPr>
          <p:nvPr>
            <p:ph idx="1"/>
          </p:nvPr>
        </p:nvSpPr>
        <p:spPr>
          <a:xfrm>
            <a:off x="260465" y="1596044"/>
            <a:ext cx="11671069" cy="1541386"/>
          </a:xfrm>
        </p:spPr>
        <p:txBody>
          <a:bodyPr>
            <a:noAutofit/>
          </a:bodyPr>
          <a:lstStyle/>
          <a:p>
            <a:r>
              <a:rPr lang="en-US" sz="2000" dirty="0"/>
              <a:t>The following procedures continue to be the same for Undergraduate and Graduate Students:</a:t>
            </a:r>
          </a:p>
          <a:p>
            <a:pPr lvl="1"/>
            <a:r>
              <a:rPr lang="en-US" sz="1600" dirty="0"/>
              <a:t>Undergraduates appeal to the College Dean</a:t>
            </a:r>
          </a:p>
          <a:p>
            <a:pPr lvl="1"/>
            <a:r>
              <a:rPr lang="en-US" sz="1600" dirty="0"/>
              <a:t>Graduates appeal to the Dean of the Graduate School</a:t>
            </a:r>
          </a:p>
          <a:p>
            <a:pPr marL="0" indent="0">
              <a:buNone/>
            </a:pPr>
            <a:endParaRPr lang="en-US" sz="100" dirty="0"/>
          </a:p>
          <a:p>
            <a:pPr marL="0" indent="0">
              <a:buNone/>
            </a:pPr>
            <a:r>
              <a:rPr lang="en-US" sz="2000" b="1" dirty="0"/>
              <a:t>NEW: </a:t>
            </a:r>
            <a:r>
              <a:rPr lang="en-US" sz="2000" dirty="0"/>
              <a:t>Academic Dean receives the appeal and serves as the conduit between Student and Instructor</a:t>
            </a:r>
          </a:p>
        </p:txBody>
      </p:sp>
      <p:sp>
        <p:nvSpPr>
          <p:cNvPr id="4" name="Text Placeholder 7">
            <a:extLst>
              <a:ext uri="{FF2B5EF4-FFF2-40B4-BE49-F238E27FC236}">
                <a16:creationId xmlns:a16="http://schemas.microsoft.com/office/drawing/2014/main" id="{3660FEB6-7D88-2146-9B1E-30013651F682}"/>
              </a:ext>
            </a:extLst>
          </p:cNvPr>
          <p:cNvSpPr txBox="1">
            <a:spLocks/>
          </p:cNvSpPr>
          <p:nvPr/>
        </p:nvSpPr>
        <p:spPr>
          <a:xfrm>
            <a:off x="216130" y="3251200"/>
            <a:ext cx="5456946" cy="46937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Current Version</a:t>
            </a:r>
          </a:p>
        </p:txBody>
      </p:sp>
      <p:sp>
        <p:nvSpPr>
          <p:cNvPr id="5" name="Content Placeholder 8">
            <a:extLst>
              <a:ext uri="{FF2B5EF4-FFF2-40B4-BE49-F238E27FC236}">
                <a16:creationId xmlns:a16="http://schemas.microsoft.com/office/drawing/2014/main" id="{D580FB68-51F6-2744-B8DB-52A6302AADEC}"/>
              </a:ext>
            </a:extLst>
          </p:cNvPr>
          <p:cNvSpPr txBox="1">
            <a:spLocks/>
          </p:cNvSpPr>
          <p:nvPr/>
        </p:nvSpPr>
        <p:spPr>
          <a:xfrm>
            <a:off x="216129" y="3720571"/>
            <a:ext cx="5456947" cy="21849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The Dean’s decision may uphold, amend, or overturn the instructor’s-imposed sanction.   However, the Dean may not impose a higher sanction than the sanction originally imposed by the instructor unless new information is found through the appeal process.  If a higher sanction is appropriate, the Dean of the Graduate School shall refer the matter to the Office of the Dean of Students.</a:t>
            </a:r>
          </a:p>
        </p:txBody>
      </p:sp>
      <p:sp>
        <p:nvSpPr>
          <p:cNvPr id="6" name="Text Placeholder 9">
            <a:extLst>
              <a:ext uri="{FF2B5EF4-FFF2-40B4-BE49-F238E27FC236}">
                <a16:creationId xmlns:a16="http://schemas.microsoft.com/office/drawing/2014/main" id="{DAF46550-9264-754E-89B5-B411957CFF8E}"/>
              </a:ext>
            </a:extLst>
          </p:cNvPr>
          <p:cNvSpPr txBox="1">
            <a:spLocks/>
          </p:cNvSpPr>
          <p:nvPr/>
        </p:nvSpPr>
        <p:spPr>
          <a:xfrm>
            <a:off x="5946832" y="3251200"/>
            <a:ext cx="5984702" cy="4693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Proposed Version</a:t>
            </a:r>
          </a:p>
        </p:txBody>
      </p:sp>
      <p:sp>
        <p:nvSpPr>
          <p:cNvPr id="8" name="Content Placeholder 10">
            <a:extLst>
              <a:ext uri="{FF2B5EF4-FFF2-40B4-BE49-F238E27FC236}">
                <a16:creationId xmlns:a16="http://schemas.microsoft.com/office/drawing/2014/main" id="{92AFD83D-1FD2-8C4D-8B97-B315FB4E8050}"/>
              </a:ext>
            </a:extLst>
          </p:cNvPr>
          <p:cNvSpPr txBox="1">
            <a:spLocks/>
          </p:cNvSpPr>
          <p:nvPr/>
        </p:nvSpPr>
        <p:spPr>
          <a:xfrm>
            <a:off x="5946832" y="3720571"/>
            <a:ext cx="5984702" cy="2184930"/>
          </a:xfrm>
          <a:prstGeom prst="rect">
            <a:avLst/>
          </a:prstGeom>
        </p:spPr>
        <p:txBody>
          <a:bodyPr wrap="square">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Before any decision, the Academic Dean shall consult with the Office of the Dean of Students.  The Academic Dean’s decision may uphold, amend, or overturn the sanction or academic decision. </a:t>
            </a:r>
          </a:p>
        </p:txBody>
      </p:sp>
      <p:sp>
        <p:nvSpPr>
          <p:cNvPr id="2" name="Date Placeholder 1">
            <a:extLst>
              <a:ext uri="{FF2B5EF4-FFF2-40B4-BE49-F238E27FC236}">
                <a16:creationId xmlns:a16="http://schemas.microsoft.com/office/drawing/2014/main" id="{3C379B1F-784F-504F-8FFB-E82569C608F7}"/>
              </a:ext>
            </a:extLst>
          </p:cNvPr>
          <p:cNvSpPr>
            <a:spLocks noGrp="1"/>
          </p:cNvSpPr>
          <p:nvPr>
            <p:ph type="dt" sz="half" idx="10"/>
          </p:nvPr>
        </p:nvSpPr>
        <p:spPr/>
        <p:txBody>
          <a:bodyPr/>
          <a:lstStyle/>
          <a:p>
            <a:fld id="{BDEBF654-7494-0145-AE1F-33745520561B}" type="datetime1">
              <a:rPr lang="en-US" smtClean="0"/>
              <a:t>9/27/22</a:t>
            </a:fld>
            <a:endParaRPr lang="en-US"/>
          </a:p>
        </p:txBody>
      </p:sp>
      <p:sp>
        <p:nvSpPr>
          <p:cNvPr id="3" name="Slide Number Placeholder 2">
            <a:extLst>
              <a:ext uri="{FF2B5EF4-FFF2-40B4-BE49-F238E27FC236}">
                <a16:creationId xmlns:a16="http://schemas.microsoft.com/office/drawing/2014/main" id="{114095F1-AFB1-284E-967D-55B914056094}"/>
              </a:ext>
            </a:extLst>
          </p:cNvPr>
          <p:cNvSpPr>
            <a:spLocks noGrp="1"/>
          </p:cNvSpPr>
          <p:nvPr>
            <p:ph type="sldNum" sz="quarter" idx="12"/>
          </p:nvPr>
        </p:nvSpPr>
        <p:spPr/>
        <p:txBody>
          <a:bodyPr/>
          <a:lstStyle/>
          <a:p>
            <a:fld id="{541F84CB-2621-0045-B30F-22109BF07890}" type="slidenum">
              <a:rPr lang="en-US" smtClean="0"/>
              <a:t>49</a:t>
            </a:fld>
            <a:endParaRPr lang="en-US"/>
          </a:p>
        </p:txBody>
      </p:sp>
    </p:spTree>
    <p:extLst>
      <p:ext uri="{BB962C8B-B14F-4D97-AF65-F5344CB8AC3E}">
        <p14:creationId xmlns:p14="http://schemas.microsoft.com/office/powerpoint/2010/main" val="372687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83F1CF-80CF-19C1-0448-E283749430AF}"/>
              </a:ext>
            </a:extLst>
          </p:cNvPr>
          <p:cNvSpPr>
            <a:spLocks noGrp="1"/>
          </p:cNvSpPr>
          <p:nvPr>
            <p:ph type="title"/>
          </p:nvPr>
        </p:nvSpPr>
        <p:spPr/>
        <p:txBody>
          <a:bodyPr anchor="ctr"/>
          <a:lstStyle/>
          <a:p>
            <a:pPr algn="ctr"/>
            <a:r>
              <a:rPr lang="en-US" dirty="0"/>
              <a:t>What did we change?</a:t>
            </a:r>
          </a:p>
        </p:txBody>
      </p:sp>
      <p:sp>
        <p:nvSpPr>
          <p:cNvPr id="8" name="Content Placeholder 2">
            <a:extLst>
              <a:ext uri="{FF2B5EF4-FFF2-40B4-BE49-F238E27FC236}">
                <a16:creationId xmlns:a16="http://schemas.microsoft.com/office/drawing/2014/main" id="{F80BFB62-6D65-8B32-6869-6A732CB4C490}"/>
              </a:ext>
            </a:extLst>
          </p:cNvPr>
          <p:cNvSpPr>
            <a:spLocks noGrp="1"/>
          </p:cNvSpPr>
          <p:nvPr>
            <p:ph sz="half" idx="1"/>
          </p:nvPr>
        </p:nvSpPr>
        <p:spPr>
          <a:xfrm>
            <a:off x="370390" y="1377387"/>
            <a:ext cx="5954210" cy="4799576"/>
          </a:xfrm>
        </p:spPr>
        <p:txBody>
          <a:bodyPr>
            <a:normAutofit/>
          </a:bodyPr>
          <a:lstStyle/>
          <a:p>
            <a:r>
              <a:rPr lang="en-US" dirty="0"/>
              <a:t>More definitions</a:t>
            </a:r>
          </a:p>
          <a:p>
            <a:pPr lvl="1"/>
            <a:r>
              <a:rPr lang="en-US" dirty="0"/>
              <a:t>Student</a:t>
            </a:r>
          </a:p>
          <a:p>
            <a:pPr lvl="1"/>
            <a:r>
              <a:rPr lang="en-US" dirty="0"/>
              <a:t>Student Organization</a:t>
            </a:r>
          </a:p>
          <a:p>
            <a:pPr lvl="1"/>
            <a:r>
              <a:rPr lang="en-US" dirty="0"/>
              <a:t>University Interest</a:t>
            </a:r>
          </a:p>
          <a:p>
            <a:r>
              <a:rPr lang="en-US" dirty="0"/>
              <a:t>Jurisdiction of the Code</a:t>
            </a:r>
          </a:p>
          <a:p>
            <a:r>
              <a:rPr lang="en-US" dirty="0"/>
              <a:t>Clarification of student responsibilities</a:t>
            </a:r>
          </a:p>
          <a:p>
            <a:r>
              <a:rPr lang="en-US" dirty="0"/>
              <a:t>Modernization of policies</a:t>
            </a:r>
          </a:p>
          <a:p>
            <a:pPr lvl="1"/>
            <a:r>
              <a:rPr lang="en-US" dirty="0"/>
              <a:t>Copyright Infringement (e.g. Chegg)</a:t>
            </a:r>
          </a:p>
          <a:p>
            <a:pPr lvl="1"/>
            <a:r>
              <a:rPr lang="en-US" dirty="0"/>
              <a:t>Hazing</a:t>
            </a:r>
          </a:p>
          <a:p>
            <a:pPr lvl="1"/>
            <a:r>
              <a:rPr lang="en-US" dirty="0"/>
              <a:t>Alcohol, Drugs, and Smoking</a:t>
            </a:r>
          </a:p>
          <a:p>
            <a:endParaRPr lang="en-US" dirty="0"/>
          </a:p>
          <a:p>
            <a:endParaRPr lang="en-US" dirty="0"/>
          </a:p>
          <a:p>
            <a:endParaRPr lang="en-US" dirty="0"/>
          </a:p>
          <a:p>
            <a:endParaRPr lang="en-US" dirty="0"/>
          </a:p>
        </p:txBody>
      </p:sp>
      <p:sp>
        <p:nvSpPr>
          <p:cNvPr id="2" name="Content Placeholder 1">
            <a:extLst>
              <a:ext uri="{FF2B5EF4-FFF2-40B4-BE49-F238E27FC236}">
                <a16:creationId xmlns:a16="http://schemas.microsoft.com/office/drawing/2014/main" id="{5538F0F7-3617-1847-9F3B-E34A2B31A70B}"/>
              </a:ext>
            </a:extLst>
          </p:cNvPr>
          <p:cNvSpPr>
            <a:spLocks noGrp="1"/>
          </p:cNvSpPr>
          <p:nvPr>
            <p:ph sz="half" idx="2"/>
          </p:nvPr>
        </p:nvSpPr>
        <p:spPr>
          <a:xfrm>
            <a:off x="6464300" y="1377387"/>
            <a:ext cx="5357308" cy="4799576"/>
          </a:xfrm>
        </p:spPr>
        <p:txBody>
          <a:bodyPr>
            <a:normAutofit/>
          </a:bodyPr>
          <a:lstStyle/>
          <a:p>
            <a:r>
              <a:rPr lang="en-US" dirty="0"/>
              <a:t>Timelines sped up</a:t>
            </a:r>
          </a:p>
          <a:p>
            <a:r>
              <a:rPr lang="en-US" dirty="0"/>
              <a:t>Consolidation of processes</a:t>
            </a:r>
          </a:p>
          <a:p>
            <a:r>
              <a:rPr lang="en-US" dirty="0"/>
              <a:t>Clarification of procedures</a:t>
            </a:r>
          </a:p>
          <a:p>
            <a:pPr lvl="1"/>
            <a:r>
              <a:rPr lang="en-US" dirty="0"/>
              <a:t>Notices</a:t>
            </a:r>
          </a:p>
          <a:p>
            <a:pPr lvl="1"/>
            <a:r>
              <a:rPr lang="en-US" dirty="0"/>
              <a:t>Administrative agreements</a:t>
            </a:r>
          </a:p>
          <a:p>
            <a:pPr lvl="1"/>
            <a:r>
              <a:rPr lang="en-US" dirty="0"/>
              <a:t>Pre-Hearing conference</a:t>
            </a:r>
          </a:p>
          <a:p>
            <a:pPr lvl="1"/>
            <a:r>
              <a:rPr lang="en-US" dirty="0"/>
              <a:t>Sanctions</a:t>
            </a:r>
          </a:p>
          <a:p>
            <a:pPr lvl="1"/>
            <a:r>
              <a:rPr lang="en-US" dirty="0"/>
              <a:t>Appeals</a:t>
            </a:r>
          </a:p>
          <a:p>
            <a:r>
              <a:rPr lang="en-US" dirty="0"/>
              <a:t>Records retention</a:t>
            </a:r>
          </a:p>
          <a:p>
            <a:endParaRPr lang="en-US" dirty="0"/>
          </a:p>
          <a:p>
            <a:endParaRPr lang="en-US" dirty="0"/>
          </a:p>
        </p:txBody>
      </p:sp>
      <p:sp>
        <p:nvSpPr>
          <p:cNvPr id="3" name="Date Placeholder 2">
            <a:extLst>
              <a:ext uri="{FF2B5EF4-FFF2-40B4-BE49-F238E27FC236}">
                <a16:creationId xmlns:a16="http://schemas.microsoft.com/office/drawing/2014/main" id="{F94125C3-0887-3844-8305-0A24CEAE904B}"/>
              </a:ext>
            </a:extLst>
          </p:cNvPr>
          <p:cNvSpPr>
            <a:spLocks noGrp="1"/>
          </p:cNvSpPr>
          <p:nvPr>
            <p:ph type="dt" sz="half" idx="10"/>
          </p:nvPr>
        </p:nvSpPr>
        <p:spPr/>
        <p:txBody>
          <a:bodyPr/>
          <a:lstStyle/>
          <a:p>
            <a:fld id="{A1FA9E26-EE2C-6D46-A4FD-3CA0720A1DB7}" type="datetime1">
              <a:rPr lang="en-US" smtClean="0"/>
              <a:t>9/27/22</a:t>
            </a:fld>
            <a:endParaRPr lang="en-US"/>
          </a:p>
        </p:txBody>
      </p:sp>
      <p:sp>
        <p:nvSpPr>
          <p:cNvPr id="4" name="Slide Number Placeholder 3">
            <a:extLst>
              <a:ext uri="{FF2B5EF4-FFF2-40B4-BE49-F238E27FC236}">
                <a16:creationId xmlns:a16="http://schemas.microsoft.com/office/drawing/2014/main" id="{23AEDE72-B731-B04A-943A-E4362AC93CA1}"/>
              </a:ext>
            </a:extLst>
          </p:cNvPr>
          <p:cNvSpPr>
            <a:spLocks noGrp="1"/>
          </p:cNvSpPr>
          <p:nvPr>
            <p:ph type="sldNum" sz="quarter" idx="12"/>
          </p:nvPr>
        </p:nvSpPr>
        <p:spPr/>
        <p:txBody>
          <a:bodyPr/>
          <a:lstStyle/>
          <a:p>
            <a:fld id="{541F84CB-2621-0045-B30F-22109BF07890}" type="slidenum">
              <a:rPr lang="en-US" smtClean="0"/>
              <a:t>5</a:t>
            </a:fld>
            <a:endParaRPr lang="en-US"/>
          </a:p>
        </p:txBody>
      </p:sp>
    </p:spTree>
    <p:extLst>
      <p:ext uri="{BB962C8B-B14F-4D97-AF65-F5344CB8AC3E}">
        <p14:creationId xmlns:p14="http://schemas.microsoft.com/office/powerpoint/2010/main" val="29823309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9D3CAA-15C0-6C4F-8924-3016977CEF12}"/>
              </a:ext>
            </a:extLst>
          </p:cNvPr>
          <p:cNvSpPr>
            <a:spLocks noGrp="1"/>
          </p:cNvSpPr>
          <p:nvPr>
            <p:ph type="title"/>
          </p:nvPr>
        </p:nvSpPr>
        <p:spPr>
          <a:xfrm>
            <a:off x="443346" y="197114"/>
            <a:ext cx="11305308" cy="1325563"/>
          </a:xfrm>
        </p:spPr>
        <p:txBody>
          <a:bodyPr/>
          <a:lstStyle/>
          <a:p>
            <a:pPr algn="ctr"/>
            <a:r>
              <a:rPr lang="en-US" dirty="0"/>
              <a:t>520.00 Series</a:t>
            </a:r>
            <a:br>
              <a:rPr lang="en-US" dirty="0"/>
            </a:br>
            <a:r>
              <a:rPr lang="en-US" dirty="0"/>
              <a:t>Student Conduct Appeal (1)</a:t>
            </a:r>
          </a:p>
        </p:txBody>
      </p:sp>
      <p:sp>
        <p:nvSpPr>
          <p:cNvPr id="8" name="Text Placeholder 7">
            <a:extLst>
              <a:ext uri="{FF2B5EF4-FFF2-40B4-BE49-F238E27FC236}">
                <a16:creationId xmlns:a16="http://schemas.microsoft.com/office/drawing/2014/main" id="{FC58B610-33BA-3446-BCF1-85780300248B}"/>
              </a:ext>
            </a:extLst>
          </p:cNvPr>
          <p:cNvSpPr>
            <a:spLocks noGrp="1"/>
          </p:cNvSpPr>
          <p:nvPr>
            <p:ph type="body" idx="1"/>
          </p:nvPr>
        </p:nvSpPr>
        <p:spPr>
          <a:xfrm>
            <a:off x="238297" y="1262766"/>
            <a:ext cx="5456946" cy="469370"/>
          </a:xfrm>
        </p:spPr>
        <p:txBody>
          <a:bodyPr/>
          <a:lstStyle/>
          <a:p>
            <a:pPr algn="ctr"/>
            <a:r>
              <a:rPr lang="en-US" dirty="0"/>
              <a:t>Current Version</a:t>
            </a:r>
          </a:p>
        </p:txBody>
      </p:sp>
      <p:sp>
        <p:nvSpPr>
          <p:cNvPr id="9" name="Content Placeholder 8">
            <a:extLst>
              <a:ext uri="{FF2B5EF4-FFF2-40B4-BE49-F238E27FC236}">
                <a16:creationId xmlns:a16="http://schemas.microsoft.com/office/drawing/2014/main" id="{50C25B4D-A947-4344-9A60-52A32A620417}"/>
              </a:ext>
            </a:extLst>
          </p:cNvPr>
          <p:cNvSpPr>
            <a:spLocks noGrp="1"/>
          </p:cNvSpPr>
          <p:nvPr>
            <p:ph sz="half" idx="2"/>
          </p:nvPr>
        </p:nvSpPr>
        <p:spPr>
          <a:xfrm>
            <a:off x="238296" y="1732136"/>
            <a:ext cx="5456947" cy="4191527"/>
          </a:xfrm>
        </p:spPr>
        <p:txBody>
          <a:bodyPr>
            <a:normAutofit fontScale="62500" lnSpcReduction="20000"/>
          </a:bodyPr>
          <a:lstStyle/>
          <a:p>
            <a:r>
              <a:rPr lang="en-US" b="1" dirty="0"/>
              <a:t>A.</a:t>
            </a:r>
            <a:r>
              <a:rPr lang="en-US" dirty="0"/>
              <a:t> The student who is found responsible for violating the Code of Student Conduct may appeal the decision of the Student Conduct Hearing Board or Hearing Officer and/or the sanction imposed by the Dean of Students following a student conduct hearing by emailing a letter of appeal to the Vice President for Student Success within seven (7) calendar days of the official’s decision. Sanctions shall be kept in abeyance pending the determination on appeal, except that any interim sanctions shall continue. The letter of appeal must specifically allege and factually support one or more of the following grounds:</a:t>
            </a:r>
          </a:p>
          <a:p>
            <a:pPr lvl="1"/>
            <a:r>
              <a:rPr lang="en-US" dirty="0"/>
              <a:t>The student's rights as set forth in this Code of Student Conduct were violated (i.e., there was an error in the procedure or the interpretation of the Code of Student Conduct which substantially affected the student's ability to receive a fair hearing);</a:t>
            </a:r>
          </a:p>
          <a:p>
            <a:pPr lvl="1"/>
            <a:r>
              <a:rPr lang="en-US" dirty="0"/>
              <a:t>New evidence, unavailable during the original hearing or investigation, has been discovered that could substantially impact the original finding or sanction. A summary of this new evidence and its potential impact must be included in their letter of appeal.</a:t>
            </a:r>
          </a:p>
        </p:txBody>
      </p:sp>
      <p:sp>
        <p:nvSpPr>
          <p:cNvPr id="10" name="Text Placeholder 9">
            <a:extLst>
              <a:ext uri="{FF2B5EF4-FFF2-40B4-BE49-F238E27FC236}">
                <a16:creationId xmlns:a16="http://schemas.microsoft.com/office/drawing/2014/main" id="{4569A0E8-2EEB-454D-9728-C1F030EAF5EF}"/>
              </a:ext>
            </a:extLst>
          </p:cNvPr>
          <p:cNvSpPr>
            <a:spLocks noGrp="1"/>
          </p:cNvSpPr>
          <p:nvPr>
            <p:ph type="body" sz="quarter" idx="3"/>
          </p:nvPr>
        </p:nvSpPr>
        <p:spPr>
          <a:xfrm>
            <a:off x="5968999" y="1262766"/>
            <a:ext cx="5984702" cy="469370"/>
          </a:xfrm>
        </p:spPr>
        <p:txBody>
          <a:bodyPr/>
          <a:lstStyle/>
          <a:p>
            <a:pPr algn="ctr"/>
            <a:r>
              <a:rPr lang="en-US" dirty="0"/>
              <a:t>Proposed Version</a:t>
            </a:r>
          </a:p>
        </p:txBody>
      </p:sp>
      <p:sp>
        <p:nvSpPr>
          <p:cNvPr id="11" name="Content Placeholder 10">
            <a:extLst>
              <a:ext uri="{FF2B5EF4-FFF2-40B4-BE49-F238E27FC236}">
                <a16:creationId xmlns:a16="http://schemas.microsoft.com/office/drawing/2014/main" id="{8CE9D930-BC2E-5D4A-BFD2-2D0FBF9F33EE}"/>
              </a:ext>
            </a:extLst>
          </p:cNvPr>
          <p:cNvSpPr>
            <a:spLocks noGrp="1"/>
          </p:cNvSpPr>
          <p:nvPr>
            <p:ph sz="quarter" idx="4"/>
          </p:nvPr>
        </p:nvSpPr>
        <p:spPr>
          <a:xfrm>
            <a:off x="5968999" y="1732136"/>
            <a:ext cx="5984702" cy="4191527"/>
          </a:xfrm>
        </p:spPr>
        <p:txBody>
          <a:bodyPr wrap="square">
            <a:normAutofit fontScale="62500" lnSpcReduction="20000"/>
          </a:bodyPr>
          <a:lstStyle/>
          <a:p>
            <a:pPr lvl="0"/>
            <a:r>
              <a:rPr lang="en-US" dirty="0"/>
              <a:t>The student who is found responsible for violating the Code of Student Conduct may appeal the decision of the Student Conduct Hearing Board or Hearing Officer and/or the sanction imposed by the Dean of Students following a student conduct hearing by emailing a letter of appeal to the Vice President for Student Success within five days of the official’s decision. The letter of appeal must specifically allege and factually support one or more of the following grounds:</a:t>
            </a:r>
          </a:p>
          <a:p>
            <a:pPr lvl="1"/>
            <a:r>
              <a:rPr lang="en-US" dirty="0"/>
              <a:t>The student's rights as outlined in this Code of Student Conduct were violated (i.e., there was an error in the procedure or the interpretation of the Code of Student Conduct that substantially affected the student's ability to receive a fair hearing). A summary of this violation and its potential impact must be included in their letter of appeal.</a:t>
            </a:r>
          </a:p>
          <a:p>
            <a:pPr lvl="1"/>
            <a:r>
              <a:rPr lang="en-US" dirty="0"/>
              <a:t>New evidence, unavailable during the original hearing or investigation, has been discovered that could substantially impact the original finding or sanction. A summary of this new evidence and its potential impact must be included in the letter of appeal.</a:t>
            </a:r>
          </a:p>
          <a:p>
            <a:pPr lvl="0"/>
            <a:r>
              <a:rPr lang="en-US" dirty="0"/>
              <a:t>The University retains the discretion to hold any sanctions in abeyance until after the appeal. </a:t>
            </a:r>
          </a:p>
        </p:txBody>
      </p:sp>
      <p:sp>
        <p:nvSpPr>
          <p:cNvPr id="12" name="Oval 11">
            <a:extLst>
              <a:ext uri="{FF2B5EF4-FFF2-40B4-BE49-F238E27FC236}">
                <a16:creationId xmlns:a16="http://schemas.microsoft.com/office/drawing/2014/main" id="{70AE6DA1-106D-1A40-AF5C-B66FEB2998A6}"/>
              </a:ext>
            </a:extLst>
          </p:cNvPr>
          <p:cNvSpPr/>
          <p:nvPr/>
        </p:nvSpPr>
        <p:spPr>
          <a:xfrm>
            <a:off x="5924323" y="5257094"/>
            <a:ext cx="343354" cy="3381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3FF6A0B-8350-594E-8001-90EF3F632BAA}"/>
              </a:ext>
            </a:extLst>
          </p:cNvPr>
          <p:cNvSpPr/>
          <p:nvPr/>
        </p:nvSpPr>
        <p:spPr>
          <a:xfrm>
            <a:off x="6375853" y="3464359"/>
            <a:ext cx="343354" cy="3381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9EA3098B-F719-EF4E-88B3-780758052B28}"/>
              </a:ext>
            </a:extLst>
          </p:cNvPr>
          <p:cNvSpPr>
            <a:spLocks noGrp="1"/>
          </p:cNvSpPr>
          <p:nvPr>
            <p:ph type="dt" sz="half" idx="10"/>
          </p:nvPr>
        </p:nvSpPr>
        <p:spPr/>
        <p:txBody>
          <a:bodyPr/>
          <a:lstStyle/>
          <a:p>
            <a:fld id="{4835FBA7-3343-534D-A4E8-E7C9FAC58D3D}" type="datetime1">
              <a:rPr lang="en-US" smtClean="0"/>
              <a:t>9/27/22</a:t>
            </a:fld>
            <a:endParaRPr lang="en-US"/>
          </a:p>
        </p:txBody>
      </p:sp>
      <p:sp>
        <p:nvSpPr>
          <p:cNvPr id="3" name="Slide Number Placeholder 2">
            <a:extLst>
              <a:ext uri="{FF2B5EF4-FFF2-40B4-BE49-F238E27FC236}">
                <a16:creationId xmlns:a16="http://schemas.microsoft.com/office/drawing/2014/main" id="{0A7BE227-8B87-C84C-8212-6DA3F712C50C}"/>
              </a:ext>
            </a:extLst>
          </p:cNvPr>
          <p:cNvSpPr>
            <a:spLocks noGrp="1"/>
          </p:cNvSpPr>
          <p:nvPr>
            <p:ph type="sldNum" sz="quarter" idx="12"/>
          </p:nvPr>
        </p:nvSpPr>
        <p:spPr/>
        <p:txBody>
          <a:bodyPr/>
          <a:lstStyle/>
          <a:p>
            <a:fld id="{541F84CB-2621-0045-B30F-22109BF07890}" type="slidenum">
              <a:rPr lang="en-US" smtClean="0"/>
              <a:t>50</a:t>
            </a:fld>
            <a:endParaRPr lang="en-US"/>
          </a:p>
        </p:txBody>
      </p:sp>
    </p:spTree>
    <p:extLst>
      <p:ext uri="{BB962C8B-B14F-4D97-AF65-F5344CB8AC3E}">
        <p14:creationId xmlns:p14="http://schemas.microsoft.com/office/powerpoint/2010/main" val="26343028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9D3CAA-15C0-6C4F-8924-3016977CEF12}"/>
              </a:ext>
            </a:extLst>
          </p:cNvPr>
          <p:cNvSpPr>
            <a:spLocks noGrp="1"/>
          </p:cNvSpPr>
          <p:nvPr>
            <p:ph type="title"/>
          </p:nvPr>
        </p:nvSpPr>
        <p:spPr>
          <a:xfrm>
            <a:off x="443346" y="197114"/>
            <a:ext cx="11305308" cy="1325563"/>
          </a:xfrm>
        </p:spPr>
        <p:txBody>
          <a:bodyPr/>
          <a:lstStyle/>
          <a:p>
            <a:pPr algn="ctr"/>
            <a:r>
              <a:rPr lang="en-US" dirty="0"/>
              <a:t>520.00 Series</a:t>
            </a:r>
            <a:br>
              <a:rPr lang="en-US" dirty="0"/>
            </a:br>
            <a:r>
              <a:rPr lang="en-US" dirty="0"/>
              <a:t>Student Conduct Appeal</a:t>
            </a:r>
          </a:p>
        </p:txBody>
      </p:sp>
      <p:sp>
        <p:nvSpPr>
          <p:cNvPr id="8" name="Text Placeholder 7">
            <a:extLst>
              <a:ext uri="{FF2B5EF4-FFF2-40B4-BE49-F238E27FC236}">
                <a16:creationId xmlns:a16="http://schemas.microsoft.com/office/drawing/2014/main" id="{FC58B610-33BA-3446-BCF1-85780300248B}"/>
              </a:ext>
            </a:extLst>
          </p:cNvPr>
          <p:cNvSpPr>
            <a:spLocks noGrp="1"/>
          </p:cNvSpPr>
          <p:nvPr>
            <p:ph type="body" idx="1"/>
          </p:nvPr>
        </p:nvSpPr>
        <p:spPr>
          <a:xfrm>
            <a:off x="238297" y="1262766"/>
            <a:ext cx="5456946" cy="469370"/>
          </a:xfrm>
        </p:spPr>
        <p:txBody>
          <a:bodyPr/>
          <a:lstStyle/>
          <a:p>
            <a:pPr algn="ctr"/>
            <a:r>
              <a:rPr lang="en-US" dirty="0"/>
              <a:t>Current Version</a:t>
            </a:r>
          </a:p>
        </p:txBody>
      </p:sp>
      <p:sp>
        <p:nvSpPr>
          <p:cNvPr id="9" name="Content Placeholder 8">
            <a:extLst>
              <a:ext uri="{FF2B5EF4-FFF2-40B4-BE49-F238E27FC236}">
                <a16:creationId xmlns:a16="http://schemas.microsoft.com/office/drawing/2014/main" id="{50C25B4D-A947-4344-9A60-52A32A620417}"/>
              </a:ext>
            </a:extLst>
          </p:cNvPr>
          <p:cNvSpPr>
            <a:spLocks noGrp="1"/>
          </p:cNvSpPr>
          <p:nvPr>
            <p:ph sz="half" idx="2"/>
          </p:nvPr>
        </p:nvSpPr>
        <p:spPr>
          <a:xfrm>
            <a:off x="238296" y="1732136"/>
            <a:ext cx="5456947" cy="4191527"/>
          </a:xfrm>
        </p:spPr>
        <p:txBody>
          <a:bodyPr>
            <a:normAutofit fontScale="55000" lnSpcReduction="20000"/>
          </a:bodyPr>
          <a:lstStyle/>
          <a:p>
            <a:pPr marL="514350" indent="-514350">
              <a:buFont typeface="+mj-lt"/>
              <a:buAutoNum type="alphaUcPeriod" startAt="2"/>
            </a:pPr>
            <a:r>
              <a:rPr lang="en-US" dirty="0"/>
              <a:t>If a sufficient claim is presented under one or more of the specified grounds, the Vice President for Student Success shall accept the appeal, notify the student and complainant, if any, and request a copy of the record of the hearing. If sufficient claim is not presented, the appeal shall be dismissed with written notice to the appealing student and complainant, if any.</a:t>
            </a:r>
          </a:p>
          <a:p>
            <a:pPr marL="514350" indent="-514350">
              <a:buFont typeface="+mj-lt"/>
              <a:buAutoNum type="alphaUcPeriod" startAt="2"/>
            </a:pPr>
            <a:r>
              <a:rPr lang="en-US" dirty="0"/>
              <a:t>Within twenty (20) calendar days from receipt of the record, the Vice President for Student Success shall review the entire record and render a written decision. The Vice President for Student Success may remand the case to the original Hearing Board or Hearing Officer for further findings of fact or clarification.</a:t>
            </a:r>
          </a:p>
          <a:p>
            <a:pPr marL="514350" indent="-514350">
              <a:buFont typeface="+mj-lt"/>
              <a:buAutoNum type="alphaUcPeriod" startAt="2"/>
            </a:pPr>
            <a:r>
              <a:rPr lang="en-US" dirty="0"/>
              <a:t>The decision of the Vice President for Student Success shall be based on the record only and is the final decision of the University. A copy of the decision shall be sent to the charged student, the complainant (if any) and included in the record. </a:t>
            </a:r>
          </a:p>
        </p:txBody>
      </p:sp>
      <p:sp>
        <p:nvSpPr>
          <p:cNvPr id="10" name="Text Placeholder 9">
            <a:extLst>
              <a:ext uri="{FF2B5EF4-FFF2-40B4-BE49-F238E27FC236}">
                <a16:creationId xmlns:a16="http://schemas.microsoft.com/office/drawing/2014/main" id="{4569A0E8-2EEB-454D-9728-C1F030EAF5EF}"/>
              </a:ext>
            </a:extLst>
          </p:cNvPr>
          <p:cNvSpPr>
            <a:spLocks noGrp="1"/>
          </p:cNvSpPr>
          <p:nvPr>
            <p:ph type="body" sz="quarter" idx="3"/>
          </p:nvPr>
        </p:nvSpPr>
        <p:spPr>
          <a:xfrm>
            <a:off x="5968999" y="1262766"/>
            <a:ext cx="5984702" cy="469370"/>
          </a:xfrm>
        </p:spPr>
        <p:txBody>
          <a:bodyPr/>
          <a:lstStyle/>
          <a:p>
            <a:pPr algn="ctr"/>
            <a:r>
              <a:rPr lang="en-US" dirty="0"/>
              <a:t>Proposed Version</a:t>
            </a:r>
          </a:p>
        </p:txBody>
      </p:sp>
      <p:sp>
        <p:nvSpPr>
          <p:cNvPr id="11" name="Content Placeholder 10">
            <a:extLst>
              <a:ext uri="{FF2B5EF4-FFF2-40B4-BE49-F238E27FC236}">
                <a16:creationId xmlns:a16="http://schemas.microsoft.com/office/drawing/2014/main" id="{8CE9D930-BC2E-5D4A-BFD2-2D0FBF9F33EE}"/>
              </a:ext>
            </a:extLst>
          </p:cNvPr>
          <p:cNvSpPr>
            <a:spLocks noGrp="1"/>
          </p:cNvSpPr>
          <p:nvPr>
            <p:ph sz="quarter" idx="4"/>
          </p:nvPr>
        </p:nvSpPr>
        <p:spPr>
          <a:xfrm>
            <a:off x="5968999" y="1732136"/>
            <a:ext cx="5984702" cy="4191527"/>
          </a:xfrm>
        </p:spPr>
        <p:txBody>
          <a:bodyPr wrap="square">
            <a:normAutofit fontScale="55000" lnSpcReduction="20000"/>
          </a:bodyPr>
          <a:lstStyle/>
          <a:p>
            <a:pPr marL="514350" lvl="0" indent="-514350">
              <a:buFont typeface="+mj-lt"/>
              <a:buAutoNum type="alphaUcPeriod" startAt="3"/>
            </a:pPr>
            <a:r>
              <a:rPr lang="en-US" dirty="0"/>
              <a:t>The Vice President of Student Success shall notify the respondent and complainant (if any and where required by law) regarding whether the appeal is accepted or rejected, and the basis of the rejection where applicable.  Upon acceptance, the Vice President of Student Success shall request a copy of the record of the hearing.</a:t>
            </a:r>
          </a:p>
          <a:p>
            <a:pPr marL="514350" lvl="0" indent="-514350">
              <a:buFont typeface="+mj-lt"/>
              <a:buAutoNum type="alphaUcPeriod" startAt="3"/>
            </a:pPr>
            <a:r>
              <a:rPr lang="en-US" dirty="0"/>
              <a:t>Within ten days from receipt of the record, the Vice President for Student Success shall review the record and render a written decision. The Vice President for Student Success may affirm the decision, overturn the decision, or remand the case to the original Hearing Board or Hearing Officer.</a:t>
            </a:r>
          </a:p>
          <a:p>
            <a:pPr marL="514350" lvl="0" indent="-514350">
              <a:buFont typeface="+mj-lt"/>
              <a:buAutoNum type="alphaUcPeriod" startAt="3"/>
            </a:pPr>
            <a:r>
              <a:rPr lang="en-US" dirty="0"/>
              <a:t>The decision of the Vice President for Student Success shall be based on the record only and is the final decision of the University. A copy of the decision shall be sent to the respondent, the complainant (if any and where required by law), and included in the record. </a:t>
            </a:r>
          </a:p>
          <a:p>
            <a:pPr marL="514350" lvl="0" indent="-514350">
              <a:buFont typeface="+mj-lt"/>
              <a:buAutoNum type="alphaUcPeriod" startAt="3"/>
            </a:pPr>
            <a:r>
              <a:rPr lang="en-US" dirty="0"/>
              <a:t>The Student has the option to pursue a further appeal of a University decision from the campus level to the Office of the Commissioner of Higher Education under the provisions of </a:t>
            </a:r>
            <a:r>
              <a:rPr lang="en-US" u="sng" dirty="0"/>
              <a:t>Policy 203.5.2</a:t>
            </a:r>
            <a:r>
              <a:rPr lang="en-US" dirty="0"/>
              <a:t> in the Montana Board of Regents Policy and Procedures Manual.</a:t>
            </a:r>
          </a:p>
        </p:txBody>
      </p:sp>
      <p:sp>
        <p:nvSpPr>
          <p:cNvPr id="12" name="Oval 11">
            <a:extLst>
              <a:ext uri="{FF2B5EF4-FFF2-40B4-BE49-F238E27FC236}">
                <a16:creationId xmlns:a16="http://schemas.microsoft.com/office/drawing/2014/main" id="{70AE6DA1-106D-1A40-AF5C-B66FEB2998A6}"/>
              </a:ext>
            </a:extLst>
          </p:cNvPr>
          <p:cNvSpPr/>
          <p:nvPr/>
        </p:nvSpPr>
        <p:spPr>
          <a:xfrm>
            <a:off x="5930899" y="4431594"/>
            <a:ext cx="343354" cy="3381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 name="Straight Connector 2">
            <a:extLst>
              <a:ext uri="{FF2B5EF4-FFF2-40B4-BE49-F238E27FC236}">
                <a16:creationId xmlns:a16="http://schemas.microsoft.com/office/drawing/2014/main" id="{75DA49E1-B74F-3044-B4EA-EAC279379781}"/>
              </a:ext>
            </a:extLst>
          </p:cNvPr>
          <p:cNvCxnSpPr>
            <a:cxnSpLocks/>
          </p:cNvCxnSpPr>
          <p:nvPr/>
        </p:nvCxnSpPr>
        <p:spPr>
          <a:xfrm>
            <a:off x="7124700" y="2844800"/>
            <a:ext cx="635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4D4B6B4E-A719-494C-B645-EA48147AE207}"/>
              </a:ext>
            </a:extLst>
          </p:cNvPr>
          <p:cNvSpPr>
            <a:spLocks noGrp="1"/>
          </p:cNvSpPr>
          <p:nvPr>
            <p:ph type="dt" sz="half" idx="10"/>
          </p:nvPr>
        </p:nvSpPr>
        <p:spPr/>
        <p:txBody>
          <a:bodyPr/>
          <a:lstStyle/>
          <a:p>
            <a:fld id="{8832D1B3-1692-8E42-AD6D-3D45E2334F26}" type="datetime1">
              <a:rPr lang="en-US" smtClean="0"/>
              <a:t>9/27/22</a:t>
            </a:fld>
            <a:endParaRPr lang="en-US"/>
          </a:p>
        </p:txBody>
      </p:sp>
      <p:sp>
        <p:nvSpPr>
          <p:cNvPr id="4" name="Slide Number Placeholder 3">
            <a:extLst>
              <a:ext uri="{FF2B5EF4-FFF2-40B4-BE49-F238E27FC236}">
                <a16:creationId xmlns:a16="http://schemas.microsoft.com/office/drawing/2014/main" id="{762E3D1F-6E48-DA42-BC36-92A94F20A4BD}"/>
              </a:ext>
            </a:extLst>
          </p:cNvPr>
          <p:cNvSpPr>
            <a:spLocks noGrp="1"/>
          </p:cNvSpPr>
          <p:nvPr>
            <p:ph type="sldNum" sz="quarter" idx="12"/>
          </p:nvPr>
        </p:nvSpPr>
        <p:spPr/>
        <p:txBody>
          <a:bodyPr/>
          <a:lstStyle/>
          <a:p>
            <a:fld id="{541F84CB-2621-0045-B30F-22109BF07890}" type="slidenum">
              <a:rPr lang="en-US" smtClean="0"/>
              <a:t>51</a:t>
            </a:fld>
            <a:endParaRPr lang="en-US"/>
          </a:p>
        </p:txBody>
      </p:sp>
    </p:spTree>
    <p:extLst>
      <p:ext uri="{BB962C8B-B14F-4D97-AF65-F5344CB8AC3E}">
        <p14:creationId xmlns:p14="http://schemas.microsoft.com/office/powerpoint/2010/main" val="2689964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9D3CAA-15C0-6C4F-8924-3016977CEF12}"/>
              </a:ext>
            </a:extLst>
          </p:cNvPr>
          <p:cNvSpPr>
            <a:spLocks noGrp="1"/>
          </p:cNvSpPr>
          <p:nvPr>
            <p:ph type="title"/>
          </p:nvPr>
        </p:nvSpPr>
        <p:spPr>
          <a:xfrm>
            <a:off x="443346" y="197114"/>
            <a:ext cx="11305308" cy="1325563"/>
          </a:xfrm>
        </p:spPr>
        <p:txBody>
          <a:bodyPr/>
          <a:lstStyle/>
          <a:p>
            <a:pPr algn="ctr"/>
            <a:r>
              <a:rPr lang="en-US" dirty="0"/>
              <a:t>520.00 Series</a:t>
            </a:r>
            <a:br>
              <a:rPr lang="en-US" dirty="0"/>
            </a:br>
            <a:r>
              <a:rPr lang="en-US" dirty="0"/>
              <a:t>Records and Confidentiality</a:t>
            </a:r>
          </a:p>
        </p:txBody>
      </p:sp>
      <p:sp>
        <p:nvSpPr>
          <p:cNvPr id="8" name="Text Placeholder 7">
            <a:extLst>
              <a:ext uri="{FF2B5EF4-FFF2-40B4-BE49-F238E27FC236}">
                <a16:creationId xmlns:a16="http://schemas.microsoft.com/office/drawing/2014/main" id="{FC58B610-33BA-3446-BCF1-85780300248B}"/>
              </a:ext>
            </a:extLst>
          </p:cNvPr>
          <p:cNvSpPr>
            <a:spLocks noGrp="1"/>
          </p:cNvSpPr>
          <p:nvPr>
            <p:ph type="body" idx="1"/>
          </p:nvPr>
        </p:nvSpPr>
        <p:spPr>
          <a:xfrm>
            <a:off x="238297" y="1262766"/>
            <a:ext cx="5456946" cy="469370"/>
          </a:xfrm>
        </p:spPr>
        <p:txBody>
          <a:bodyPr/>
          <a:lstStyle/>
          <a:p>
            <a:pPr algn="ctr"/>
            <a:r>
              <a:rPr lang="en-US" dirty="0"/>
              <a:t>Current Version</a:t>
            </a:r>
          </a:p>
        </p:txBody>
      </p:sp>
      <p:sp>
        <p:nvSpPr>
          <p:cNvPr id="9" name="Content Placeholder 8">
            <a:extLst>
              <a:ext uri="{FF2B5EF4-FFF2-40B4-BE49-F238E27FC236}">
                <a16:creationId xmlns:a16="http://schemas.microsoft.com/office/drawing/2014/main" id="{50C25B4D-A947-4344-9A60-52A32A620417}"/>
              </a:ext>
            </a:extLst>
          </p:cNvPr>
          <p:cNvSpPr>
            <a:spLocks noGrp="1"/>
          </p:cNvSpPr>
          <p:nvPr>
            <p:ph sz="half" idx="2"/>
          </p:nvPr>
        </p:nvSpPr>
        <p:spPr>
          <a:xfrm>
            <a:off x="238296" y="1732136"/>
            <a:ext cx="5456947" cy="4191527"/>
          </a:xfrm>
        </p:spPr>
        <p:txBody>
          <a:bodyPr>
            <a:normAutofit fontScale="85000" lnSpcReduction="20000"/>
          </a:bodyPr>
          <a:lstStyle/>
          <a:p>
            <a:pPr marL="514350" indent="-514350">
              <a:buFont typeface="+mj-lt"/>
              <a:buAutoNum type="alphaUcPeriod" startAt="4"/>
            </a:pPr>
            <a:r>
              <a:rPr lang="en-US" dirty="0"/>
              <a:t>Student conduct records shall be maintained for seven (7) years from the last recorded entry, then destroyed.</a:t>
            </a:r>
          </a:p>
        </p:txBody>
      </p:sp>
      <p:sp>
        <p:nvSpPr>
          <p:cNvPr id="10" name="Text Placeholder 9">
            <a:extLst>
              <a:ext uri="{FF2B5EF4-FFF2-40B4-BE49-F238E27FC236}">
                <a16:creationId xmlns:a16="http://schemas.microsoft.com/office/drawing/2014/main" id="{4569A0E8-2EEB-454D-9728-C1F030EAF5EF}"/>
              </a:ext>
            </a:extLst>
          </p:cNvPr>
          <p:cNvSpPr>
            <a:spLocks noGrp="1"/>
          </p:cNvSpPr>
          <p:nvPr>
            <p:ph type="body" sz="quarter" idx="3"/>
          </p:nvPr>
        </p:nvSpPr>
        <p:spPr>
          <a:xfrm>
            <a:off x="5968999" y="1262766"/>
            <a:ext cx="5984702" cy="469370"/>
          </a:xfrm>
        </p:spPr>
        <p:txBody>
          <a:bodyPr/>
          <a:lstStyle/>
          <a:p>
            <a:pPr algn="ctr"/>
            <a:r>
              <a:rPr lang="en-US" dirty="0"/>
              <a:t>Proposed Version</a:t>
            </a:r>
          </a:p>
        </p:txBody>
      </p:sp>
      <p:sp>
        <p:nvSpPr>
          <p:cNvPr id="11" name="Content Placeholder 10">
            <a:extLst>
              <a:ext uri="{FF2B5EF4-FFF2-40B4-BE49-F238E27FC236}">
                <a16:creationId xmlns:a16="http://schemas.microsoft.com/office/drawing/2014/main" id="{8CE9D930-BC2E-5D4A-BFD2-2D0FBF9F33EE}"/>
              </a:ext>
            </a:extLst>
          </p:cNvPr>
          <p:cNvSpPr>
            <a:spLocks noGrp="1"/>
          </p:cNvSpPr>
          <p:nvPr>
            <p:ph sz="quarter" idx="4"/>
          </p:nvPr>
        </p:nvSpPr>
        <p:spPr>
          <a:xfrm>
            <a:off x="5968999" y="1732136"/>
            <a:ext cx="5984702" cy="4191527"/>
          </a:xfrm>
        </p:spPr>
        <p:txBody>
          <a:bodyPr wrap="square">
            <a:normAutofit fontScale="85000" lnSpcReduction="20000"/>
          </a:bodyPr>
          <a:lstStyle/>
          <a:p>
            <a:pPr marL="514350" lvl="0" indent="-514350">
              <a:buFont typeface="+mj-lt"/>
              <a:buAutoNum type="alphaUcPeriod" startAt="4"/>
            </a:pPr>
            <a:r>
              <a:rPr lang="en-US" dirty="0"/>
              <a:t>Student conduct records shall be maintained accordingly:</a:t>
            </a:r>
          </a:p>
          <a:p>
            <a:pPr marL="971550" lvl="1" indent="-514350">
              <a:buFont typeface="+mj-lt"/>
              <a:buAutoNum type="romanLcPeriod"/>
            </a:pPr>
            <a:r>
              <a:rPr lang="en-US" dirty="0"/>
              <a:t>Any student who, as a result of an Administrative Agreement or Student Conduct Hearing, is sanctioned to expulsion, suspension, or eviction will have their entire student conduct record maintained for at least seven years, but may be maintained for a longer period at the discretion of the University.</a:t>
            </a:r>
          </a:p>
          <a:p>
            <a:pPr marL="971550" lvl="1" indent="-514350">
              <a:buFont typeface="+mj-lt"/>
              <a:buAutoNum type="romanLcPeriod"/>
            </a:pPr>
            <a:r>
              <a:rPr lang="en-US" dirty="0"/>
              <a:t>Any student conduct records that are reviewed for potential Cleary Act statistics will be maintained for at least seven years, then destroyed.</a:t>
            </a:r>
          </a:p>
          <a:p>
            <a:pPr marL="971550" lvl="1" indent="-514350">
              <a:buFont typeface="+mj-lt"/>
              <a:buAutoNum type="romanLcPeriod"/>
            </a:pPr>
            <a:r>
              <a:rPr lang="en-US" dirty="0"/>
              <a:t>All other student conduct records will be maintained for at least five years from the date of last enrollment, then destroyed.</a:t>
            </a:r>
          </a:p>
        </p:txBody>
      </p:sp>
      <p:sp>
        <p:nvSpPr>
          <p:cNvPr id="2" name="Date Placeholder 1">
            <a:extLst>
              <a:ext uri="{FF2B5EF4-FFF2-40B4-BE49-F238E27FC236}">
                <a16:creationId xmlns:a16="http://schemas.microsoft.com/office/drawing/2014/main" id="{3CE9CBB0-212E-C44A-AB74-15440D846B4E}"/>
              </a:ext>
            </a:extLst>
          </p:cNvPr>
          <p:cNvSpPr>
            <a:spLocks noGrp="1"/>
          </p:cNvSpPr>
          <p:nvPr>
            <p:ph type="dt" sz="half" idx="10"/>
          </p:nvPr>
        </p:nvSpPr>
        <p:spPr/>
        <p:txBody>
          <a:bodyPr/>
          <a:lstStyle/>
          <a:p>
            <a:fld id="{BFDC8070-39DE-6E4B-BA6B-B8B33E764DA4}" type="datetime1">
              <a:rPr lang="en-US" smtClean="0"/>
              <a:t>9/27/22</a:t>
            </a:fld>
            <a:endParaRPr lang="en-US"/>
          </a:p>
        </p:txBody>
      </p:sp>
      <p:sp>
        <p:nvSpPr>
          <p:cNvPr id="3" name="Slide Number Placeholder 2">
            <a:extLst>
              <a:ext uri="{FF2B5EF4-FFF2-40B4-BE49-F238E27FC236}">
                <a16:creationId xmlns:a16="http://schemas.microsoft.com/office/drawing/2014/main" id="{5680BA7B-DCCC-AB4F-8979-2C51419172EC}"/>
              </a:ext>
            </a:extLst>
          </p:cNvPr>
          <p:cNvSpPr>
            <a:spLocks noGrp="1"/>
          </p:cNvSpPr>
          <p:nvPr>
            <p:ph type="sldNum" sz="quarter" idx="12"/>
          </p:nvPr>
        </p:nvSpPr>
        <p:spPr/>
        <p:txBody>
          <a:bodyPr/>
          <a:lstStyle/>
          <a:p>
            <a:fld id="{541F84CB-2621-0045-B30F-22109BF07890}" type="slidenum">
              <a:rPr lang="en-US" smtClean="0"/>
              <a:t>52</a:t>
            </a:fld>
            <a:endParaRPr lang="en-US"/>
          </a:p>
        </p:txBody>
      </p:sp>
    </p:spTree>
    <p:extLst>
      <p:ext uri="{BB962C8B-B14F-4D97-AF65-F5344CB8AC3E}">
        <p14:creationId xmlns:p14="http://schemas.microsoft.com/office/powerpoint/2010/main" val="6608077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83F1CF-80CF-19C1-0448-E283749430AF}"/>
              </a:ext>
            </a:extLst>
          </p:cNvPr>
          <p:cNvSpPr>
            <a:spLocks noGrp="1"/>
          </p:cNvSpPr>
          <p:nvPr>
            <p:ph type="title"/>
          </p:nvPr>
        </p:nvSpPr>
        <p:spPr>
          <a:xfrm>
            <a:off x="838200" y="263525"/>
            <a:ext cx="10515600" cy="1325563"/>
          </a:xfrm>
        </p:spPr>
        <p:txBody>
          <a:bodyPr anchor="ctr"/>
          <a:lstStyle/>
          <a:p>
            <a:pPr algn="ctr"/>
            <a:r>
              <a:rPr lang="en-US" dirty="0"/>
              <a:t>What’s Next?  How do I Provide Feedback?</a:t>
            </a:r>
          </a:p>
        </p:txBody>
      </p:sp>
      <p:sp>
        <p:nvSpPr>
          <p:cNvPr id="8" name="Content Placeholder 2">
            <a:extLst>
              <a:ext uri="{FF2B5EF4-FFF2-40B4-BE49-F238E27FC236}">
                <a16:creationId xmlns:a16="http://schemas.microsoft.com/office/drawing/2014/main" id="{F80BFB62-6D65-8B32-6869-6A732CB4C490}"/>
              </a:ext>
            </a:extLst>
          </p:cNvPr>
          <p:cNvSpPr>
            <a:spLocks noGrp="1"/>
          </p:cNvSpPr>
          <p:nvPr>
            <p:ph sz="half" idx="1"/>
          </p:nvPr>
        </p:nvSpPr>
        <p:spPr/>
        <p:txBody>
          <a:bodyPr>
            <a:normAutofit/>
          </a:bodyPr>
          <a:lstStyle/>
          <a:p>
            <a:endParaRPr lang="en-US" dirty="0"/>
          </a:p>
          <a:p>
            <a:endParaRPr lang="en-US" dirty="0"/>
          </a:p>
          <a:p>
            <a:endParaRPr lang="en-US" dirty="0"/>
          </a:p>
          <a:p>
            <a:endParaRPr lang="en-US" dirty="0"/>
          </a:p>
        </p:txBody>
      </p:sp>
      <p:sp>
        <p:nvSpPr>
          <p:cNvPr id="2" name="Content Placeholder 1">
            <a:extLst>
              <a:ext uri="{FF2B5EF4-FFF2-40B4-BE49-F238E27FC236}">
                <a16:creationId xmlns:a16="http://schemas.microsoft.com/office/drawing/2014/main" id="{B94249E1-F010-FA42-BB74-6743702D1E43}"/>
              </a:ext>
            </a:extLst>
          </p:cNvPr>
          <p:cNvSpPr>
            <a:spLocks noGrp="1"/>
          </p:cNvSpPr>
          <p:nvPr>
            <p:ph sz="half" idx="2"/>
          </p:nvPr>
        </p:nvSpPr>
        <p:spPr>
          <a:xfrm>
            <a:off x="6172200" y="1443037"/>
            <a:ext cx="5602288" cy="1566864"/>
          </a:xfrm>
        </p:spPr>
        <p:txBody>
          <a:bodyPr/>
          <a:lstStyle/>
          <a:p>
            <a:r>
              <a:rPr lang="en-US" dirty="0"/>
              <a:t>Want to Review the Document?</a:t>
            </a:r>
          </a:p>
          <a:p>
            <a:r>
              <a:rPr lang="en-US" dirty="0"/>
              <a:t>Want to provide feedback or talk with DOS about the changes?</a:t>
            </a:r>
          </a:p>
        </p:txBody>
      </p:sp>
      <p:sp>
        <p:nvSpPr>
          <p:cNvPr id="5" name="Content Placeholder 5">
            <a:extLst>
              <a:ext uri="{FF2B5EF4-FFF2-40B4-BE49-F238E27FC236}">
                <a16:creationId xmlns:a16="http://schemas.microsoft.com/office/drawing/2014/main" id="{7D37858F-0996-934F-81F4-B7B3C56B7964}"/>
              </a:ext>
            </a:extLst>
          </p:cNvPr>
          <p:cNvSpPr txBox="1">
            <a:spLocks/>
          </p:cNvSpPr>
          <p:nvPr/>
        </p:nvSpPr>
        <p:spPr>
          <a:xfrm>
            <a:off x="266700" y="1443037"/>
            <a:ext cx="5602288" cy="43862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Continue to share the document with interested parties across campus</a:t>
            </a:r>
          </a:p>
          <a:p>
            <a:r>
              <a:rPr lang="en-US" dirty="0"/>
              <a:t>Gather feedback and take under consideration</a:t>
            </a:r>
          </a:p>
          <a:p>
            <a:r>
              <a:rPr lang="en-US" dirty="0"/>
              <a:t>Goal: </a:t>
            </a:r>
          </a:p>
          <a:p>
            <a:pPr lvl="1"/>
            <a:r>
              <a:rPr lang="en-US" dirty="0"/>
              <a:t>Approval by University Council in Spring 2023 </a:t>
            </a:r>
          </a:p>
          <a:p>
            <a:pPr lvl="1"/>
            <a:r>
              <a:rPr lang="en-US" dirty="0"/>
              <a:t>Implementation July 1, 2023</a:t>
            </a:r>
          </a:p>
        </p:txBody>
      </p:sp>
      <p:sp>
        <p:nvSpPr>
          <p:cNvPr id="9" name="Content Placeholder 1">
            <a:extLst>
              <a:ext uri="{FF2B5EF4-FFF2-40B4-BE49-F238E27FC236}">
                <a16:creationId xmlns:a16="http://schemas.microsoft.com/office/drawing/2014/main" id="{3E683ACC-BEE6-464D-ADD9-D6B44ADFE4E5}"/>
              </a:ext>
            </a:extLst>
          </p:cNvPr>
          <p:cNvSpPr txBox="1">
            <a:spLocks/>
          </p:cNvSpPr>
          <p:nvPr/>
        </p:nvSpPr>
        <p:spPr>
          <a:xfrm>
            <a:off x="6172200" y="5404883"/>
            <a:ext cx="5602288" cy="58951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www.montana.edu/knowyourcode</a:t>
            </a:r>
          </a:p>
        </p:txBody>
      </p:sp>
      <p:sp>
        <p:nvSpPr>
          <p:cNvPr id="7" name="Date Placeholder 6">
            <a:extLst>
              <a:ext uri="{FF2B5EF4-FFF2-40B4-BE49-F238E27FC236}">
                <a16:creationId xmlns:a16="http://schemas.microsoft.com/office/drawing/2014/main" id="{C65F0CB3-1103-C940-A23A-4527222044C7}"/>
              </a:ext>
            </a:extLst>
          </p:cNvPr>
          <p:cNvSpPr>
            <a:spLocks noGrp="1"/>
          </p:cNvSpPr>
          <p:nvPr>
            <p:ph type="dt" sz="half" idx="10"/>
          </p:nvPr>
        </p:nvSpPr>
        <p:spPr/>
        <p:txBody>
          <a:bodyPr/>
          <a:lstStyle/>
          <a:p>
            <a:fld id="{CC638D58-343D-8548-A4AA-CCD2BBB0B94A}" type="datetime1">
              <a:rPr lang="en-US" smtClean="0"/>
              <a:t>9/27/22</a:t>
            </a:fld>
            <a:endParaRPr lang="en-US"/>
          </a:p>
        </p:txBody>
      </p:sp>
      <p:sp>
        <p:nvSpPr>
          <p:cNvPr id="11" name="Slide Number Placeholder 10">
            <a:extLst>
              <a:ext uri="{FF2B5EF4-FFF2-40B4-BE49-F238E27FC236}">
                <a16:creationId xmlns:a16="http://schemas.microsoft.com/office/drawing/2014/main" id="{241020C1-2F3B-EA4D-B37F-3DF9861076C0}"/>
              </a:ext>
            </a:extLst>
          </p:cNvPr>
          <p:cNvSpPr>
            <a:spLocks noGrp="1"/>
          </p:cNvSpPr>
          <p:nvPr>
            <p:ph type="sldNum" sz="quarter" idx="12"/>
          </p:nvPr>
        </p:nvSpPr>
        <p:spPr/>
        <p:txBody>
          <a:bodyPr/>
          <a:lstStyle/>
          <a:p>
            <a:fld id="{541F84CB-2621-0045-B30F-22109BF07890}" type="slidenum">
              <a:rPr lang="en-US" smtClean="0"/>
              <a:t>53</a:t>
            </a:fld>
            <a:endParaRPr lang="en-US"/>
          </a:p>
        </p:txBody>
      </p:sp>
      <p:pic>
        <p:nvPicPr>
          <p:cNvPr id="4" name="Picture 3" descr="Qr code&#10;&#10;Description automatically generated">
            <a:extLst>
              <a:ext uri="{FF2B5EF4-FFF2-40B4-BE49-F238E27FC236}">
                <a16:creationId xmlns:a16="http://schemas.microsoft.com/office/drawing/2014/main" id="{09DD9298-8809-B042-8A21-29810F3D0A85}"/>
              </a:ext>
            </a:extLst>
          </p:cNvPr>
          <p:cNvPicPr>
            <a:picLocks noChangeAspect="1"/>
          </p:cNvPicPr>
          <p:nvPr/>
        </p:nvPicPr>
        <p:blipFill>
          <a:blip r:embed="rId2"/>
          <a:stretch>
            <a:fillRect/>
          </a:stretch>
        </p:blipFill>
        <p:spPr>
          <a:xfrm>
            <a:off x="7601744" y="2768600"/>
            <a:ext cx="2743200" cy="2743200"/>
          </a:xfrm>
          <a:prstGeom prst="rect">
            <a:avLst/>
          </a:prstGeom>
        </p:spPr>
      </p:pic>
    </p:spTree>
    <p:extLst>
      <p:ext uri="{BB962C8B-B14F-4D97-AF65-F5344CB8AC3E}">
        <p14:creationId xmlns:p14="http://schemas.microsoft.com/office/powerpoint/2010/main" val="287818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83F1CF-80CF-19C1-0448-E283749430AF}"/>
              </a:ext>
            </a:extLst>
          </p:cNvPr>
          <p:cNvSpPr>
            <a:spLocks noGrp="1"/>
          </p:cNvSpPr>
          <p:nvPr>
            <p:ph type="title"/>
          </p:nvPr>
        </p:nvSpPr>
        <p:spPr/>
        <p:txBody>
          <a:bodyPr anchor="ctr"/>
          <a:lstStyle/>
          <a:p>
            <a:pPr algn="ctr"/>
            <a:r>
              <a:rPr lang="en-US" dirty="0"/>
              <a:t>Why Does This Matter?</a:t>
            </a:r>
          </a:p>
        </p:txBody>
      </p:sp>
      <p:sp>
        <p:nvSpPr>
          <p:cNvPr id="8" name="Content Placeholder 2">
            <a:extLst>
              <a:ext uri="{FF2B5EF4-FFF2-40B4-BE49-F238E27FC236}">
                <a16:creationId xmlns:a16="http://schemas.microsoft.com/office/drawing/2014/main" id="{F80BFB62-6D65-8B32-6869-6A732CB4C490}"/>
              </a:ext>
            </a:extLst>
          </p:cNvPr>
          <p:cNvSpPr>
            <a:spLocks noGrp="1"/>
          </p:cNvSpPr>
          <p:nvPr>
            <p:ph idx="1"/>
          </p:nvPr>
        </p:nvSpPr>
        <p:spPr>
          <a:xfrm>
            <a:off x="838200" y="1435261"/>
            <a:ext cx="10515600" cy="4741702"/>
          </a:xfrm>
        </p:spPr>
        <p:txBody>
          <a:bodyPr>
            <a:normAutofit/>
          </a:bodyPr>
          <a:lstStyle/>
          <a:p>
            <a:r>
              <a:rPr lang="en-US" dirty="0"/>
              <a:t>Better reflects The University today</a:t>
            </a:r>
          </a:p>
          <a:p>
            <a:r>
              <a:rPr lang="en-US" dirty="0"/>
              <a:t>Improves readability and understanding</a:t>
            </a:r>
          </a:p>
          <a:p>
            <a:r>
              <a:rPr lang="en-US" dirty="0"/>
              <a:t>Speeds up processes</a:t>
            </a:r>
          </a:p>
          <a:p>
            <a:r>
              <a:rPr lang="en-US" dirty="0"/>
              <a:t>Protects the safety and integrity of the community</a:t>
            </a:r>
          </a:p>
          <a:p>
            <a:r>
              <a:rPr lang="en-US" dirty="0"/>
              <a:t>Ensures due process</a:t>
            </a:r>
          </a:p>
          <a:p>
            <a:endParaRPr lang="en-US" dirty="0"/>
          </a:p>
          <a:p>
            <a:endParaRPr lang="en-US" dirty="0"/>
          </a:p>
          <a:p>
            <a:endParaRPr lang="en-US" dirty="0"/>
          </a:p>
          <a:p>
            <a:endParaRPr lang="en-US" dirty="0"/>
          </a:p>
        </p:txBody>
      </p:sp>
      <p:sp>
        <p:nvSpPr>
          <p:cNvPr id="2" name="Date Placeholder 1">
            <a:extLst>
              <a:ext uri="{FF2B5EF4-FFF2-40B4-BE49-F238E27FC236}">
                <a16:creationId xmlns:a16="http://schemas.microsoft.com/office/drawing/2014/main" id="{C6028931-743F-1147-87AB-8339C287648A}"/>
              </a:ext>
            </a:extLst>
          </p:cNvPr>
          <p:cNvSpPr>
            <a:spLocks noGrp="1"/>
          </p:cNvSpPr>
          <p:nvPr>
            <p:ph type="dt" sz="half" idx="10"/>
          </p:nvPr>
        </p:nvSpPr>
        <p:spPr/>
        <p:txBody>
          <a:bodyPr/>
          <a:lstStyle/>
          <a:p>
            <a:fld id="{DA1FB71E-AFED-0746-B0CC-2E24592C44B0}" type="datetime1">
              <a:rPr lang="en-US" smtClean="0"/>
              <a:t>9/27/22</a:t>
            </a:fld>
            <a:endParaRPr lang="en-US"/>
          </a:p>
        </p:txBody>
      </p:sp>
      <p:sp>
        <p:nvSpPr>
          <p:cNvPr id="3" name="Slide Number Placeholder 2">
            <a:extLst>
              <a:ext uri="{FF2B5EF4-FFF2-40B4-BE49-F238E27FC236}">
                <a16:creationId xmlns:a16="http://schemas.microsoft.com/office/drawing/2014/main" id="{3FCE50B2-344D-1440-B497-2C7696ED8451}"/>
              </a:ext>
            </a:extLst>
          </p:cNvPr>
          <p:cNvSpPr>
            <a:spLocks noGrp="1"/>
          </p:cNvSpPr>
          <p:nvPr>
            <p:ph type="sldNum" sz="quarter" idx="12"/>
          </p:nvPr>
        </p:nvSpPr>
        <p:spPr/>
        <p:txBody>
          <a:bodyPr/>
          <a:lstStyle/>
          <a:p>
            <a:fld id="{541F84CB-2621-0045-B30F-22109BF07890}" type="slidenum">
              <a:rPr lang="en-US" smtClean="0"/>
              <a:t>6</a:t>
            </a:fld>
            <a:endParaRPr lang="en-US"/>
          </a:p>
        </p:txBody>
      </p:sp>
    </p:spTree>
    <p:extLst>
      <p:ext uri="{BB962C8B-B14F-4D97-AF65-F5344CB8AC3E}">
        <p14:creationId xmlns:p14="http://schemas.microsoft.com/office/powerpoint/2010/main" val="3747098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83F1CF-80CF-19C1-0448-E283749430AF}"/>
              </a:ext>
            </a:extLst>
          </p:cNvPr>
          <p:cNvSpPr>
            <a:spLocks noGrp="1"/>
          </p:cNvSpPr>
          <p:nvPr>
            <p:ph type="title"/>
          </p:nvPr>
        </p:nvSpPr>
        <p:spPr>
          <a:xfrm>
            <a:off x="838200" y="263525"/>
            <a:ext cx="10515600" cy="1325563"/>
          </a:xfrm>
        </p:spPr>
        <p:txBody>
          <a:bodyPr anchor="ctr"/>
          <a:lstStyle/>
          <a:p>
            <a:pPr algn="ctr"/>
            <a:r>
              <a:rPr lang="en-US" dirty="0"/>
              <a:t>What’s Next?  How do I Provide Feedback?</a:t>
            </a:r>
          </a:p>
        </p:txBody>
      </p:sp>
      <p:sp>
        <p:nvSpPr>
          <p:cNvPr id="8" name="Content Placeholder 2">
            <a:extLst>
              <a:ext uri="{FF2B5EF4-FFF2-40B4-BE49-F238E27FC236}">
                <a16:creationId xmlns:a16="http://schemas.microsoft.com/office/drawing/2014/main" id="{F80BFB62-6D65-8B32-6869-6A732CB4C490}"/>
              </a:ext>
            </a:extLst>
          </p:cNvPr>
          <p:cNvSpPr>
            <a:spLocks noGrp="1"/>
          </p:cNvSpPr>
          <p:nvPr>
            <p:ph sz="half" idx="1"/>
          </p:nvPr>
        </p:nvSpPr>
        <p:spPr/>
        <p:txBody>
          <a:bodyPr>
            <a:normAutofit/>
          </a:bodyPr>
          <a:lstStyle/>
          <a:p>
            <a:endParaRPr lang="en-US" dirty="0"/>
          </a:p>
          <a:p>
            <a:endParaRPr lang="en-US" dirty="0"/>
          </a:p>
          <a:p>
            <a:endParaRPr lang="en-US" dirty="0"/>
          </a:p>
          <a:p>
            <a:endParaRPr lang="en-US" dirty="0"/>
          </a:p>
        </p:txBody>
      </p:sp>
      <p:sp>
        <p:nvSpPr>
          <p:cNvPr id="2" name="Content Placeholder 1">
            <a:extLst>
              <a:ext uri="{FF2B5EF4-FFF2-40B4-BE49-F238E27FC236}">
                <a16:creationId xmlns:a16="http://schemas.microsoft.com/office/drawing/2014/main" id="{B94249E1-F010-FA42-BB74-6743702D1E43}"/>
              </a:ext>
            </a:extLst>
          </p:cNvPr>
          <p:cNvSpPr>
            <a:spLocks noGrp="1"/>
          </p:cNvSpPr>
          <p:nvPr>
            <p:ph sz="half" idx="2"/>
          </p:nvPr>
        </p:nvSpPr>
        <p:spPr>
          <a:xfrm>
            <a:off x="6172200" y="1443037"/>
            <a:ext cx="5602288" cy="1566864"/>
          </a:xfrm>
        </p:spPr>
        <p:txBody>
          <a:bodyPr/>
          <a:lstStyle/>
          <a:p>
            <a:r>
              <a:rPr lang="en-US" dirty="0"/>
              <a:t>Want to Review the Document?</a:t>
            </a:r>
          </a:p>
          <a:p>
            <a:r>
              <a:rPr lang="en-US" dirty="0"/>
              <a:t>Want to provide feedback or talk with DOS about the changes?</a:t>
            </a:r>
          </a:p>
        </p:txBody>
      </p:sp>
      <p:sp>
        <p:nvSpPr>
          <p:cNvPr id="5" name="Content Placeholder 5">
            <a:extLst>
              <a:ext uri="{FF2B5EF4-FFF2-40B4-BE49-F238E27FC236}">
                <a16:creationId xmlns:a16="http://schemas.microsoft.com/office/drawing/2014/main" id="{7D37858F-0996-934F-81F4-B7B3C56B7964}"/>
              </a:ext>
            </a:extLst>
          </p:cNvPr>
          <p:cNvSpPr txBox="1">
            <a:spLocks/>
          </p:cNvSpPr>
          <p:nvPr/>
        </p:nvSpPr>
        <p:spPr>
          <a:xfrm>
            <a:off x="266700" y="1443037"/>
            <a:ext cx="5602288" cy="43862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Continue to share the document with interested parties across campus</a:t>
            </a:r>
          </a:p>
          <a:p>
            <a:r>
              <a:rPr lang="en-US" dirty="0"/>
              <a:t>Gather feedback and take under consideration</a:t>
            </a:r>
          </a:p>
          <a:p>
            <a:r>
              <a:rPr lang="en-US" dirty="0"/>
              <a:t>Goal: </a:t>
            </a:r>
          </a:p>
          <a:p>
            <a:pPr lvl="1"/>
            <a:r>
              <a:rPr lang="en-US" dirty="0"/>
              <a:t>Approval by University Council in December 2022</a:t>
            </a:r>
          </a:p>
          <a:p>
            <a:pPr lvl="1"/>
            <a:r>
              <a:rPr lang="en-US" dirty="0"/>
              <a:t>Implementation January 1, 2023</a:t>
            </a:r>
          </a:p>
        </p:txBody>
      </p:sp>
      <p:sp>
        <p:nvSpPr>
          <p:cNvPr id="9" name="Content Placeholder 1">
            <a:extLst>
              <a:ext uri="{FF2B5EF4-FFF2-40B4-BE49-F238E27FC236}">
                <a16:creationId xmlns:a16="http://schemas.microsoft.com/office/drawing/2014/main" id="{3E683ACC-BEE6-464D-ADD9-D6B44ADFE4E5}"/>
              </a:ext>
            </a:extLst>
          </p:cNvPr>
          <p:cNvSpPr txBox="1">
            <a:spLocks/>
          </p:cNvSpPr>
          <p:nvPr/>
        </p:nvSpPr>
        <p:spPr>
          <a:xfrm>
            <a:off x="6172200" y="5404883"/>
            <a:ext cx="5602288" cy="58951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www.montana.edu/knowyourcode</a:t>
            </a:r>
          </a:p>
        </p:txBody>
      </p:sp>
      <p:sp>
        <p:nvSpPr>
          <p:cNvPr id="7" name="Date Placeholder 6">
            <a:extLst>
              <a:ext uri="{FF2B5EF4-FFF2-40B4-BE49-F238E27FC236}">
                <a16:creationId xmlns:a16="http://schemas.microsoft.com/office/drawing/2014/main" id="{C65F0CB3-1103-C940-A23A-4527222044C7}"/>
              </a:ext>
            </a:extLst>
          </p:cNvPr>
          <p:cNvSpPr>
            <a:spLocks noGrp="1"/>
          </p:cNvSpPr>
          <p:nvPr>
            <p:ph type="dt" sz="half" idx="10"/>
          </p:nvPr>
        </p:nvSpPr>
        <p:spPr/>
        <p:txBody>
          <a:bodyPr/>
          <a:lstStyle/>
          <a:p>
            <a:fld id="{CC638D58-343D-8548-A4AA-CCD2BBB0B94A}" type="datetime1">
              <a:rPr lang="en-US" smtClean="0"/>
              <a:t>9/27/22</a:t>
            </a:fld>
            <a:endParaRPr lang="en-US"/>
          </a:p>
        </p:txBody>
      </p:sp>
      <p:sp>
        <p:nvSpPr>
          <p:cNvPr id="11" name="Slide Number Placeholder 10">
            <a:extLst>
              <a:ext uri="{FF2B5EF4-FFF2-40B4-BE49-F238E27FC236}">
                <a16:creationId xmlns:a16="http://schemas.microsoft.com/office/drawing/2014/main" id="{241020C1-2F3B-EA4D-B37F-3DF9861076C0}"/>
              </a:ext>
            </a:extLst>
          </p:cNvPr>
          <p:cNvSpPr>
            <a:spLocks noGrp="1"/>
          </p:cNvSpPr>
          <p:nvPr>
            <p:ph type="sldNum" sz="quarter" idx="12"/>
          </p:nvPr>
        </p:nvSpPr>
        <p:spPr/>
        <p:txBody>
          <a:bodyPr/>
          <a:lstStyle/>
          <a:p>
            <a:fld id="{541F84CB-2621-0045-B30F-22109BF07890}" type="slidenum">
              <a:rPr lang="en-US" smtClean="0"/>
              <a:t>7</a:t>
            </a:fld>
            <a:endParaRPr lang="en-US"/>
          </a:p>
        </p:txBody>
      </p:sp>
      <p:pic>
        <p:nvPicPr>
          <p:cNvPr id="4" name="Picture 3" descr="Qr code&#10;&#10;Description automatically generated">
            <a:extLst>
              <a:ext uri="{FF2B5EF4-FFF2-40B4-BE49-F238E27FC236}">
                <a16:creationId xmlns:a16="http://schemas.microsoft.com/office/drawing/2014/main" id="{09DD9298-8809-B042-8A21-29810F3D0A85}"/>
              </a:ext>
            </a:extLst>
          </p:cNvPr>
          <p:cNvPicPr>
            <a:picLocks noChangeAspect="1"/>
          </p:cNvPicPr>
          <p:nvPr/>
        </p:nvPicPr>
        <p:blipFill>
          <a:blip r:embed="rId2"/>
          <a:stretch>
            <a:fillRect/>
          </a:stretch>
        </p:blipFill>
        <p:spPr>
          <a:xfrm>
            <a:off x="7601744" y="2768600"/>
            <a:ext cx="2743200" cy="2743200"/>
          </a:xfrm>
          <a:prstGeom prst="rect">
            <a:avLst/>
          </a:prstGeom>
        </p:spPr>
      </p:pic>
    </p:spTree>
    <p:extLst>
      <p:ext uri="{BB962C8B-B14F-4D97-AF65-F5344CB8AC3E}">
        <p14:creationId xmlns:p14="http://schemas.microsoft.com/office/powerpoint/2010/main" val="605084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5BCB8A-8CCE-4D4E-964C-DE32FAA62A07}"/>
              </a:ext>
            </a:extLst>
          </p:cNvPr>
          <p:cNvSpPr>
            <a:spLocks noGrp="1"/>
          </p:cNvSpPr>
          <p:nvPr>
            <p:ph type="ctrTitle"/>
          </p:nvPr>
        </p:nvSpPr>
        <p:spPr/>
        <p:txBody>
          <a:bodyPr/>
          <a:lstStyle/>
          <a:p>
            <a:r>
              <a:rPr lang="en-US" dirty="0"/>
              <a:t> </a:t>
            </a:r>
          </a:p>
        </p:txBody>
      </p:sp>
      <p:sp>
        <p:nvSpPr>
          <p:cNvPr id="2" name="TextBox 1">
            <a:extLst>
              <a:ext uri="{FF2B5EF4-FFF2-40B4-BE49-F238E27FC236}">
                <a16:creationId xmlns:a16="http://schemas.microsoft.com/office/drawing/2014/main" id="{71B9AD82-11EA-D74C-9C79-659A3D7AAC9E}"/>
              </a:ext>
            </a:extLst>
          </p:cNvPr>
          <p:cNvSpPr txBox="1"/>
          <p:nvPr/>
        </p:nvSpPr>
        <p:spPr>
          <a:xfrm>
            <a:off x="4492420" y="3140631"/>
            <a:ext cx="3207160" cy="369332"/>
          </a:xfrm>
          <a:prstGeom prst="rect">
            <a:avLst/>
          </a:prstGeom>
          <a:noFill/>
        </p:spPr>
        <p:txBody>
          <a:bodyPr wrap="none" rtlCol="0">
            <a:spAutoFit/>
          </a:bodyPr>
          <a:lstStyle/>
          <a:p>
            <a:r>
              <a:rPr lang="en-US" dirty="0"/>
              <a:t>This slide intentionally left blank</a:t>
            </a:r>
          </a:p>
        </p:txBody>
      </p:sp>
      <p:sp>
        <p:nvSpPr>
          <p:cNvPr id="3" name="Date Placeholder 2">
            <a:extLst>
              <a:ext uri="{FF2B5EF4-FFF2-40B4-BE49-F238E27FC236}">
                <a16:creationId xmlns:a16="http://schemas.microsoft.com/office/drawing/2014/main" id="{074E99CA-8E5C-F044-95EE-F5B088708ACF}"/>
              </a:ext>
            </a:extLst>
          </p:cNvPr>
          <p:cNvSpPr>
            <a:spLocks noGrp="1"/>
          </p:cNvSpPr>
          <p:nvPr>
            <p:ph type="dt" sz="half" idx="10"/>
          </p:nvPr>
        </p:nvSpPr>
        <p:spPr/>
        <p:txBody>
          <a:bodyPr/>
          <a:lstStyle/>
          <a:p>
            <a:fld id="{FA3C17D8-D743-E444-B970-5480B1015C82}" type="datetime1">
              <a:rPr lang="en-US" smtClean="0"/>
              <a:t>9/27/22</a:t>
            </a:fld>
            <a:endParaRPr lang="en-US"/>
          </a:p>
        </p:txBody>
      </p:sp>
      <p:sp>
        <p:nvSpPr>
          <p:cNvPr id="5" name="Slide Number Placeholder 4">
            <a:extLst>
              <a:ext uri="{FF2B5EF4-FFF2-40B4-BE49-F238E27FC236}">
                <a16:creationId xmlns:a16="http://schemas.microsoft.com/office/drawing/2014/main" id="{42587EE4-08AB-3149-8BE8-6CF58114757E}"/>
              </a:ext>
            </a:extLst>
          </p:cNvPr>
          <p:cNvSpPr>
            <a:spLocks noGrp="1"/>
          </p:cNvSpPr>
          <p:nvPr>
            <p:ph type="sldNum" sz="quarter" idx="12"/>
          </p:nvPr>
        </p:nvSpPr>
        <p:spPr/>
        <p:txBody>
          <a:bodyPr/>
          <a:lstStyle/>
          <a:p>
            <a:fld id="{541F84CB-2621-0045-B30F-22109BF07890}" type="slidenum">
              <a:rPr lang="en-US" smtClean="0"/>
              <a:t>8</a:t>
            </a:fld>
            <a:endParaRPr lang="en-US"/>
          </a:p>
        </p:txBody>
      </p:sp>
    </p:spTree>
    <p:extLst>
      <p:ext uri="{BB962C8B-B14F-4D97-AF65-F5344CB8AC3E}">
        <p14:creationId xmlns:p14="http://schemas.microsoft.com/office/powerpoint/2010/main" val="2972867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2059-C974-CE46-A9B0-805108CFE72B}"/>
              </a:ext>
            </a:extLst>
          </p:cNvPr>
          <p:cNvSpPr>
            <a:spLocks noGrp="1"/>
          </p:cNvSpPr>
          <p:nvPr>
            <p:ph type="ctrTitle"/>
          </p:nvPr>
        </p:nvSpPr>
        <p:spPr>
          <a:xfrm>
            <a:off x="1523999" y="272143"/>
            <a:ext cx="9144000" cy="3398721"/>
          </a:xfrm>
        </p:spPr>
        <p:txBody>
          <a:bodyPr anchor="ctr"/>
          <a:lstStyle/>
          <a:p>
            <a:r>
              <a:rPr lang="en-US" dirty="0"/>
              <a:t>Point-by-Point Proposed Changes to the Code of Student Conduct</a:t>
            </a:r>
          </a:p>
        </p:txBody>
      </p:sp>
      <p:pic>
        <p:nvPicPr>
          <p:cNvPr id="5" name="Picture 4" descr="Logo, company name&#10;&#10;Description automatically generated">
            <a:extLst>
              <a:ext uri="{FF2B5EF4-FFF2-40B4-BE49-F238E27FC236}">
                <a16:creationId xmlns:a16="http://schemas.microsoft.com/office/drawing/2014/main" id="{7578BC8F-D3C2-CB41-9C1F-8E3EBCDFCA5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16574" y1="45278" x2="18056" y2="65185"/>
                        <a14:foregroundMark x1="18056" y1="65185" x2="34444" y2="51111"/>
                        <a14:foregroundMark x1="34444" y1="51111" x2="37500" y2="71481"/>
                        <a14:foregroundMark x1="37500" y1="71481" x2="60648" y2="39907"/>
                        <a14:foregroundMark x1="60648" y1="39907" x2="47593" y2="31111"/>
                        <a14:foregroundMark x1="47593" y1="31111" x2="32870" y2="44352"/>
                        <a14:foregroundMark x1="32870" y1="44352" x2="43333" y2="76296"/>
                        <a14:foregroundMark x1="43333" y1="76296" x2="65833" y2="65926"/>
                        <a14:foregroundMark x1="65833" y1="65926" x2="77685" y2="36204"/>
                        <a14:foregroundMark x1="77685" y1="36204" x2="62593" y2="31481"/>
                        <a14:foregroundMark x1="62593" y1="31481" x2="47963" y2="51667"/>
                        <a14:foregroundMark x1="47963" y1="51667" x2="75556" y2="51481"/>
                        <a14:foregroundMark x1="75556" y1="51481" x2="71667" y2="36389"/>
                        <a14:foregroundMark x1="71667" y1="36389" x2="46204" y2="30185"/>
                        <a14:foregroundMark x1="46204" y1="30185" x2="36852" y2="61204"/>
                        <a14:foregroundMark x1="36852" y1="61204" x2="52870" y2="70741"/>
                        <a14:foregroundMark x1="52870" y1="70741" x2="70000" y2="42500"/>
                        <a14:foregroundMark x1="70000" y1="42500" x2="62037" y2="17685"/>
                        <a14:foregroundMark x1="62037" y1="17685" x2="30370" y2="25000"/>
                        <a14:foregroundMark x1="30370" y1="25000" x2="16296" y2="42778"/>
                        <a14:foregroundMark x1="16296" y1="42778" x2="31019" y2="51111"/>
                        <a14:foregroundMark x1="31019" y1="51111" x2="49907" y2="43704"/>
                        <a14:foregroundMark x1="49907" y1="43704" x2="53241" y2="28426"/>
                        <a14:foregroundMark x1="53241" y1="28426" x2="21944" y2="53241"/>
                        <a14:foregroundMark x1="21944" y1="53241" x2="31204" y2="65833"/>
                        <a14:foregroundMark x1="31204" y1="65833" x2="52593" y2="61759"/>
                        <a14:foregroundMark x1="52593" y1="61759" x2="60648" y2="40000"/>
                        <a14:foregroundMark x1="60648" y1="40000" x2="42500" y2="36204"/>
                        <a14:foregroundMark x1="42500" y1="36204" x2="28796" y2="53148"/>
                        <a14:foregroundMark x1="28796" y1="53148" x2="34167" y2="68241"/>
                        <a14:foregroundMark x1="34167" y1="68241" x2="47130" y2="34259"/>
                        <a14:foregroundMark x1="47130" y1="34259" x2="28611" y2="68056"/>
                        <a14:foregroundMark x1="28611" y1="68056" x2="46852" y2="65000"/>
                        <a14:foregroundMark x1="46852" y1="65000" x2="23426" y2="58796"/>
                        <a14:foregroundMark x1="23426" y1="58796" x2="35000" y2="69352"/>
                        <a14:foregroundMark x1="35000" y1="69352" x2="18519" y2="71296"/>
                        <a14:foregroundMark x1="18519" y1="71296" x2="53519" y2="67407"/>
                        <a14:foregroundMark x1="53519" y1="67407" x2="69907" y2="69907"/>
                        <a14:foregroundMark x1="69907" y1="69907" x2="77593" y2="54259"/>
                        <a14:foregroundMark x1="77593" y1="54259" x2="66574" y2="69815"/>
                        <a14:foregroundMark x1="66574" y1="69815" x2="74630" y2="56389"/>
                        <a14:foregroundMark x1="74630" y1="56389" x2="65278" y2="75833"/>
                        <a14:foregroundMark x1="65278" y1="75833" x2="73889" y2="61759"/>
                        <a14:foregroundMark x1="73889" y1="61759" x2="64722" y2="73981"/>
                        <a14:foregroundMark x1="64722" y1="73981" x2="77870" y2="55833"/>
                        <a14:foregroundMark x1="77870" y1="55833" x2="66204" y2="72130"/>
                        <a14:foregroundMark x1="66204" y1="72130" x2="80648" y2="50000"/>
                        <a14:foregroundMark x1="80648" y1="50000" x2="63889" y2="82130"/>
                        <a14:foregroundMark x1="63889" y1="82130" x2="74444" y2="67778"/>
                        <a14:foregroundMark x1="74444" y1="67778" x2="60463" y2="60093"/>
                        <a14:foregroundMark x1="60463" y1="60093" x2="38426" y2="66481"/>
                        <a14:foregroundMark x1="38426" y1="66481" x2="52222" y2="46667"/>
                        <a14:foregroundMark x1="52222" y1="46667" x2="49352" y2="49074"/>
                        <a14:foregroundMark x1="35185" y1="68704" x2="19259" y2="70185"/>
                        <a14:foregroundMark x1="19259" y1="70185" x2="28241" y2="56389"/>
                        <a14:foregroundMark x1="28241" y1="56389" x2="28426" y2="71759"/>
                        <a14:foregroundMark x1="28426" y1="71759" x2="43796" y2="70926"/>
                        <a14:foregroundMark x1="43796" y1="70926" x2="60556" y2="74722"/>
                        <a14:foregroundMark x1="60556" y1="74722" x2="75556" y2="56667"/>
                        <a14:foregroundMark x1="75556" y1="56667" x2="70556" y2="77778"/>
                        <a14:foregroundMark x1="70556" y1="77778" x2="81296" y2="60648"/>
                        <a14:foregroundMark x1="81296" y1="60648" x2="73148" y2="74259"/>
                        <a14:foregroundMark x1="73148" y1="74259" x2="81111" y2="58519"/>
                        <a14:foregroundMark x1="81111" y1="58519" x2="75370" y2="72870"/>
                        <a14:foregroundMark x1="75370" y1="72870" x2="80648" y2="57407"/>
                        <a14:foregroundMark x1="80648" y1="57407" x2="77685" y2="78796"/>
                        <a14:foregroundMark x1="77685" y1="78796" x2="55278" y2="82870"/>
                        <a14:foregroundMark x1="55278" y1="82870" x2="34167" y2="80185"/>
                        <a14:foregroundMark x1="34167" y1="80185" x2="55463" y2="75370"/>
                        <a14:foregroundMark x1="55463" y1="75370" x2="37593" y2="82037"/>
                        <a14:foregroundMark x1="37593" y1="82037" x2="56389" y2="77315"/>
                        <a14:foregroundMark x1="56389" y1="77315" x2="36111" y2="77500"/>
                        <a14:foregroundMark x1="36111" y1="77500" x2="20463" y2="70926"/>
                        <a14:foregroundMark x1="20463" y1="70926" x2="78519" y2="60093"/>
                        <a14:foregroundMark x1="78519" y1="60093" x2="81019" y2="70093"/>
                        <a14:foregroundMark x1="80648" y1="48704" x2="80370" y2="80093"/>
                        <a14:foregroundMark x1="81019" y1="50463" x2="83148" y2="77315"/>
                        <a14:foregroundMark x1="18241" y1="50463" x2="19352" y2="73889"/>
                        <a14:foregroundMark x1="15833" y1="48704" x2="17593" y2="75278"/>
                        <a14:foregroundMark x1="22037" y1="75278" x2="37685" y2="76944"/>
                        <a14:foregroundMark x1="37685" y1="76944" x2="41759" y2="80741"/>
                        <a14:foregroundMark x1="17222" y1="75926" x2="37963" y2="80463"/>
                      </a14:backgroundRemoval>
                    </a14:imgEffect>
                  </a14:imgLayer>
                </a14:imgProps>
              </a:ext>
            </a:extLst>
          </a:blip>
          <a:stretch>
            <a:fillRect/>
          </a:stretch>
        </p:blipFill>
        <p:spPr>
          <a:xfrm>
            <a:off x="4517570" y="3187136"/>
            <a:ext cx="3156858" cy="3156858"/>
          </a:xfrm>
          <a:prstGeom prst="rect">
            <a:avLst/>
          </a:prstGeom>
        </p:spPr>
      </p:pic>
      <p:sp>
        <p:nvSpPr>
          <p:cNvPr id="3" name="Date Placeholder 2">
            <a:extLst>
              <a:ext uri="{FF2B5EF4-FFF2-40B4-BE49-F238E27FC236}">
                <a16:creationId xmlns:a16="http://schemas.microsoft.com/office/drawing/2014/main" id="{947A18D0-3B0C-DB47-9017-B6AD4C2C97C4}"/>
              </a:ext>
            </a:extLst>
          </p:cNvPr>
          <p:cNvSpPr>
            <a:spLocks noGrp="1"/>
          </p:cNvSpPr>
          <p:nvPr>
            <p:ph type="dt" sz="half" idx="10"/>
          </p:nvPr>
        </p:nvSpPr>
        <p:spPr/>
        <p:txBody>
          <a:bodyPr/>
          <a:lstStyle/>
          <a:p>
            <a:fld id="{A2E4E865-490E-9F40-84B4-B0E7119D8CBC}" type="datetime1">
              <a:rPr lang="en-US" smtClean="0"/>
              <a:t>9/27/22</a:t>
            </a:fld>
            <a:endParaRPr lang="en-US"/>
          </a:p>
        </p:txBody>
      </p:sp>
      <p:sp>
        <p:nvSpPr>
          <p:cNvPr id="4" name="Slide Number Placeholder 3">
            <a:extLst>
              <a:ext uri="{FF2B5EF4-FFF2-40B4-BE49-F238E27FC236}">
                <a16:creationId xmlns:a16="http://schemas.microsoft.com/office/drawing/2014/main" id="{D4B0B135-E598-C24A-A9FA-67DC9DDF61E1}"/>
              </a:ext>
            </a:extLst>
          </p:cNvPr>
          <p:cNvSpPr>
            <a:spLocks noGrp="1"/>
          </p:cNvSpPr>
          <p:nvPr>
            <p:ph type="sldNum" sz="quarter" idx="12"/>
          </p:nvPr>
        </p:nvSpPr>
        <p:spPr/>
        <p:txBody>
          <a:bodyPr/>
          <a:lstStyle/>
          <a:p>
            <a:fld id="{541F84CB-2621-0045-B30F-22109BF07890}" type="slidenum">
              <a:rPr lang="en-US" smtClean="0"/>
              <a:t>9</a:t>
            </a:fld>
            <a:endParaRPr lang="en-US"/>
          </a:p>
        </p:txBody>
      </p:sp>
    </p:spTree>
    <p:extLst>
      <p:ext uri="{BB962C8B-B14F-4D97-AF65-F5344CB8AC3E}">
        <p14:creationId xmlns:p14="http://schemas.microsoft.com/office/powerpoint/2010/main" val="2873586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U-branded-power-point-template-widescreen-white-test" id="{1DCC296B-1FB8-264B-8B76-D3CB3C933C55}" vid="{00EF76A3-298E-6941-82AB-7A7BEDEAC3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8690</TotalTime>
  <Words>7796</Words>
  <Application>Microsoft Macintosh PowerPoint</Application>
  <PresentationFormat>Widescreen</PresentationFormat>
  <Paragraphs>666</Paragraphs>
  <Slides>53</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Calibri Light</vt:lpstr>
      <vt:lpstr>Office Theme</vt:lpstr>
      <vt:lpstr>Proposed Updates to the Montana State University Code of Student Conduct</vt:lpstr>
      <vt:lpstr>Agenda For Today’s Presentation</vt:lpstr>
      <vt:lpstr>What is a Code of Student Conduct?</vt:lpstr>
      <vt:lpstr>How did we Change It?</vt:lpstr>
      <vt:lpstr>What did we change?</vt:lpstr>
      <vt:lpstr>Why Does This Matter?</vt:lpstr>
      <vt:lpstr>What’s Next?  How do I Provide Feedback?</vt:lpstr>
      <vt:lpstr> </vt:lpstr>
      <vt:lpstr>Point-by-Point Proposed Changes to the Code of Student Conduct</vt:lpstr>
      <vt:lpstr>Overall Restructure</vt:lpstr>
      <vt:lpstr>Proposed Change:   Removal of Current 100.00 &amp; 200.00</vt:lpstr>
      <vt:lpstr>Proposed Change:   Insertion of New 100.00: Introduction &amp; Purpose</vt:lpstr>
      <vt:lpstr>Proposed Change:   Insertion of New 110.00: Definitions (1)</vt:lpstr>
      <vt:lpstr>Proposed Change:   Insertion of New 110.00: Definitions (2)</vt:lpstr>
      <vt:lpstr>Proposed Change:   Updates to current 300.00 Series</vt:lpstr>
      <vt:lpstr>Proposed Change: New 200.00: Student Rights &amp; Responsibilities</vt:lpstr>
      <vt:lpstr>Proposed Change: New 200.00: Student Rights &amp; Responsibilities</vt:lpstr>
      <vt:lpstr>Proposed Change: Restructure of 400.00 thru 600.00 Series</vt:lpstr>
      <vt:lpstr>Proposed Change: New 310.00(A): Student Conduct Jurisdiction</vt:lpstr>
      <vt:lpstr>Proposed Change: New 330.00 – Prohibited Conduct</vt:lpstr>
      <vt:lpstr>Proposed Change:   New 330.10: Academic Misconduct</vt:lpstr>
      <vt:lpstr>Proposed Change: New 330.20: Disruptive Student Behavior</vt:lpstr>
      <vt:lpstr>Proposed Change: New 330.40(B): Hazing</vt:lpstr>
      <vt:lpstr>Proposed Change: New 330.40(C): Bystanding</vt:lpstr>
      <vt:lpstr>Proposed Change: New 330.60: Discrimination, Harassment &amp; Retaliation</vt:lpstr>
      <vt:lpstr>Proposed Change: New 330.70: Alcohol, Drugs &amp; Tobacco (1)</vt:lpstr>
      <vt:lpstr>Proposed Change: New 330.70: Alcohol, Drugs &amp; Tobacco (2)</vt:lpstr>
      <vt:lpstr>Proposed Change: New 330.130: Abuse of the Conduct Process</vt:lpstr>
      <vt:lpstr>Proposed Change: Removal of Old 629.00(D)</vt:lpstr>
      <vt:lpstr>Proposed Change: New 330.150: Arrests, Convictions, And Registries</vt:lpstr>
      <vt:lpstr>Proposed Change: Reorganization of the Conduct Process</vt:lpstr>
      <vt:lpstr>410.00 Series Academic Misconduct</vt:lpstr>
      <vt:lpstr>420.00 Series Disruptive Student Behavior</vt:lpstr>
      <vt:lpstr>420.00 Series Disruptive Student Behavior</vt:lpstr>
      <vt:lpstr>430.00 Series Academic Grievance</vt:lpstr>
      <vt:lpstr>440.00 Series Discrimination, Harassment &amp; Retaliation</vt:lpstr>
      <vt:lpstr>450.00 Series Other Violations of Code of the Student Conduct</vt:lpstr>
      <vt:lpstr>450.10 Series Report of Violation and Investigation</vt:lpstr>
      <vt:lpstr>450.20 Series Administrative Agreements</vt:lpstr>
      <vt:lpstr>450.30 Series Filing of Charges</vt:lpstr>
      <vt:lpstr>450.40 Series Notice (A)</vt:lpstr>
      <vt:lpstr>450.40 Series Notice (B)</vt:lpstr>
      <vt:lpstr>450.40 Series Pre-Hearing Conference</vt:lpstr>
      <vt:lpstr>450.50 Series Hearing Procedures</vt:lpstr>
      <vt:lpstr>460.00 Series Interim Restrictions</vt:lpstr>
      <vt:lpstr>470.00 Series Sanctions</vt:lpstr>
      <vt:lpstr>470.00 Series Sanctions</vt:lpstr>
      <vt:lpstr>500.00 Series Appeals</vt:lpstr>
      <vt:lpstr>510.00 Series Academic Decisions</vt:lpstr>
      <vt:lpstr>520.00 Series Student Conduct Appeal (1)</vt:lpstr>
      <vt:lpstr>520.00 Series Student Conduct Appeal</vt:lpstr>
      <vt:lpstr>520.00 Series Records and Confidentiality</vt:lpstr>
      <vt:lpstr>What’s Next?  How do I Provide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Lambert, Ronald</dc:creator>
  <cp:lastModifiedBy>McKenney, Bill</cp:lastModifiedBy>
  <cp:revision>3</cp:revision>
  <cp:lastPrinted>2022-08-15T17:10:33Z</cp:lastPrinted>
  <dcterms:created xsi:type="dcterms:W3CDTF">2021-06-17T21:21:29Z</dcterms:created>
  <dcterms:modified xsi:type="dcterms:W3CDTF">2022-09-27T16:15:44Z</dcterms:modified>
</cp:coreProperties>
</file>