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39B9C-D893-96E5-CFF2-DDB4CAC47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B2529-78A2-9D36-EFBF-C15579486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8487C-FBDF-94F6-1A73-C19614AB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91CC8-FFC7-DA7C-B51C-8B88C0EB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E292B-41DB-6D51-F615-94A8B7A1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1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787C4-B38B-A008-74C1-BD4787C02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91AF9-34FF-739F-C8E4-CCF65BD81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084CA-25E1-8D0B-0D56-2FC1F92C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6142-F494-32F9-C763-07BEAE12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EE0E-4FE9-7AD1-9BDC-60BBA551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CA885B-7609-DF58-EFB0-1A7B9A668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19905-2B7A-B01E-2A92-FA5B59BAF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6AC13-1141-6A2A-AC1C-EED11C148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04998-1299-E776-279D-D055BD82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457CC-6C29-7226-949C-1876A725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8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7150-41C9-8EB9-E7EB-F89E2DA6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D6BD2-84F6-F03E-74A7-13716AD4B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A3F14-0B82-86E6-36D5-AC3AC79A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4A83C-DEE6-09A5-93B5-E48C97C0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0ABD2-7411-F277-50F2-6B5D8524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5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467D-5215-99A0-3436-9938C8F0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A8FE8-8A27-C356-8033-388091590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4705-605C-8D18-A4FA-F9D25872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96747-8E6E-0D3A-8E5B-7DB50434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9EF29-8E35-86DE-9ECA-BF3287A3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07C3-E183-95C7-95B4-B3215E64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FC5F-394D-DEDB-D7D2-D866AD063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337DA3-5E8E-826A-CE21-07358F2DE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76A73-7253-ABA1-91D6-77B2B93B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83B35-A759-8FB7-7AFC-C7A9DC96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11B48-362B-CBF5-5CEE-DDB7D328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4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977B-05B6-809D-49B4-B921517E7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91EF-CE98-FE47-89A7-C96485130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E1181-B1A4-6AA3-6A1E-2038B91F0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7180A-FA71-DDC4-3042-BDFF48513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4A94B-6A4E-2B4B-578E-98241FDE5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4E1F6E-1835-DDEB-C964-A9019119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A5818-2A42-F955-EF57-C349E101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31C0A-08A5-C326-A49C-08F84EFE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8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0852-4AB3-A8F6-224B-D09167255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2252E-6B3C-8895-0EF7-6D4F0AF7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7E90C-C19D-F83D-AB6B-4AFA3B111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28D98-ED24-A6DC-CAA2-E8BBDA9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7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8657C-2CF8-E554-AC15-088A890E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6E840-F161-3FD3-6793-552B3BC9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AB388-03D8-744D-897A-9FB37876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A1EA-B442-3FFF-3A0B-7E31A3AD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F53B-94D2-8B73-EBA8-FED35FCCC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BE588-632B-7471-10CD-6D61C2EC7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0BE41-EE7F-F5D1-2906-5006222B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B99DB-22D4-8B5F-89E5-1E8FDCD8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C0E34-09F2-DFDE-34A5-C52ECE4A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9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3E30-14DF-383F-3834-44A255FA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437AB-7538-CDF5-C4ED-7C15AF397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13CAD-EE42-92AE-9ED6-517B13A64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87956-85E2-BC37-1A41-40F23A70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E1B46-87FE-B555-1E2C-1D90486F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E3EF0-6C7C-A8E1-769F-8CA42C4E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11D0D-825F-EE5E-4CAA-0A26603FD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8799A-936A-C8FE-0D33-8C4DA61FF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D497-7E19-1069-9DEF-9B6F0192D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CAD6-CE76-4FD8-8E64-E4CA7E928511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3C528-D892-4C9E-0D29-58CE1FCD1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59FA7-C6F1-26DB-13B6-B7E5459E5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2B91-6E8F-4304-AA6A-B7F87A13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1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sandcertificates@montana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59FE-619A-95E0-6B0E-15BF64E36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 of Graduate Student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856B3-2676-AA2D-E8B7-647CA81BB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312" y="3602038"/>
            <a:ext cx="9314688" cy="3045650"/>
          </a:xfrm>
        </p:spPr>
        <p:txBody>
          <a:bodyPr>
            <a:normAutofit fontScale="325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7400" b="0" i="0" u="none" strike="noStrike" baseline="0" dirty="0">
                <a:latin typeface="Calibri" panose="020F0502020204030204" pitchFamily="34" charset="0"/>
              </a:rPr>
              <a:t>Our office supports graduate students from the approval of their Programs of Study to the acceptance of their graduation applications and theses/dissertations. 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7400" b="0" i="0" u="none" strike="noStrike" baseline="0" dirty="0">
                <a:latin typeface="Calibri" panose="020F0502020204030204" pitchFamily="34" charset="0"/>
              </a:rPr>
              <a:t>Most current student questions come to us—though online students typically have close relationships with their department and often begin there.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7400" b="0" i="0" u="none" strike="noStrike" baseline="0" dirty="0">
                <a:latin typeface="Calibri" panose="020F0502020204030204" pitchFamily="34" charset="0"/>
              </a:rPr>
              <a:t>Can be reached at </a:t>
            </a:r>
            <a:r>
              <a:rPr lang="en-US" sz="74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  <a:hlinkClick r:id="rId2"/>
              </a:rPr>
              <a:t>degreesandcertificates@montana.edu</a:t>
            </a:r>
            <a:r>
              <a:rPr lang="en-US" sz="7400" b="0" i="0" u="none" strike="noStrike" baseline="0" dirty="0">
                <a:solidFill>
                  <a:srgbClr val="0562C1"/>
                </a:solidFill>
                <a:latin typeface="Calibri" panose="020F0502020204030204" pitchFamily="34" charset="0"/>
              </a:rPr>
              <a:t> </a:t>
            </a:r>
            <a:r>
              <a:rPr lang="en-US" sz="7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 questions.</a:t>
            </a:r>
            <a:endParaRPr lang="en-US" sz="7400" dirty="0"/>
          </a:p>
        </p:txBody>
      </p:sp>
    </p:spTree>
    <p:extLst>
      <p:ext uri="{BB962C8B-B14F-4D97-AF65-F5344CB8AC3E}">
        <p14:creationId xmlns:p14="http://schemas.microsoft.com/office/powerpoint/2010/main" val="206342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CE49-1732-FBF9-3A78-7A15A7B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School’s homepage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447B-A411-AF93-1176-17CC45532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570" y="1825625"/>
            <a:ext cx="5181600" cy="4351338"/>
          </a:xfrm>
        </p:spPr>
        <p:txBody>
          <a:bodyPr>
            <a:normAutofit/>
          </a:bodyPr>
          <a:lstStyle/>
          <a:p>
            <a:pPr algn="l"/>
            <a:endParaRPr lang="en-US" sz="24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R="96490" algn="l"/>
            <a:r>
              <a:rPr lang="en-US" sz="240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“Processes” drop-down</a:t>
            </a:r>
          </a:p>
          <a:p>
            <a:pPr marR="89380" algn="l"/>
            <a:r>
              <a:rPr lang="en-US" sz="2400" b="0" i="0" u="none" strike="noStrike" baseline="0" dirty="0">
                <a:latin typeface="Calibri" panose="020F0502020204030204" pitchFamily="34" charset="0"/>
              </a:rPr>
              <a:t>On the Graduate School website, the Current Students dropdown menu will often be your starting point for questions</a:t>
            </a:r>
          </a:p>
          <a:p>
            <a:pPr marR="89380" algn="l"/>
            <a:r>
              <a:rPr lang="en-US" sz="2400" dirty="0">
                <a:latin typeface="Calibri" panose="020F0502020204030204" pitchFamily="34" charset="0"/>
              </a:rPr>
              <a:t>Highlights: dates and deadlines specific to graduate students, forms, FAQs, and thesis/dissertation information</a:t>
            </a:r>
            <a:endParaRPr lang="en-US" sz="2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30DD3F-543E-65E9-3CA5-F966FB0BDC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4319" y="1972469"/>
            <a:ext cx="5000625" cy="4057650"/>
          </a:xfrm>
        </p:spPr>
      </p:pic>
    </p:spTree>
    <p:extLst>
      <p:ext uri="{BB962C8B-B14F-4D97-AF65-F5344CB8AC3E}">
        <p14:creationId xmlns:p14="http://schemas.microsoft.com/office/powerpoint/2010/main" val="230990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0C7DF-77F3-7A67-2547-A53E3694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 School’s homepage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D54E-D246-0A5C-BF6B-72F9EAC505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Thriving in Graduate School drop-down</a:t>
            </a:r>
          </a:p>
          <a:p>
            <a:r>
              <a:rPr lang="en-US" dirty="0"/>
              <a:t>Professional development, funding resources, and student support resources are all found here</a:t>
            </a:r>
          </a:p>
          <a:p>
            <a:r>
              <a:rPr lang="en-US" dirty="0"/>
              <a:t>Note there are programs for food assistance, childcare assistance, and other wellbeing resources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537E4F-65FA-E075-3689-EF117130CB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29523"/>
            <a:ext cx="5181600" cy="3547082"/>
          </a:xfrm>
        </p:spPr>
      </p:pic>
    </p:spTree>
    <p:extLst>
      <p:ext uri="{BB962C8B-B14F-4D97-AF65-F5344CB8AC3E}">
        <p14:creationId xmlns:p14="http://schemas.microsoft.com/office/powerpoint/2010/main" val="69412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59BB-92B0-DD53-1633-188CA1DC9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0" i="0" u="none" strike="noStrike" baseline="0" dirty="0">
                <a:latin typeface="Calibri Light" panose="020F0302020204030204" pitchFamily="34" charset="0"/>
              </a:rPr>
              <a:t>Program of Study &amp; Committee forms/processes</a:t>
            </a:r>
            <a:br>
              <a:rPr lang="en-US" sz="6000" b="0" i="0" u="none" strike="noStrike" baseline="0" dirty="0">
                <a:latin typeface="Calibri Light" panose="020F030202020403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B5A38-E9EE-2438-74E1-7268262EC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5073"/>
            <a:ext cx="9144000" cy="3564599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Calibri" panose="020F0502020204030204" pitchFamily="34" charset="0"/>
              </a:rPr>
              <a:t>Your Graduate Committee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helps guide your graduate education. A committee is not always required—see your department for details. You can submit your committee in MyInfo and this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must be done before the program of study </a:t>
            </a:r>
            <a:endParaRPr lang="en-US" sz="2000" b="0" i="0" u="none" strike="noStrike" baseline="0" dirty="0">
              <a:latin typeface="Calibri" panose="020F0502020204030204" pitchFamily="34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Calibri" panose="020F0502020204030204" pitchFamily="34" charset="0"/>
              </a:rPr>
              <a:t>The Program of Study outlines the requirements for your degree (including certificate-seeking programs). This process is also in MyInfo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deadlines for a program of study are: first term of attendance for certificate, second term for master’s, and third term for doctoral degrees 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You can revise your program of study and committee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2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BB4D-4E91-BA9C-62DB-7C219622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DegreeWorks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37A96-AF59-B8D0-5EC8-CCAEFEE9A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DegreeWorks is the advising software at MSU</a:t>
            </a:r>
          </a:p>
          <a:p>
            <a:r>
              <a:rPr lang="en-US" dirty="0"/>
              <a:t>Keep track of your degree requirements with DegreeWorks, found through MyInfo</a:t>
            </a:r>
          </a:p>
          <a:p>
            <a:r>
              <a:rPr lang="en-US" dirty="0"/>
              <a:t>Before you complete your Program of Study, the degree requirements will be generic, listing general requirements for your major</a:t>
            </a:r>
          </a:p>
          <a:p>
            <a:r>
              <a:rPr lang="en-US" dirty="0"/>
              <a:t>After you fill out the Program of Study form, DegreeWorks will show your customized list of classes</a:t>
            </a:r>
          </a:p>
        </p:txBody>
      </p:sp>
    </p:spTree>
    <p:extLst>
      <p:ext uri="{BB962C8B-B14F-4D97-AF65-F5344CB8AC3E}">
        <p14:creationId xmlns:p14="http://schemas.microsoft.com/office/powerpoint/2010/main" val="162001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EEAF-3AB9-0E64-5F12-F45B4F3C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8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DegreeWorks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31965D-DDCF-3BAE-5DB7-7C7F0500FE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6634" y="1408551"/>
            <a:ext cx="9344722" cy="5449449"/>
          </a:xfrm>
        </p:spPr>
      </p:pic>
    </p:spTree>
    <p:extLst>
      <p:ext uri="{BB962C8B-B14F-4D97-AF65-F5344CB8AC3E}">
        <p14:creationId xmlns:p14="http://schemas.microsoft.com/office/powerpoint/2010/main" val="29474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314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Office of Graduate Student Success</vt:lpstr>
      <vt:lpstr>Grad School’s homepage</vt:lpstr>
      <vt:lpstr>Grad School’s homepage</vt:lpstr>
      <vt:lpstr>Program of Study &amp; Committee forms/processes </vt:lpstr>
      <vt:lpstr>DegreeWorks</vt:lpstr>
      <vt:lpstr>DegreeWorks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Graduate Student Success</dc:title>
  <dc:creator>Cerretti, Lauren</dc:creator>
  <cp:lastModifiedBy>Edwards, Melisenda</cp:lastModifiedBy>
  <cp:revision>2</cp:revision>
  <dcterms:created xsi:type="dcterms:W3CDTF">2023-05-16T20:44:20Z</dcterms:created>
  <dcterms:modified xsi:type="dcterms:W3CDTF">2023-08-10T16:51:43Z</dcterms:modified>
</cp:coreProperties>
</file>