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Playfair Display"/>
      <p:regular r:id="rId34"/>
      <p:bold r:id="rId35"/>
      <p:italic r:id="rId36"/>
      <p:boldItalic r:id="rId37"/>
    </p:embeddedFont>
    <p:embeddedFont>
      <p:font typeface="La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italic.fntdata"/><Relationship Id="rId20" Type="http://schemas.openxmlformats.org/officeDocument/2006/relationships/slide" Target="slides/slide15.xml"/><Relationship Id="rId41" Type="http://schemas.openxmlformats.org/officeDocument/2006/relationships/font" Target="fonts/Lato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PlayfairDisplay-bold.fntdata"/><Relationship Id="rId12" Type="http://schemas.openxmlformats.org/officeDocument/2006/relationships/slide" Target="slides/slide7.xml"/><Relationship Id="rId34" Type="http://schemas.openxmlformats.org/officeDocument/2006/relationships/font" Target="fonts/PlayfairDisplay-regular.fntdata"/><Relationship Id="rId15" Type="http://schemas.openxmlformats.org/officeDocument/2006/relationships/slide" Target="slides/slide10.xml"/><Relationship Id="rId37" Type="http://schemas.openxmlformats.org/officeDocument/2006/relationships/font" Target="fonts/PlayfairDisplay-boldItalic.fntdata"/><Relationship Id="rId14" Type="http://schemas.openxmlformats.org/officeDocument/2006/relationships/slide" Target="slides/slide9.xml"/><Relationship Id="rId36" Type="http://schemas.openxmlformats.org/officeDocument/2006/relationships/font" Target="fonts/PlayfairDisplay-italic.fntdata"/><Relationship Id="rId17" Type="http://schemas.openxmlformats.org/officeDocument/2006/relationships/slide" Target="slides/slide12.xml"/><Relationship Id="rId39" Type="http://schemas.openxmlformats.org/officeDocument/2006/relationships/font" Target="fonts/Lato-bold.fntdata"/><Relationship Id="rId16" Type="http://schemas.openxmlformats.org/officeDocument/2006/relationships/slide" Target="slides/slide11.xml"/><Relationship Id="rId38" Type="http://schemas.openxmlformats.org/officeDocument/2006/relationships/font" Target="fonts/Lato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2d674604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2d674604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1f9ced19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1f9ced1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c1f9ced19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c1f9ced19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c1f9ced19c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c1f9ced19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1f9ced19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1f9ced19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c1f9ced19c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c1f9ced19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1f9ced19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1f9ced19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1f9ced19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c1f9ced19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1f9ced19c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c1f9ced19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1f9ced19c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1f9ced19c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c09172197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c09172197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9e0486d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9e0486d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1f9ced19c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1f9ced19c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1f9ced19c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1f9ced19c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f649169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f649169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f649169b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f649169b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f649169b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f649169b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f649169b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bf649169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f649169b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f649169b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2d674604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c2d67460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09172197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09172197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09172197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09172197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c09172197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c09172197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09172197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09172197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c09172197a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c09172197a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09172197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09172197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c09172197a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c09172197a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reate.kahoot.it/kahoots/my-kahoot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ipm.iastate.edu/video/ipm-youtube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096250" y="1986900"/>
            <a:ext cx="2951400" cy="1169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Pest Identification 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Gabby Sexton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3, 2, 1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the next 30 seconds to think of: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 things you learned from this lesson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 </a:t>
            </a:r>
            <a:r>
              <a:rPr lang="en"/>
              <a:t>questions</a:t>
            </a:r>
            <a:r>
              <a:rPr lang="en"/>
              <a:t> you have from this lesson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 way Pest Identification is connected/important to Pest Control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Pest Control</a:t>
            </a:r>
            <a:endParaRPr/>
          </a:p>
        </p:txBody>
      </p:sp>
      <p:sp>
        <p:nvSpPr>
          <p:cNvPr id="126" name="Google Shape;126;p2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Meghan Bruner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Pest Control</a:t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743625"/>
            <a:ext cx="4260300" cy="205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Biological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Mechanical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Poisoned Bait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Field Burning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Trap Cropping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Pesticides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43613"/>
            <a:ext cx="4267200" cy="2234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 of Pest Control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4302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Produce more with 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Bountiful harvest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Keeps food </a:t>
            </a:r>
            <a:r>
              <a:rPr lang="en"/>
              <a:t>affordable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Reduce waterborne and insect transmitted disease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Conserves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Helps developing countries produce food supply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Secures products while in storage</a:t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5725" y="1234775"/>
            <a:ext cx="4225500" cy="267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from Pests in Corn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Corn Leaf Aphid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Abundant June - November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 by sucking sap from upper leaves and tassels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Honeydew drips and causes plants to become  black and sooty appearance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Controlled</a:t>
            </a:r>
            <a:r>
              <a:rPr b="1" lang="en"/>
              <a:t> by:</a:t>
            </a:r>
            <a:r>
              <a:rPr lang="en"/>
              <a:t> biological techniques and pesticides</a:t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69850"/>
            <a:ext cx="4267200" cy="2991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from Pests in Corn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Grub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Abundant April - September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 s</a:t>
            </a:r>
            <a:r>
              <a:rPr lang="en"/>
              <a:t>tunted, wilted, discolored, or dead seedlings and/or as gaps in rows where plants fail to emerge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Prunes roots and feeds on the mesocotyl causing plant death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Controlled by:</a:t>
            </a:r>
            <a:r>
              <a:rPr lang="en"/>
              <a:t> pesticides and biological techniques</a:t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69850"/>
            <a:ext cx="4267199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from Pests in Wheat</a:t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387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Armyworm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Abundant in early spring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Several weeks of cool wet weather in the spring favor armyworm development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Primarily leaf feeders; however, they will feed on awns and tender kernels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>
                <a:highlight>
                  <a:srgbClr val="FFFFFF"/>
                </a:highlight>
              </a:rPr>
              <a:t>Controlled by: </a:t>
            </a:r>
            <a:r>
              <a:rPr lang="en">
                <a:highlight>
                  <a:srgbClr val="FFFFFF"/>
                </a:highlight>
              </a:rPr>
              <a:t>pesticide, mechanical, and field burning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226" y="1110500"/>
            <a:ext cx="2284875" cy="32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875" y="1572588"/>
            <a:ext cx="2728151" cy="27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from Pests in Wheat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Hessian Fly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Abundant after wheat breaks dormancy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</a:t>
            </a:r>
            <a:r>
              <a:rPr lang="en"/>
              <a:t>aggot stage causes injury to plants.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Damage seedlings from the fall and that have overwintered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Feeds on lower stems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Infested stems break once heads begin to fill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Stays in stem after harvest and emerges as fly late summer/early fall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Controlled by: </a:t>
            </a:r>
            <a:r>
              <a:rPr lang="en"/>
              <a:t>pesticides and </a:t>
            </a:r>
            <a:r>
              <a:rPr lang="en"/>
              <a:t>mechanical methods</a:t>
            </a:r>
            <a:endParaRPr/>
          </a:p>
        </p:txBody>
      </p:sp>
      <p:pic>
        <p:nvPicPr>
          <p:cNvPr id="169" name="Google Shape;16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169850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from Pests in Barley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Grasshopper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Abundant in late summer-fall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Feed on leaves, stems, and kernels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Highly mobile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Many different species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Controlled by: </a:t>
            </a:r>
            <a:r>
              <a:rPr lang="en"/>
              <a:t>biological factors and pesticides</a:t>
            </a:r>
            <a:endParaRPr/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825" y="1017450"/>
            <a:ext cx="2864505" cy="382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Damage from Pests in Barley</a:t>
            </a:r>
            <a:endParaRPr/>
          </a:p>
        </p:txBody>
      </p:sp>
      <p:sp>
        <p:nvSpPr>
          <p:cNvPr id="182" name="Google Shape;182;p31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Cereal Leaf Beetle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Abundant in spring-seeded small grains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Causes striping on leaves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Larvae remove chlorophyll down to the cuticle and between the veins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Yields can be reduced by 30-50% if untreated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Controlled by:</a:t>
            </a:r>
            <a:r>
              <a:rPr lang="en"/>
              <a:t> biological and pesticide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1250" y="1152475"/>
            <a:ext cx="27432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Kahoot! 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1573300" y="3302225"/>
            <a:ext cx="620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https://create.kahoot.it/kahoots/my-kahoots</a:t>
            </a: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it’s Your Turn!</a:t>
            </a:r>
            <a:endParaRPr/>
          </a:p>
        </p:txBody>
      </p:sp>
      <p:sp>
        <p:nvSpPr>
          <p:cNvPr id="189" name="Google Shape;189;p32"/>
          <p:cNvSpPr txBox="1"/>
          <p:nvPr>
            <p:ph idx="1" type="body"/>
          </p:nvPr>
        </p:nvSpPr>
        <p:spPr>
          <a:xfrm>
            <a:off x="311700" y="1647450"/>
            <a:ext cx="4260300" cy="18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Work out one of the scenarios in your group and describe your findings to the class.</a:t>
            </a:r>
            <a:endParaRPr/>
          </a:p>
        </p:txBody>
      </p:sp>
      <p:pic>
        <p:nvPicPr>
          <p:cNvPr id="190" name="Google Shape;19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075" y="1372188"/>
            <a:ext cx="4267200" cy="2399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Pest </a:t>
            </a:r>
            <a:r>
              <a:rPr lang="en"/>
              <a:t>Management</a:t>
            </a:r>
            <a:r>
              <a:rPr lang="en"/>
              <a:t> Practices</a:t>
            </a:r>
            <a:endParaRPr/>
          </a:p>
        </p:txBody>
      </p:sp>
      <p:sp>
        <p:nvSpPr>
          <p:cNvPr id="196" name="Google Shape;196;p33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Cameron Wolenetz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IPM?</a:t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7868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 Pest Management is an effective and environmentally friendly approach to pest management that relies on several different factors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programs use the most current data regarding the life cycles of pests and the interaction of these pests with their environment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information is combined with </a:t>
            </a:r>
            <a:r>
              <a:rPr lang="en"/>
              <a:t>available pest control methods and is used to manage these pests in the most economically feasible and environmentally friendly method possible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https://www.ipm.iastate.edu/video/ipm-youtube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These Programs Work?</a:t>
            </a:r>
            <a:endParaRPr/>
          </a:p>
        </p:txBody>
      </p:sp>
      <p:sp>
        <p:nvSpPr>
          <p:cNvPr id="208" name="Google Shape;20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practicing IPM, </a:t>
            </a:r>
            <a:r>
              <a:rPr lang="en"/>
              <a:t>when</a:t>
            </a:r>
            <a:r>
              <a:rPr lang="en"/>
              <a:t> growers become aware of an infestation, they use a four tiered approach to combat the infestation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approach includes the following steps: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Setting Action Thresholds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Monitoring and Identifying Pests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Prevention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Control</a:t>
            </a:r>
            <a:endParaRPr sz="1600"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Action Thresholds</a:t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Before </a:t>
            </a:r>
            <a:r>
              <a:rPr lang="en"/>
              <a:t>initially</a:t>
            </a:r>
            <a:r>
              <a:rPr lang="en"/>
              <a:t> taking any action to control pests, the IPM program sets a precedent at which pest population as well as </a:t>
            </a:r>
            <a:r>
              <a:rPr lang="en"/>
              <a:t>environmental</a:t>
            </a:r>
            <a:r>
              <a:rPr lang="en"/>
              <a:t> factors suggest that  action must be taken in order to control an infestation.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is very </a:t>
            </a:r>
            <a:r>
              <a:rPr lang="en"/>
              <a:t>important</a:t>
            </a:r>
            <a:r>
              <a:rPr lang="en"/>
              <a:t> as just the sight of a pest doesn’t </a:t>
            </a:r>
            <a:r>
              <a:rPr lang="en"/>
              <a:t>necessarily</a:t>
            </a:r>
            <a:r>
              <a:rPr lang="en"/>
              <a:t> require action.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You must </a:t>
            </a:r>
            <a:r>
              <a:rPr lang="en"/>
              <a:t>continuously</a:t>
            </a:r>
            <a:r>
              <a:rPr lang="en"/>
              <a:t> monitor the </a:t>
            </a:r>
            <a:r>
              <a:rPr lang="en"/>
              <a:t>situation</a:t>
            </a:r>
            <a:r>
              <a:rPr lang="en"/>
              <a:t> and determine the point at which pests will become an economical threat to you as a producer and this is essential when looking at pest control decisions.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Monitor and Identify Pests</a:t>
            </a:r>
            <a:endParaRPr/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all pests require control, and some can even be beneficial to your operation.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 Pest Management programs work to properly identify and monitor pests so proper </a:t>
            </a:r>
            <a:r>
              <a:rPr lang="en"/>
              <a:t>control</a:t>
            </a:r>
            <a:r>
              <a:rPr lang="en"/>
              <a:t> resolutions can be made that correlate with determining when </a:t>
            </a:r>
            <a:r>
              <a:rPr lang="en"/>
              <a:t>action to control an infestation </a:t>
            </a:r>
            <a:r>
              <a:rPr lang="en"/>
              <a:t> must take place.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allows you as a producer to implement the proper </a:t>
            </a:r>
            <a:r>
              <a:rPr lang="en"/>
              <a:t>management</a:t>
            </a:r>
            <a:r>
              <a:rPr lang="en"/>
              <a:t> technique and prevents you from using pesticide when control isn’t needed as well as an improper type of pesticide.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Prevention:</a:t>
            </a:r>
            <a:endParaRPr/>
          </a:p>
        </p:txBody>
      </p:sp>
      <p:sp>
        <p:nvSpPr>
          <p:cNvPr id="226" name="Google Shape;22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Integrated Pest Management programs are largely based upon prevention and taking small steps to keep an infestation from becoming a major issue once pests have been identified.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terms of agricultural practices, you can </a:t>
            </a:r>
            <a:r>
              <a:rPr lang="en"/>
              <a:t>work</a:t>
            </a:r>
            <a:r>
              <a:rPr lang="en"/>
              <a:t> to manage your pest problem by using cultural methods such as crop rotations, using certain pest free varieties, and planting rootstock that is free of pests.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best part about these prevention methods are that they are usually very effective, inexpensive, and pose a very small risk to </a:t>
            </a:r>
            <a:r>
              <a:rPr lang="en"/>
              <a:t>people</a:t>
            </a:r>
            <a:r>
              <a:rPr lang="en"/>
              <a:t> as well as the environment.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Control:</a:t>
            </a:r>
            <a:endParaRPr/>
          </a:p>
        </p:txBody>
      </p:sp>
      <p:sp>
        <p:nvSpPr>
          <p:cNvPr id="232" name="Google Shape;232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soon as it becomes evident that pest control measures are required, and preventive methods are no longer effective or </a:t>
            </a:r>
            <a:r>
              <a:rPr lang="en"/>
              <a:t>available</a:t>
            </a:r>
            <a:r>
              <a:rPr lang="en"/>
              <a:t>, IPM programs then begin to </a:t>
            </a:r>
            <a:r>
              <a:rPr lang="en"/>
              <a:t>thoroughly</a:t>
            </a:r>
            <a:r>
              <a:rPr lang="en"/>
              <a:t> evaluate the </a:t>
            </a:r>
            <a:r>
              <a:rPr lang="en"/>
              <a:t>situation</a:t>
            </a:r>
            <a:r>
              <a:rPr lang="en"/>
              <a:t> and determine the correct control method regarding the situation at hand.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management plans begin with less risky management techniques such as highly </a:t>
            </a:r>
            <a:r>
              <a:rPr lang="en"/>
              <a:t>targeted</a:t>
            </a:r>
            <a:r>
              <a:rPr lang="en"/>
              <a:t> chemicals used to disrupt mating of pests or even mechanical measures such as </a:t>
            </a:r>
            <a:r>
              <a:rPr lang="en"/>
              <a:t>trapping.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these less risky management programs prove to be ineffective, additional methods such as targeted spraying of pesticides may be implemented.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Broad-cast spraying of non-specific pesticides would be used as a last resort.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Scenarios:</a:t>
            </a:r>
            <a:endParaRPr/>
          </a:p>
        </p:txBody>
      </p:sp>
      <p:sp>
        <p:nvSpPr>
          <p:cNvPr id="238" name="Google Shape;23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Look at the scenario your group has been presented with and create a management plan based on the information you have  been given.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0" y="391350"/>
            <a:ext cx="9144000" cy="116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What are Plant Pests and How are they Identified?</a:t>
            </a:r>
            <a:endParaRPr sz="2900"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Any living thing that can cause direct or indirect injury, damage or disease in any plant</a:t>
            </a:r>
            <a:endParaRPr sz="22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 of mouthparts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Antennae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Physical damage to plants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Evidence of nesting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Body colors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Aphids  (Corn)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Identifying</a:t>
            </a:r>
            <a:r>
              <a:rPr b="1" lang="en"/>
              <a:t> Characteristics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Pear shaped bodies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Variation in color: </a:t>
            </a:r>
            <a:r>
              <a:rPr lang="en">
                <a:highlight>
                  <a:srgbClr val="FFFFFF"/>
                </a:highlight>
              </a:rPr>
              <a:t>white, black, brown, gray, yellow, light green, or even pink!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Smooth or wooly coating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antennae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Some adults can have wings 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4976" y="2975552"/>
            <a:ext cx="4197324" cy="159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White Grub (Corn)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Identifying</a:t>
            </a:r>
            <a:r>
              <a:rPr b="1" lang="en"/>
              <a:t> Characteristics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Typically 1 inch long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Soft/plump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Gray-white bodies with brown heads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 distinct legs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disturbed: curl into a C shape 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355" y="1017455"/>
            <a:ext cx="2959050" cy="29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Army Worm (Wheat) 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Identifying Characteristics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Greenish brown with a narrow, mid-dorsal stripe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Yellowish head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White and orange </a:t>
            </a:r>
            <a:r>
              <a:rPr lang="en"/>
              <a:t>stripes</a:t>
            </a:r>
            <a:r>
              <a:rPr lang="en"/>
              <a:t> down their bodies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Large, single dark spot at the base of each of the 4 of fleshy abdominal prologs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2625" y="2943975"/>
            <a:ext cx="3352150" cy="201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Hessian Fly (Wheat)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Identifying Characteristics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Small black fly - smaller than a common mosquito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Females have dull red </a:t>
            </a:r>
            <a:r>
              <a:rPr lang="en"/>
              <a:t>abdomens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Males have brown or black abdomens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Bead-like </a:t>
            </a:r>
            <a:r>
              <a:rPr lang="en"/>
              <a:t>antennae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Black colored wings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Legs as long or longer than their bodies </a:t>
            </a:r>
            <a:r>
              <a:rPr lang="en"/>
              <a:t> </a:t>
            </a:r>
            <a:endParaRPr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5650" y="2359075"/>
            <a:ext cx="367665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Grasshopper </a:t>
            </a:r>
            <a:r>
              <a:rPr lang="en"/>
              <a:t>(Barley)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Identifying Characteristics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Long </a:t>
            </a:r>
            <a:r>
              <a:rPr lang="en"/>
              <a:t>hind</a:t>
            </a:r>
            <a:r>
              <a:rPr lang="en"/>
              <a:t> legs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Wings- front set of wings are not used to fly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Variety</a:t>
            </a:r>
            <a:r>
              <a:rPr lang="en"/>
              <a:t> of different colors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Females are larger than males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Antenna length and placement vary between types of grasshoppers </a:t>
            </a:r>
            <a:r>
              <a:rPr lang="en"/>
              <a:t> 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 rotWithShape="1">
          <a:blip r:embed="rId3">
            <a:alphaModFix/>
          </a:blip>
          <a:srcRect b="0" l="0" r="0" t="20867"/>
          <a:stretch/>
        </p:blipFill>
        <p:spPr>
          <a:xfrm>
            <a:off x="5511450" y="803950"/>
            <a:ext cx="3320850" cy="197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Cereal Leaf Beetle (Barley) 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Identifying Characteristics </a:t>
            </a:r>
            <a:endParaRPr b="1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Bluish-black </a:t>
            </a:r>
            <a:r>
              <a:rPr lang="en">
                <a:highlight>
                  <a:srgbClr val="FFFFFF"/>
                </a:highlight>
              </a:rPr>
              <a:t>antenna, head, abdomen and wing-covers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Legs and thorax are brown to light orange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6 legs </a:t>
            </a:r>
            <a:endParaRPr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highlight>
                  <a:srgbClr val="FFFFFF"/>
                </a:highlight>
              </a:rPr>
              <a:t>“Linking” </a:t>
            </a:r>
            <a:r>
              <a:rPr lang="en">
                <a:highlight>
                  <a:srgbClr val="FFFFFF"/>
                </a:highlight>
              </a:rPr>
              <a:t>antenna </a:t>
            </a:r>
            <a:endParaRPr>
              <a:highlight>
                <a:srgbClr val="FFFFFF"/>
              </a:highlight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838" y="2571750"/>
            <a:ext cx="3537462" cy="233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