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9" r:id="rId6"/>
    <p:sldId id="261" r:id="rId7"/>
    <p:sldId id="262" r:id="rId8"/>
    <p:sldId id="268" r:id="rId9"/>
    <p:sldId id="263" r:id="rId10"/>
    <p:sldId id="264" r:id="rId11"/>
    <p:sldId id="265" r:id="rId12"/>
    <p:sldId id="266" r:id="rId13"/>
    <p:sldId id="267" r:id="rId14"/>
    <p:sldId id="26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0"/>
    <p:restoredTop sz="94745"/>
  </p:normalViewPr>
  <p:slideViewPr>
    <p:cSldViewPr snapToGrid="0" snapToObjects="1">
      <p:cViewPr varScale="1">
        <p:scale>
          <a:sx n="104" d="100"/>
          <a:sy n="104" d="100"/>
        </p:scale>
        <p:origin x="208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9/23/22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195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5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8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2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4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9/23/22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0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9/23/22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64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9/23/22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91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9/23/22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81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9/23/22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10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9/23/22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52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9/23/22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4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audio" Target="../media/media10.m4a"/><Relationship Id="rId7" Type="http://schemas.openxmlformats.org/officeDocument/2006/relationships/image" Target="../media/image15.tiff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19.tiff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ic.wa.gov.au/feeding-nutrition/new-farm-technology-sheep-producers" TargetMode="External"/><Relationship Id="rId2" Type="http://schemas.openxmlformats.org/officeDocument/2006/relationships/hyperlink" Target="https://northernag.net/american-sheep-industry-adds-billions-to-u-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cat.montana.edu/d2l/le/content/495181/viewContent/3453979/View" TargetMode="External"/><Relationship Id="rId4" Type="http://schemas.openxmlformats.org/officeDocument/2006/relationships/hyperlink" Target="http://agadventures.weebly.com/uploads/9/3/6/9/9369630/sr_lesson_2_selection_and_evaluation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audio" Target="../media/media9.m4a"/><Relationship Id="rId7" Type="http://schemas.openxmlformats.org/officeDocument/2006/relationships/image" Target="../media/image10.tiff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642132-805A-497E-9C84-8D6774339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E7F1DA-407F-41FD-AC0F-D9CAD1187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685800"/>
            <a:ext cx="47244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04CDAF-22D2-1646-9ABC-AEDA0DD16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417" y="1371599"/>
            <a:ext cx="3925265" cy="236042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Sheep Production industry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E3163C-A5FB-2847-88FB-E58BB7631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7600" y="4114800"/>
            <a:ext cx="3390900" cy="137160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/>
                </a:solidFill>
              </a:rPr>
              <a:t>Gabrielle Sexton</a:t>
            </a:r>
          </a:p>
        </p:txBody>
      </p:sp>
      <p:pic>
        <p:nvPicPr>
          <p:cNvPr id="18" name="Picture 3" descr="Herd of goats">
            <a:extLst>
              <a:ext uri="{FF2B5EF4-FFF2-40B4-BE49-F238E27FC236}">
                <a16:creationId xmlns:a16="http://schemas.microsoft.com/office/drawing/2014/main" id="{CE67A9A6-7EBD-A178-6218-4ADF2ACCCD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66" r="20800" b="-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25A7C0C-4340-7F4F-8989-6D22527C1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0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B8F75B-C884-4D2B-AE54-13C07B581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31BC4F-BD96-BA4A-94B0-628A74AAB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76" y="-176764"/>
            <a:ext cx="3880229" cy="286015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Wool breeds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D3C5C-A11C-3442-A4B7-9992352F4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68842"/>
            <a:ext cx="5426846" cy="2860158"/>
          </a:xfrm>
        </p:spPr>
        <p:txBody>
          <a:bodyPr anchor="ctr">
            <a:normAutofit/>
          </a:bodyPr>
          <a:lstStyle/>
          <a:p>
            <a:r>
              <a:rPr lang="en-US" dirty="0"/>
              <a:t>Some of the top wool breeds are:</a:t>
            </a:r>
          </a:p>
          <a:p>
            <a:pPr lvl="1"/>
            <a:r>
              <a:rPr lang="en-US" dirty="0"/>
              <a:t>Merino, Rambouillet, Lincoln and Romney  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C9062-1D7E-E447-9688-BD85AAF4A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92" y="1998921"/>
            <a:ext cx="2679959" cy="2273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681142-8A2B-A24E-9465-6810B5402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561" y="4041451"/>
            <a:ext cx="2550361" cy="2550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A8046-8894-E340-A8ED-DCE3D8D35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7631" y="2408033"/>
            <a:ext cx="3639470" cy="2041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4BAD61-00BA-AA46-A945-01DBE98C49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1582" y="4626731"/>
            <a:ext cx="3050499" cy="202996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17663A7-07B0-3846-9CA9-A8D84D34B5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31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B8F75B-C884-4D2B-AE54-13C07B581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78DF0B-A437-574B-8235-1A2ACAD26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77" y="-406331"/>
            <a:ext cx="3880229" cy="286015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Milk breeds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C02A7-F60D-194D-8F9C-3BC1E8D03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68842"/>
            <a:ext cx="5426846" cy="2860158"/>
          </a:xfrm>
        </p:spPr>
        <p:txBody>
          <a:bodyPr anchor="ctr">
            <a:normAutofit/>
          </a:bodyPr>
          <a:lstStyle/>
          <a:p>
            <a:r>
              <a:rPr lang="en-US" dirty="0"/>
              <a:t>Some of the top milk breeds are: </a:t>
            </a:r>
          </a:p>
          <a:p>
            <a:pPr lvl="1"/>
            <a:r>
              <a:rPr lang="en-US" dirty="0"/>
              <a:t>East Friesian, Lacaune, Churra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C6FC4-D7F7-7144-9E86-6C146E1CB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58" y="1780813"/>
            <a:ext cx="3492500" cy="232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E54B9-CA6B-8B4C-A077-4780BC688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490" y="4404174"/>
            <a:ext cx="3594100" cy="226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474D8B-89A6-3F4E-9770-0E396F5EE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4170" y="3006523"/>
            <a:ext cx="3492500" cy="23368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FEEA3AC-C73D-E044-BF64-3A9AEA8671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88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B8F75B-C884-4D2B-AE54-13C07B581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58E91-24F5-224F-B279-499696143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77" y="568842"/>
            <a:ext cx="3880229" cy="286015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The consumer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E156B-9A06-2F45-92AC-8FC412C1C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68842"/>
            <a:ext cx="5426846" cy="5709684"/>
          </a:xfrm>
        </p:spPr>
        <p:txBody>
          <a:bodyPr anchor="ctr">
            <a:normAutofit/>
          </a:bodyPr>
          <a:lstStyle/>
          <a:p>
            <a:r>
              <a:rPr lang="en-US" dirty="0"/>
              <a:t>Consumers want to know where the meat, wool or milk is coming from and if it is reliable/safe. </a:t>
            </a:r>
          </a:p>
          <a:p>
            <a:r>
              <a:rPr lang="en-US" dirty="0"/>
              <a:t>Consumers want a fair price for the produces they are purchasing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65FAC-A5A5-E04F-9FF8-9016132DD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21" y="3278495"/>
            <a:ext cx="4525979" cy="30106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8A790C-DD6C-8F49-8721-398612D95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4F62-940E-1545-B3FE-FD17739E0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facts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05ADC-97E8-EF4E-9111-AA90ACA22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pound of wool can make up to 10 miles of yarn</a:t>
            </a:r>
          </a:p>
          <a:p>
            <a:r>
              <a:rPr lang="en-US" dirty="0"/>
              <a:t>On average a shorn sheep can produce 7.2lbs of greasy wool</a:t>
            </a:r>
          </a:p>
          <a:p>
            <a:r>
              <a:rPr lang="en-US" dirty="0"/>
              <a:t>Sheep’s milk naturally homogenizes </a:t>
            </a:r>
          </a:p>
          <a:p>
            <a:r>
              <a:rPr lang="en-US" dirty="0"/>
              <a:t>Sheep’s milk has a higher butterfat content than cow’s milk</a:t>
            </a:r>
          </a:p>
          <a:p>
            <a:r>
              <a:rPr lang="en-US" dirty="0"/>
              <a:t>Mutton is collected from older sheep unlike other cuts of meat that are collected in a lambs first year of life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0EE25C-0E4E-A24B-8079-B76E47B69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9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B778B-B4DB-B344-BCDB-E4D5A007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8" y="211238"/>
            <a:ext cx="9486900" cy="1371600"/>
          </a:xfrm>
        </p:spPr>
        <p:txBody>
          <a:bodyPr/>
          <a:lstStyle/>
          <a:p>
            <a:r>
              <a:rPr lang="en-US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3875F-825D-9C41-A3AC-DBC252EC6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91" y="2254103"/>
            <a:ext cx="11100120" cy="3918098"/>
          </a:xfrm>
        </p:spPr>
        <p:txBody>
          <a:bodyPr>
            <a:normAutofit/>
          </a:bodyPr>
          <a:lstStyle/>
          <a:p>
            <a:r>
              <a:rPr lang="en-US" sz="2000" dirty="0"/>
              <a:t>By. 2019. American sheep industry adds billions to U.S. economy. Northern Ag Network. Available from: </a:t>
            </a:r>
            <a:r>
              <a:rPr lang="en-US" sz="2000" dirty="0">
                <a:hlinkClick r:id="rId2"/>
              </a:rPr>
              <a:t>https://northernag.net/american-sheep-industry-adds-billions-to-u-s</a:t>
            </a:r>
            <a:r>
              <a:rPr lang="en-US" sz="2000" dirty="0"/>
              <a:t> economy/#:~:text=%E2%80%9CFrom%20large%20scale%20operations%20in,and%20fiber%20for%20the%20nation.%E2%80%9D </a:t>
            </a:r>
          </a:p>
          <a:p>
            <a:r>
              <a:rPr lang="en-US" sz="2000" dirty="0"/>
              <a:t>New on-farm technology for sheep producers. Agriculture and Food. Available from: </a:t>
            </a:r>
            <a:r>
              <a:rPr lang="en-US" sz="2000" dirty="0">
                <a:hlinkClick r:id="rId3"/>
              </a:rPr>
              <a:t>https://www.agric.wa.gov.au/feeding-nutrition/new-farm-technology-sheep-producers</a:t>
            </a:r>
            <a:r>
              <a:rPr lang="en-US" sz="2000" dirty="0"/>
              <a:t> </a:t>
            </a:r>
          </a:p>
          <a:p>
            <a:r>
              <a:rPr lang="en-US" sz="2000" i="1" dirty="0"/>
              <a:t>Selection and Evaluation - Weebly</a:t>
            </a:r>
            <a:r>
              <a:rPr lang="en-US" sz="2000" dirty="0"/>
              <a:t>. </a:t>
            </a:r>
            <a:r>
              <a:rPr lang="en-US" sz="2000" dirty="0">
                <a:hlinkClick r:id="rId4"/>
              </a:rPr>
              <a:t>http://agadventures.weebly.com/uploads/9/3/6/9/9369630/sr_lesson_2_selection_and_evaluation.pdf</a:t>
            </a:r>
            <a:r>
              <a:rPr lang="en-US" sz="2000" dirty="0"/>
              <a:t>. </a:t>
            </a:r>
          </a:p>
          <a:p>
            <a:r>
              <a:rPr lang="en-US" sz="2000" dirty="0"/>
              <a:t>Thomson, J. (2018). Principal of Animal Breed/Genetics. [PowerPoint slides]. Retrieved from:</a:t>
            </a:r>
            <a:br>
              <a:rPr lang="en-US" sz="2000" dirty="0"/>
            </a:br>
            <a:r>
              <a:rPr lang="en-US" sz="2000" dirty="0">
                <a:hlinkClick r:id="rId5"/>
              </a:rPr>
              <a:t>https://ecat.montana.edu/d2l/le/content/495181/viewContent/3453979/View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499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B8F75B-C884-4D2B-AE54-13C07B581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E6E9-7391-4B45-A34F-CC29E2014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5" y="568842"/>
            <a:ext cx="4297591" cy="271836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What is sheep production?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7D636-9F20-FA4C-812D-7B08BCEF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68842"/>
            <a:ext cx="5426846" cy="5709684"/>
          </a:xfrm>
        </p:spPr>
        <p:txBody>
          <a:bodyPr anchor="ctr">
            <a:normAutofit/>
          </a:bodyPr>
          <a:lstStyle/>
          <a:p>
            <a:r>
              <a:rPr lang="en-US" dirty="0"/>
              <a:t>Sheep farming or sheep husbandry is the raising and breeding of domestic sheep.</a:t>
            </a:r>
          </a:p>
          <a:p>
            <a:r>
              <a:rPr lang="en-US" dirty="0"/>
              <a:t>Sheep are raised for their meat, wool and milk. </a:t>
            </a:r>
          </a:p>
          <a:p>
            <a:r>
              <a:rPr lang="en-US" dirty="0"/>
              <a:t>Major sheep production is located in Europe, Asia, South America, Australia and New Zealand.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40717-FFFA-4445-A04B-EBE41B86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70" y="2951544"/>
            <a:ext cx="4532479" cy="301615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8F3354-4D58-304B-94AA-FEA3F36F5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2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B8F75B-C884-4D2B-AE54-13C07B581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BE6D1-E552-2E4B-8515-E0D3E97E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86" y="568842"/>
            <a:ext cx="3880229" cy="230168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The importance/Relevance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B367B-BCC3-9942-8645-E9EAADD55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68842"/>
            <a:ext cx="5426846" cy="5709684"/>
          </a:xfrm>
        </p:spPr>
        <p:txBody>
          <a:bodyPr anchor="ctr">
            <a:normAutofit/>
          </a:bodyPr>
          <a:lstStyle/>
          <a:p>
            <a:r>
              <a:rPr lang="en-US" dirty="0"/>
              <a:t>Wool is used to make insulation, furniture, clothing, carpet and bedding.</a:t>
            </a:r>
          </a:p>
          <a:p>
            <a:pPr lvl="1"/>
            <a:r>
              <a:rPr lang="en-US" dirty="0"/>
              <a:t>Wool is also nonflammable and is used in firefighter’s suits</a:t>
            </a:r>
          </a:p>
          <a:p>
            <a:r>
              <a:rPr lang="en-US" dirty="0"/>
              <a:t>Some skin products are made from lanolin – very good for your skin </a:t>
            </a:r>
          </a:p>
          <a:p>
            <a:r>
              <a:rPr lang="en-US" dirty="0"/>
              <a:t>Sheep can be used to control weeds </a:t>
            </a:r>
          </a:p>
          <a:p>
            <a:r>
              <a:rPr lang="en-US" dirty="0"/>
              <a:t>Sheep production has contributed billions to the U.S. economy </a:t>
            </a:r>
          </a:p>
          <a:p>
            <a:r>
              <a:rPr lang="en-US" dirty="0"/>
              <a:t>In foreign countries, raising sheep is supporting rural communities and providing food and fibers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4D428-7075-2447-AEAE-9F85FA7FE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3338079"/>
            <a:ext cx="3505200" cy="23241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AA9303-2D01-8244-8DB6-0C3770DEC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5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B8F75B-C884-4D2B-AE54-13C07B581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A1F2C-A945-3647-A835-8E2DCFBB0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77" y="568842"/>
            <a:ext cx="3880229" cy="286015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Breeding objectives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81034-9F5A-0B4E-90D0-97CC005ED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68842"/>
            <a:ext cx="5426846" cy="5709684"/>
          </a:xfrm>
        </p:spPr>
        <p:txBody>
          <a:bodyPr anchor="ctr">
            <a:normAutofit/>
          </a:bodyPr>
          <a:lstStyle/>
          <a:p>
            <a:r>
              <a:rPr lang="en-US" dirty="0"/>
              <a:t>The main objective for the sheep production industry is to:</a:t>
            </a:r>
          </a:p>
          <a:p>
            <a:pPr lvl="1"/>
            <a:r>
              <a:rPr lang="en-US" dirty="0"/>
              <a:t>Increase growth rates </a:t>
            </a:r>
          </a:p>
          <a:p>
            <a:pPr lvl="1"/>
            <a:r>
              <a:rPr lang="en-US" dirty="0"/>
              <a:t>Increase meat, milk and wool qualities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DB5B3A-2E28-2547-8AAC-B3F3CD82B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68" y="3194773"/>
            <a:ext cx="4055246" cy="289660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CAF57BF-992F-5B48-9E31-FCD1735F8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1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B8F75B-C884-4D2B-AE54-13C07B581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B3FDC-3612-AF4F-AA3D-46FA61B8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77" y="568842"/>
            <a:ext cx="3880229" cy="286015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Selection Criteria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6DD7B-8A22-C64A-B7FC-64DDF5E3B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2102"/>
            <a:ext cx="5426846" cy="657379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Five of the most common selection criteria used across meat, wool and milking operations are:</a:t>
            </a:r>
          </a:p>
          <a:p>
            <a:r>
              <a:rPr lang="en-US" dirty="0"/>
              <a:t>Soundness</a:t>
            </a:r>
          </a:p>
          <a:p>
            <a:r>
              <a:rPr lang="en-US" dirty="0"/>
              <a:t>Conformation </a:t>
            </a:r>
          </a:p>
          <a:p>
            <a:r>
              <a:rPr lang="en-US" dirty="0"/>
              <a:t>Production Records</a:t>
            </a:r>
          </a:p>
          <a:p>
            <a:r>
              <a:rPr lang="en-US" dirty="0"/>
              <a:t>Health</a:t>
            </a:r>
          </a:p>
          <a:p>
            <a:r>
              <a:rPr lang="en-US" dirty="0"/>
              <a:t>Economic Traits </a:t>
            </a:r>
          </a:p>
          <a:p>
            <a:pPr marL="0" indent="0">
              <a:buNone/>
            </a:pPr>
            <a:r>
              <a:rPr lang="en-US" dirty="0"/>
              <a:t>Other criteria that should be consider are </a:t>
            </a:r>
          </a:p>
          <a:p>
            <a:r>
              <a:rPr lang="en-US" dirty="0"/>
              <a:t>Fertility Rate </a:t>
            </a:r>
          </a:p>
          <a:p>
            <a:r>
              <a:rPr lang="en-US" dirty="0"/>
              <a:t>Temperament </a:t>
            </a:r>
          </a:p>
          <a:p>
            <a:r>
              <a:rPr lang="en-US" dirty="0"/>
              <a:t>Milking Ability/Production </a:t>
            </a:r>
          </a:p>
          <a:p>
            <a:r>
              <a:rPr lang="en-US" dirty="0"/>
              <a:t>Muscle Depth/Yield </a:t>
            </a:r>
          </a:p>
          <a:p>
            <a:r>
              <a:rPr lang="en-US" dirty="0"/>
              <a:t>Birth/Weaning Weight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11FA1-6591-6A4A-AFC3-B1C50F08E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6" y="3063789"/>
            <a:ext cx="5224849" cy="249954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F1A9868-C2DD-1549-8BD9-46AA4044E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41"/>
    </mc:Choice>
    <mc:Fallback xmlns="">
      <p:transition spd="slow" advTm="34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C830-A5FC-4447-B38E-8F18C00E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80" y="176511"/>
            <a:ext cx="10428790" cy="1371600"/>
          </a:xfrm>
        </p:spPr>
        <p:txBody>
          <a:bodyPr>
            <a:normAutofit/>
          </a:bodyPr>
          <a:lstStyle/>
          <a:p>
            <a:r>
              <a:rPr lang="en-US" sz="3600" dirty="0"/>
              <a:t>Production traits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03161-DB31-B24D-A8A9-257B9031D69A}"/>
              </a:ext>
            </a:extLst>
          </p:cNvPr>
          <p:cNvSpPr txBox="1"/>
          <p:nvPr/>
        </p:nvSpPr>
        <p:spPr>
          <a:xfrm>
            <a:off x="937549" y="2465408"/>
            <a:ext cx="2870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Production Traits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 Wool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Milk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D188F-CEB6-6149-B08E-BA332352A2AB}"/>
              </a:ext>
            </a:extLst>
          </p:cNvPr>
          <p:cNvSpPr txBox="1"/>
          <p:nvPr/>
        </p:nvSpPr>
        <p:spPr>
          <a:xfrm>
            <a:off x="4419359" y="2465408"/>
            <a:ext cx="33913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Growth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Carcass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Fiber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Quantity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Quantity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27A85-5EFA-1C47-8DA6-C6C9DE38FB99}"/>
              </a:ext>
            </a:extLst>
          </p:cNvPr>
          <p:cNvSpPr txBox="1"/>
          <p:nvPr/>
        </p:nvSpPr>
        <p:spPr>
          <a:xfrm>
            <a:off x="7810741" y="2465408"/>
            <a:ext cx="33913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Specification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At different ages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Fat Content, bone/meat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Staple Length, Fiber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Clean Fleece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Milk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Fat Content, Protein Percentage, cheese yield  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FD91F4-1C11-AD4A-8229-F11C3C662E92}"/>
              </a:ext>
            </a:extLst>
          </p:cNvPr>
          <p:cNvCxnSpPr/>
          <p:nvPr/>
        </p:nvCxnSpPr>
        <p:spPr>
          <a:xfrm>
            <a:off x="2187615" y="3136739"/>
            <a:ext cx="1898248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D6B2E0-838E-B44E-B907-21A90CF3F851}"/>
              </a:ext>
            </a:extLst>
          </p:cNvPr>
          <p:cNvCxnSpPr/>
          <p:nvPr/>
        </p:nvCxnSpPr>
        <p:spPr>
          <a:xfrm>
            <a:off x="6447099" y="3136739"/>
            <a:ext cx="1250066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FD024E-E63A-9849-9124-691941748745}"/>
              </a:ext>
            </a:extLst>
          </p:cNvPr>
          <p:cNvCxnSpPr/>
          <p:nvPr/>
        </p:nvCxnSpPr>
        <p:spPr>
          <a:xfrm>
            <a:off x="2095018" y="4050457"/>
            <a:ext cx="2013995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98C53C-113E-2444-B2B5-276B9207A199}"/>
              </a:ext>
            </a:extLst>
          </p:cNvPr>
          <p:cNvCxnSpPr/>
          <p:nvPr/>
        </p:nvCxnSpPr>
        <p:spPr>
          <a:xfrm>
            <a:off x="5833641" y="4050457"/>
            <a:ext cx="1747777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3617F8-7A9B-A741-9E72-A9D440AF4346}"/>
              </a:ext>
            </a:extLst>
          </p:cNvPr>
          <p:cNvCxnSpPr/>
          <p:nvPr/>
        </p:nvCxnSpPr>
        <p:spPr>
          <a:xfrm>
            <a:off x="1967696" y="5327730"/>
            <a:ext cx="223391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AF7B14-2D08-E64F-B916-DAA9DAC06FFF}"/>
              </a:ext>
            </a:extLst>
          </p:cNvPr>
          <p:cNvCxnSpPr/>
          <p:nvPr/>
        </p:nvCxnSpPr>
        <p:spPr>
          <a:xfrm>
            <a:off x="5955175" y="5327730"/>
            <a:ext cx="17419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082C46-DEED-7646-86CB-6C01B4642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1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450"/>
    </mc:Choice>
    <mc:Fallback xmlns="">
      <p:transition advTm="3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47E5-1A22-914B-AC22-80824F5B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68" y="130215"/>
            <a:ext cx="9486900" cy="1371600"/>
          </a:xfrm>
        </p:spPr>
        <p:txBody>
          <a:bodyPr/>
          <a:lstStyle/>
          <a:p>
            <a:r>
              <a:rPr lang="en-US" dirty="0"/>
              <a:t>Functional Traits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0C046-437A-DB4E-8AB5-0315BA3EC056}"/>
              </a:ext>
            </a:extLst>
          </p:cNvPr>
          <p:cNvSpPr txBox="1"/>
          <p:nvPr/>
        </p:nvSpPr>
        <p:spPr>
          <a:xfrm>
            <a:off x="700268" y="1829196"/>
            <a:ext cx="245383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Functional Traits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Reproduction Efficiency </a:t>
            </a:r>
          </a:p>
          <a:p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 Lifespan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Health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7C7B54-20FA-5E4C-AADC-A30CA96AB7AD}"/>
              </a:ext>
            </a:extLst>
          </p:cNvPr>
          <p:cNvSpPr txBox="1"/>
          <p:nvPr/>
        </p:nvSpPr>
        <p:spPr>
          <a:xfrm>
            <a:off x="4198715" y="1829196"/>
            <a:ext cx="273451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 Fertility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 Functional Flock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Genetic Diseases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Mastitis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Udder Conformation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9207C-8100-1E4D-B226-D74C9B4C8C5C}"/>
              </a:ext>
            </a:extLst>
          </p:cNvPr>
          <p:cNvSpPr txBox="1"/>
          <p:nvPr/>
        </p:nvSpPr>
        <p:spPr>
          <a:xfrm>
            <a:off x="7697164" y="1829196"/>
            <a:ext cx="24900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Specification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Number of living Lambs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Pregnancy Rate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Twinning Rate</a:t>
            </a:r>
          </a:p>
          <a:p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Herd Improvement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Spider Lamb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Scrapies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Utter Attachment/depth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Teat Traits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AB7171-BA6D-8342-9CA4-75D384197D39}"/>
              </a:ext>
            </a:extLst>
          </p:cNvPr>
          <p:cNvCxnSpPr/>
          <p:nvPr/>
        </p:nvCxnSpPr>
        <p:spPr>
          <a:xfrm>
            <a:off x="2627453" y="2338086"/>
            <a:ext cx="1296365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355FC4-534B-1A48-97D3-9B6CD0D383DA}"/>
              </a:ext>
            </a:extLst>
          </p:cNvPr>
          <p:cNvCxnSpPr/>
          <p:nvPr/>
        </p:nvCxnSpPr>
        <p:spPr>
          <a:xfrm>
            <a:off x="5752618" y="2361235"/>
            <a:ext cx="1539433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B40238-216E-3D40-8E59-396FE7622F83}"/>
              </a:ext>
            </a:extLst>
          </p:cNvPr>
          <p:cNvCxnSpPr/>
          <p:nvPr/>
        </p:nvCxnSpPr>
        <p:spPr>
          <a:xfrm>
            <a:off x="2141316" y="3912243"/>
            <a:ext cx="1632031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762240-BDBD-344F-9CFF-46293994219E}"/>
              </a:ext>
            </a:extLst>
          </p:cNvPr>
          <p:cNvCxnSpPr>
            <a:cxnSpLocks/>
          </p:cNvCxnSpPr>
          <p:nvPr/>
        </p:nvCxnSpPr>
        <p:spPr>
          <a:xfrm>
            <a:off x="6470248" y="3842795"/>
            <a:ext cx="1088020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0570D03-2160-1D46-A4F4-85CB1D46A135}"/>
              </a:ext>
            </a:extLst>
          </p:cNvPr>
          <p:cNvCxnSpPr/>
          <p:nvPr/>
        </p:nvCxnSpPr>
        <p:spPr>
          <a:xfrm>
            <a:off x="1886673" y="5116010"/>
            <a:ext cx="188667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E053D4-7F84-8742-9564-7AF4874305E8}"/>
              </a:ext>
            </a:extLst>
          </p:cNvPr>
          <p:cNvCxnSpPr/>
          <p:nvPr/>
        </p:nvCxnSpPr>
        <p:spPr>
          <a:xfrm>
            <a:off x="6690167" y="5324354"/>
            <a:ext cx="868101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527DB5-5244-8849-8B41-9C83FA8B5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6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378"/>
    </mc:Choice>
    <mc:Fallback xmlns="">
      <p:transition advTm="42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B8F75B-C884-4D2B-AE54-13C07B581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44DD9-FB75-AC40-AA09-D4C29CC97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77" y="568842"/>
            <a:ext cx="3880229" cy="286015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Technology in the sheep industry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34D7E-C6E7-3243-AD8A-CF6CDDF4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68842"/>
            <a:ext cx="5426846" cy="5709684"/>
          </a:xfrm>
        </p:spPr>
        <p:txBody>
          <a:bodyPr anchor="ctr">
            <a:normAutofit/>
          </a:bodyPr>
          <a:lstStyle/>
          <a:p>
            <a:r>
              <a:rPr lang="en-US" dirty="0"/>
              <a:t>Remote camera systems used for monitoring </a:t>
            </a:r>
          </a:p>
          <a:p>
            <a:r>
              <a:rPr lang="en-US" dirty="0"/>
              <a:t>EID used for genetic data collection </a:t>
            </a:r>
          </a:p>
          <a:p>
            <a:r>
              <a:rPr lang="en-US" dirty="0"/>
              <a:t>Tissue sampling unit used for DNA collection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A0CB3-2900-0A44-BA86-3139E7B9F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67" y="3423684"/>
            <a:ext cx="4565248" cy="253624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F9F1C5-F6C9-B748-82F7-F6EAF5439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983"/>
    </mc:Choice>
    <mc:Fallback xmlns="">
      <p:transition advTm="14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B8F75B-C884-4D2B-AE54-13C07B581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C5B88-9A22-5444-A1F6-BE75275F9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207" y="0"/>
            <a:ext cx="3880229" cy="286015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Meat breeds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C1795-33A6-D844-A2EF-A972F7137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68842"/>
            <a:ext cx="5426846" cy="2860158"/>
          </a:xfrm>
        </p:spPr>
        <p:txBody>
          <a:bodyPr anchor="ctr">
            <a:normAutofit/>
          </a:bodyPr>
          <a:lstStyle/>
          <a:p>
            <a:r>
              <a:rPr lang="en-US" dirty="0"/>
              <a:t>Some of the top meat breeds are: </a:t>
            </a:r>
          </a:p>
          <a:p>
            <a:pPr lvl="1"/>
            <a:r>
              <a:rPr lang="en-US" dirty="0"/>
              <a:t>Suffolk, Hampshire, Dorset, Texel and Southdown </a:t>
            </a:r>
          </a:p>
        </p:txBody>
      </p:sp>
      <p:pic>
        <p:nvPicPr>
          <p:cNvPr id="4" name="Picture 3" descr="A sheep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FBC08648-4781-3D49-A2EC-4D11199DD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64" y="2090503"/>
            <a:ext cx="2712065" cy="1932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98B1C8-A49C-594F-ABF9-9A9110F11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474" y="2086288"/>
            <a:ext cx="2608644" cy="1956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7EF45D-A794-5444-81F7-0CC5EAA49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8570" y="3657307"/>
            <a:ext cx="2132301" cy="2566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9A76D7-383D-A844-9353-014578D515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8815" y="4532618"/>
            <a:ext cx="2413029" cy="19323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1268A0-9AFE-694C-A255-C7F075EE87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4536" y="3997842"/>
            <a:ext cx="2803799" cy="1865801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5410E33-CFB9-694E-9EBA-EF85C2B291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008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4|17.2|20.2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9|21.4|2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9.5|19"/>
</p:tagLst>
</file>

<file path=ppt/theme/theme1.xml><?xml version="1.0" encoding="utf-8"?>
<a:theme xmlns:a="http://schemas.openxmlformats.org/drawingml/2006/main" name="ClassicFrameVTI">
  <a:themeElements>
    <a:clrScheme name="AnalogousFromLightSeedRightStep">
      <a:dk1>
        <a:srgbClr val="000000"/>
      </a:dk1>
      <a:lt1>
        <a:srgbClr val="FFFFFF"/>
      </a:lt1>
      <a:dk2>
        <a:srgbClr val="3C3522"/>
      </a:dk2>
      <a:lt2>
        <a:srgbClr val="E2E8E7"/>
      </a:lt2>
      <a:accent1>
        <a:srgbClr val="C6969B"/>
      </a:accent1>
      <a:accent2>
        <a:srgbClr val="BA917F"/>
      </a:accent2>
      <a:accent3>
        <a:srgbClr val="AEA284"/>
      </a:accent3>
      <a:accent4>
        <a:srgbClr val="A0A873"/>
      </a:accent4>
      <a:accent5>
        <a:srgbClr val="93AB81"/>
      </a:accent5>
      <a:accent6>
        <a:srgbClr val="79B078"/>
      </a:accent6>
      <a:hlink>
        <a:srgbClr val="568E88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619</Words>
  <Application>Microsoft Macintosh PowerPoint</Application>
  <PresentationFormat>Widescreen</PresentationFormat>
  <Paragraphs>124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Gill Sans MT</vt:lpstr>
      <vt:lpstr>Goudy Old Style</vt:lpstr>
      <vt:lpstr>ClassicFrameVTI</vt:lpstr>
      <vt:lpstr>Sheep Production industry</vt:lpstr>
      <vt:lpstr>What is sheep production?</vt:lpstr>
      <vt:lpstr>The importance/Relevance </vt:lpstr>
      <vt:lpstr>Breeding objectives</vt:lpstr>
      <vt:lpstr>Selection Criteria </vt:lpstr>
      <vt:lpstr>Production traits</vt:lpstr>
      <vt:lpstr>Functional Traits</vt:lpstr>
      <vt:lpstr>Technology in the sheep industry</vt:lpstr>
      <vt:lpstr>Meat breeds</vt:lpstr>
      <vt:lpstr>Wool breeds</vt:lpstr>
      <vt:lpstr>Milk breeds</vt:lpstr>
      <vt:lpstr>The consumer </vt:lpstr>
      <vt:lpstr>Fun facts </vt:lpstr>
      <vt:lpstr>Works cited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Sheep Production industry</dc:title>
  <dc:creator>Sexton, Gabrielle</dc:creator>
  <cp:lastModifiedBy>Sexton, Gabrielle</cp:lastModifiedBy>
  <cp:revision>13</cp:revision>
  <dcterms:created xsi:type="dcterms:W3CDTF">2022-04-27T14:40:02Z</dcterms:created>
  <dcterms:modified xsi:type="dcterms:W3CDTF">2022-09-23T19:44:00Z</dcterms:modified>
</cp:coreProperties>
</file>